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3" r:id="rId3"/>
    <p:sldId id="257" r:id="rId4"/>
    <p:sldId id="258" r:id="rId5"/>
    <p:sldId id="284" r:id="rId6"/>
    <p:sldId id="260" r:id="rId7"/>
    <p:sldId id="261" r:id="rId8"/>
    <p:sldId id="274" r:id="rId9"/>
    <p:sldId id="264" r:id="rId10"/>
    <p:sldId id="266" r:id="rId11"/>
    <p:sldId id="265" r:id="rId12"/>
    <p:sldId id="271" r:id="rId13"/>
    <p:sldId id="280" r:id="rId14"/>
    <p:sldId id="270" r:id="rId15"/>
    <p:sldId id="288" r:id="rId16"/>
    <p:sldId id="276" r:id="rId17"/>
    <p:sldId id="273" r:id="rId18"/>
    <p:sldId id="285" r:id="rId19"/>
    <p:sldId id="290" r:id="rId20"/>
    <p:sldId id="289" r:id="rId21"/>
    <p:sldId id="277" r:id="rId22"/>
    <p:sldId id="281" r:id="rId23"/>
    <p:sldId id="291" r:id="rId24"/>
    <p:sldId id="282" r:id="rId2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37D"/>
    <a:srgbClr val="4299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76" autoAdjust="0"/>
    <p:restoredTop sz="94660" autoAdjust="0"/>
  </p:normalViewPr>
  <p:slideViewPr>
    <p:cSldViewPr snapToGrid="0">
      <p:cViewPr varScale="1">
        <p:scale>
          <a:sx n="96" d="100"/>
          <a:sy n="96" d="100"/>
        </p:scale>
        <p:origin x="57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51FFD-B093-7F4C-B944-919792A5D53D}" type="datetimeFigureOut">
              <a:rPr kumimoji="1" lang="zh-CN" altLang="en-US" smtClean="0"/>
              <a:t>2018/2/25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D829-4404-0A41-BC55-32F7CEFBE8F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607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t>2018/2/25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04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t>2018/2/25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18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t>2018/2/25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9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t>2018/2/25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29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t>2018/2/25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66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t>2018/2/25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90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t>2018/2/25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0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t>2018/2/25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22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t>2018/2/25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30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t>2018/2/25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169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t>2018/2/25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88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51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4"/>
          <p:cNvSpPr>
            <a:spLocks/>
          </p:cNvSpPr>
          <p:nvPr/>
        </p:nvSpPr>
        <p:spPr bwMode="auto">
          <a:xfrm>
            <a:off x="1893096" y="2759870"/>
            <a:ext cx="5366147" cy="2447925"/>
          </a:xfrm>
          <a:custGeom>
            <a:avLst/>
            <a:gdLst>
              <a:gd name="T0" fmla="*/ 3575956 w 7155602"/>
              <a:gd name="T1" fmla="*/ 0 h 3263874"/>
              <a:gd name="T2" fmla="*/ 7150044 w 7155602"/>
              <a:gd name="T3" fmla="*/ 3227110 h 3263874"/>
              <a:gd name="T4" fmla="*/ 7151907 w 7155602"/>
              <a:gd name="T5" fmla="*/ 3264004 h 3263874"/>
              <a:gd name="T6" fmla="*/ 0 w 7155602"/>
              <a:gd name="T7" fmla="*/ 3264004 h 3263874"/>
              <a:gd name="T8" fmla="*/ 1863 w 7155602"/>
              <a:gd name="T9" fmla="*/ 3227110 h 3263874"/>
              <a:gd name="T10" fmla="*/ 3575956 w 7155602"/>
              <a:gd name="T11" fmla="*/ 0 h 32638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155602" h="3263874">
                <a:moveTo>
                  <a:pt x="3577801" y="0"/>
                </a:moveTo>
                <a:cubicBezTo>
                  <a:pt x="5438912" y="0"/>
                  <a:pt x="6969665" y="1414434"/>
                  <a:pt x="7153739" y="3226980"/>
                </a:cubicBezTo>
                <a:lnTo>
                  <a:pt x="7155602" y="3263874"/>
                </a:lnTo>
                <a:lnTo>
                  <a:pt x="0" y="3263874"/>
                </a:lnTo>
                <a:lnTo>
                  <a:pt x="1863" y="3226980"/>
                </a:lnTo>
                <a:cubicBezTo>
                  <a:pt x="185937" y="1414434"/>
                  <a:pt x="1716690" y="0"/>
                  <a:pt x="3577801" y="0"/>
                </a:cubicBezTo>
                <a:close/>
              </a:path>
            </a:pathLst>
          </a:custGeom>
          <a:noFill/>
          <a:ln w="12700" cap="flat" cmpd="sng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" name="图片 3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6458" y="3040857"/>
            <a:ext cx="4900613" cy="210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21"/>
          <p:cNvGrpSpPr>
            <a:grpSpLocks/>
          </p:cNvGrpSpPr>
          <p:nvPr/>
        </p:nvGrpSpPr>
        <p:grpSpPr bwMode="auto">
          <a:xfrm>
            <a:off x="6407944" y="3405188"/>
            <a:ext cx="425054" cy="453629"/>
            <a:chOff x="0" y="0"/>
            <a:chExt cx="1579866" cy="1685211"/>
          </a:xfrm>
        </p:grpSpPr>
        <p:grpSp>
          <p:nvGrpSpPr>
            <p:cNvPr id="7" name="组合 16"/>
            <p:cNvGrpSpPr>
              <a:grpSpLocks/>
            </p:cNvGrpSpPr>
            <p:nvPr/>
          </p:nvGrpSpPr>
          <p:grpSpPr bwMode="auto">
            <a:xfrm>
              <a:off x="0" y="138230"/>
              <a:ext cx="1276851" cy="1546981"/>
              <a:chOff x="0" y="0"/>
              <a:chExt cx="1276851" cy="1546981"/>
            </a:xfrm>
          </p:grpSpPr>
          <p:sp>
            <p:nvSpPr>
              <p:cNvPr id="12" name="等腰三角形 13"/>
              <p:cNvSpPr>
                <a:spLocks noChangeArrowheads="1"/>
              </p:cNvSpPr>
              <p:nvPr/>
            </p:nvSpPr>
            <p:spPr bwMode="auto">
              <a:xfrm>
                <a:off x="293490" y="69925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54B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等腰三角形 14"/>
              <p:cNvSpPr>
                <a:spLocks noChangeArrowheads="1"/>
              </p:cNvSpPr>
              <p:nvPr/>
            </p:nvSpPr>
            <p:spPr bwMode="auto">
              <a:xfrm rot="3624834">
                <a:off x="-67818" y="48256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等腰三角形 15"/>
              <p:cNvSpPr>
                <a:spLocks noChangeArrowheads="1"/>
              </p:cNvSpPr>
              <p:nvPr/>
            </p:nvSpPr>
            <p:spPr bwMode="auto">
              <a:xfrm rot="7249998">
                <a:off x="-64919" y="67818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8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组合 17"/>
            <p:cNvGrpSpPr>
              <a:grpSpLocks/>
            </p:cNvGrpSpPr>
            <p:nvPr/>
          </p:nvGrpSpPr>
          <p:grpSpPr bwMode="auto">
            <a:xfrm flipH="1" flipV="1">
              <a:off x="303015" y="0"/>
              <a:ext cx="1276851" cy="1546981"/>
              <a:chOff x="0" y="0"/>
              <a:chExt cx="1276851" cy="1546981"/>
            </a:xfrm>
          </p:grpSpPr>
          <p:sp>
            <p:nvSpPr>
              <p:cNvPr id="9" name="等腰三角形 18"/>
              <p:cNvSpPr>
                <a:spLocks noChangeArrowheads="1"/>
              </p:cNvSpPr>
              <p:nvPr/>
            </p:nvSpPr>
            <p:spPr bwMode="auto">
              <a:xfrm>
                <a:off x="293490" y="69925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54B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等腰三角形 19"/>
              <p:cNvSpPr>
                <a:spLocks noChangeArrowheads="1"/>
              </p:cNvSpPr>
              <p:nvPr/>
            </p:nvSpPr>
            <p:spPr bwMode="auto">
              <a:xfrm rot="3624834">
                <a:off x="-67818" y="48256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等腰三角形 20"/>
              <p:cNvSpPr>
                <a:spLocks noChangeArrowheads="1"/>
              </p:cNvSpPr>
              <p:nvPr/>
            </p:nvSpPr>
            <p:spPr bwMode="auto">
              <a:xfrm rot="7249998">
                <a:off x="-64919" y="67818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8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5" name="组合 22"/>
          <p:cNvGrpSpPr>
            <a:grpSpLocks/>
          </p:cNvGrpSpPr>
          <p:nvPr/>
        </p:nvGrpSpPr>
        <p:grpSpPr bwMode="auto">
          <a:xfrm>
            <a:off x="2008587" y="4336258"/>
            <a:ext cx="151209" cy="160735"/>
            <a:chOff x="0" y="0"/>
            <a:chExt cx="1579866" cy="1685211"/>
          </a:xfrm>
        </p:grpSpPr>
        <p:grpSp>
          <p:nvGrpSpPr>
            <p:cNvPr id="16" name="组合 23"/>
            <p:cNvGrpSpPr>
              <a:grpSpLocks/>
            </p:cNvGrpSpPr>
            <p:nvPr/>
          </p:nvGrpSpPr>
          <p:grpSpPr bwMode="auto">
            <a:xfrm>
              <a:off x="0" y="138230"/>
              <a:ext cx="1276851" cy="1546981"/>
              <a:chOff x="0" y="0"/>
              <a:chExt cx="1276851" cy="1546981"/>
            </a:xfrm>
          </p:grpSpPr>
          <p:sp>
            <p:nvSpPr>
              <p:cNvPr id="21" name="等腰三角形 28"/>
              <p:cNvSpPr>
                <a:spLocks noChangeArrowheads="1"/>
              </p:cNvSpPr>
              <p:nvPr/>
            </p:nvSpPr>
            <p:spPr bwMode="auto">
              <a:xfrm>
                <a:off x="293490" y="69925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54B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等腰三角形 29"/>
              <p:cNvSpPr>
                <a:spLocks noChangeArrowheads="1"/>
              </p:cNvSpPr>
              <p:nvPr/>
            </p:nvSpPr>
            <p:spPr bwMode="auto">
              <a:xfrm rot="3624834">
                <a:off x="-67818" y="48256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等腰三角形 30"/>
              <p:cNvSpPr>
                <a:spLocks noChangeArrowheads="1"/>
              </p:cNvSpPr>
              <p:nvPr/>
            </p:nvSpPr>
            <p:spPr bwMode="auto">
              <a:xfrm rot="7249998">
                <a:off x="-64919" y="67818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8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" name="组合 24"/>
            <p:cNvGrpSpPr>
              <a:grpSpLocks/>
            </p:cNvGrpSpPr>
            <p:nvPr/>
          </p:nvGrpSpPr>
          <p:grpSpPr bwMode="auto">
            <a:xfrm flipH="1" flipV="1">
              <a:off x="303015" y="0"/>
              <a:ext cx="1276851" cy="1546981"/>
              <a:chOff x="0" y="0"/>
              <a:chExt cx="1276851" cy="1546981"/>
            </a:xfrm>
          </p:grpSpPr>
          <p:sp>
            <p:nvSpPr>
              <p:cNvPr id="18" name="等腰三角形 25"/>
              <p:cNvSpPr>
                <a:spLocks noChangeArrowheads="1"/>
              </p:cNvSpPr>
              <p:nvPr/>
            </p:nvSpPr>
            <p:spPr bwMode="auto">
              <a:xfrm>
                <a:off x="293490" y="69925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54B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等腰三角形 26"/>
              <p:cNvSpPr>
                <a:spLocks noChangeArrowheads="1"/>
              </p:cNvSpPr>
              <p:nvPr/>
            </p:nvSpPr>
            <p:spPr bwMode="auto">
              <a:xfrm rot="3624834">
                <a:off x="-67818" y="48256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等腰三角形 27"/>
              <p:cNvSpPr>
                <a:spLocks noChangeArrowheads="1"/>
              </p:cNvSpPr>
              <p:nvPr/>
            </p:nvSpPr>
            <p:spPr bwMode="auto">
              <a:xfrm rot="7249998">
                <a:off x="-64919" y="67818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8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4" name="文本框 35"/>
          <p:cNvSpPr txBox="1">
            <a:spLocks noChangeArrowheads="1"/>
          </p:cNvSpPr>
          <p:nvPr/>
        </p:nvSpPr>
        <p:spPr bwMode="auto">
          <a:xfrm>
            <a:off x="614364" y="1234825"/>
            <a:ext cx="792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4000" b="1" dirty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完美路演</a:t>
            </a:r>
            <a:r>
              <a:rPr lang="en-US" altLang="zh-CN" sz="4000" b="1" dirty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PPT</a:t>
            </a:r>
            <a:r>
              <a:rPr lang="zh-CN" altLang="en-US" sz="4000" b="1" dirty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的核心要素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5" name="矩形 36"/>
          <p:cNvSpPr>
            <a:spLocks noChangeArrowheads="1"/>
          </p:cNvSpPr>
          <p:nvPr/>
        </p:nvSpPr>
        <p:spPr bwMode="auto">
          <a:xfrm>
            <a:off x="2314278" y="1950081"/>
            <a:ext cx="45154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>
                <a:latin typeface="Microsoft YaHei" charset="-122"/>
                <a:ea typeface="Microsoft YaHei" charset="-122"/>
                <a:cs typeface="Microsoft YaHei" charset="-122"/>
              </a:rPr>
              <a:t>--- </a:t>
            </a:r>
            <a:r>
              <a:rPr lang="zh-CN" altLang="en-US" sz="2200" b="1" dirty="0" smtClean="0">
                <a:latin typeface="Microsoft YaHei" charset="-122"/>
                <a:ea typeface="Microsoft YaHei" charset="-122"/>
                <a:cs typeface="Microsoft YaHei" charset="-122"/>
              </a:rPr>
              <a:t>适合于创业大赛</a:t>
            </a:r>
            <a:r>
              <a:rPr lang="zh-CN" altLang="en-US" sz="2200" b="1" dirty="0">
                <a:latin typeface="Microsoft YaHei" charset="-122"/>
                <a:ea typeface="Microsoft YaHei" charset="-122"/>
                <a:cs typeface="Microsoft YaHei" charset="-122"/>
              </a:rPr>
              <a:t>、融资路演</a:t>
            </a:r>
            <a:endParaRPr lang="zh-CN" altLang="zh-CN" sz="2200" b="1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grpSp>
        <p:nvGrpSpPr>
          <p:cNvPr id="26" name="组合 38"/>
          <p:cNvGrpSpPr>
            <a:grpSpLocks/>
          </p:cNvGrpSpPr>
          <p:nvPr/>
        </p:nvGrpSpPr>
        <p:grpSpPr bwMode="auto">
          <a:xfrm>
            <a:off x="6752037" y="3062288"/>
            <a:ext cx="151209" cy="161925"/>
            <a:chOff x="0" y="0"/>
            <a:chExt cx="1579866" cy="1685211"/>
          </a:xfrm>
        </p:grpSpPr>
        <p:grpSp>
          <p:nvGrpSpPr>
            <p:cNvPr id="27" name="组合 39"/>
            <p:cNvGrpSpPr>
              <a:grpSpLocks/>
            </p:cNvGrpSpPr>
            <p:nvPr/>
          </p:nvGrpSpPr>
          <p:grpSpPr bwMode="auto">
            <a:xfrm>
              <a:off x="0" y="138230"/>
              <a:ext cx="1276851" cy="1546981"/>
              <a:chOff x="0" y="0"/>
              <a:chExt cx="1276851" cy="1546981"/>
            </a:xfrm>
          </p:grpSpPr>
          <p:sp>
            <p:nvSpPr>
              <p:cNvPr id="32" name="等腰三角形 44"/>
              <p:cNvSpPr>
                <a:spLocks noChangeArrowheads="1"/>
              </p:cNvSpPr>
              <p:nvPr/>
            </p:nvSpPr>
            <p:spPr bwMode="auto">
              <a:xfrm>
                <a:off x="293490" y="69925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54B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等腰三角形 45"/>
              <p:cNvSpPr>
                <a:spLocks noChangeArrowheads="1"/>
              </p:cNvSpPr>
              <p:nvPr/>
            </p:nvSpPr>
            <p:spPr bwMode="auto">
              <a:xfrm rot="3624834">
                <a:off x="-67818" y="48256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等腰三角形 46"/>
              <p:cNvSpPr>
                <a:spLocks noChangeArrowheads="1"/>
              </p:cNvSpPr>
              <p:nvPr/>
            </p:nvSpPr>
            <p:spPr bwMode="auto">
              <a:xfrm rot="7249998">
                <a:off x="-64919" y="67818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8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" name="组合 40"/>
            <p:cNvGrpSpPr>
              <a:grpSpLocks/>
            </p:cNvGrpSpPr>
            <p:nvPr/>
          </p:nvGrpSpPr>
          <p:grpSpPr bwMode="auto">
            <a:xfrm flipH="1" flipV="1">
              <a:off x="303015" y="0"/>
              <a:ext cx="1276851" cy="1546981"/>
              <a:chOff x="0" y="0"/>
              <a:chExt cx="1276851" cy="1546981"/>
            </a:xfrm>
          </p:grpSpPr>
          <p:sp>
            <p:nvSpPr>
              <p:cNvPr id="29" name="等腰三角形 41"/>
              <p:cNvSpPr>
                <a:spLocks noChangeArrowheads="1"/>
              </p:cNvSpPr>
              <p:nvPr/>
            </p:nvSpPr>
            <p:spPr bwMode="auto">
              <a:xfrm>
                <a:off x="293490" y="69925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54B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等腰三角形 42"/>
              <p:cNvSpPr>
                <a:spLocks noChangeArrowheads="1"/>
              </p:cNvSpPr>
              <p:nvPr/>
            </p:nvSpPr>
            <p:spPr bwMode="auto">
              <a:xfrm rot="3624834">
                <a:off x="-67818" y="48256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等腰三角形 43"/>
              <p:cNvSpPr>
                <a:spLocks noChangeArrowheads="1"/>
              </p:cNvSpPr>
              <p:nvPr/>
            </p:nvSpPr>
            <p:spPr bwMode="auto">
              <a:xfrm rot="7249998">
                <a:off x="-64919" y="67818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8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cxnSp>
        <p:nvCxnSpPr>
          <p:cNvPr id="35" name="直接连接符 48"/>
          <p:cNvCxnSpPr>
            <a:cxnSpLocks noChangeShapeType="1"/>
          </p:cNvCxnSpPr>
          <p:nvPr/>
        </p:nvCxnSpPr>
        <p:spPr bwMode="auto">
          <a:xfrm>
            <a:off x="3293269" y="3398044"/>
            <a:ext cx="604838" cy="604838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直接连接符 49"/>
          <p:cNvCxnSpPr>
            <a:cxnSpLocks noChangeShapeType="1"/>
          </p:cNvCxnSpPr>
          <p:nvPr/>
        </p:nvCxnSpPr>
        <p:spPr bwMode="auto">
          <a:xfrm flipV="1">
            <a:off x="2595563" y="4002881"/>
            <a:ext cx="1302544" cy="657225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直接连接符 52"/>
          <p:cNvCxnSpPr>
            <a:cxnSpLocks noChangeShapeType="1"/>
          </p:cNvCxnSpPr>
          <p:nvPr/>
        </p:nvCxnSpPr>
        <p:spPr bwMode="auto">
          <a:xfrm flipV="1">
            <a:off x="3127772" y="4002883"/>
            <a:ext cx="770334" cy="1140619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直接连接符 55"/>
          <p:cNvCxnSpPr>
            <a:cxnSpLocks noChangeShapeType="1"/>
          </p:cNvCxnSpPr>
          <p:nvPr/>
        </p:nvCxnSpPr>
        <p:spPr bwMode="auto">
          <a:xfrm>
            <a:off x="3794523" y="3402806"/>
            <a:ext cx="102394" cy="600075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直接连接符 58"/>
          <p:cNvCxnSpPr>
            <a:cxnSpLocks noChangeShapeType="1"/>
          </p:cNvCxnSpPr>
          <p:nvPr/>
        </p:nvCxnSpPr>
        <p:spPr bwMode="auto">
          <a:xfrm>
            <a:off x="3899299" y="4002883"/>
            <a:ext cx="657225" cy="1140619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直接连接符 61"/>
          <p:cNvCxnSpPr>
            <a:cxnSpLocks noChangeShapeType="1"/>
          </p:cNvCxnSpPr>
          <p:nvPr/>
        </p:nvCxnSpPr>
        <p:spPr bwMode="auto">
          <a:xfrm flipH="1">
            <a:off x="6236494" y="4792266"/>
            <a:ext cx="121444" cy="351234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直接连接符 65"/>
          <p:cNvCxnSpPr>
            <a:cxnSpLocks noChangeShapeType="1"/>
          </p:cNvCxnSpPr>
          <p:nvPr/>
        </p:nvCxnSpPr>
        <p:spPr bwMode="auto">
          <a:xfrm flipH="1">
            <a:off x="2605088" y="3402806"/>
            <a:ext cx="685800" cy="1257300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直接连接符 68"/>
          <p:cNvCxnSpPr>
            <a:cxnSpLocks noChangeShapeType="1"/>
          </p:cNvCxnSpPr>
          <p:nvPr/>
        </p:nvCxnSpPr>
        <p:spPr bwMode="auto">
          <a:xfrm flipH="1" flipV="1">
            <a:off x="2602709" y="4660108"/>
            <a:ext cx="522685" cy="488156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直接连接符 71"/>
          <p:cNvCxnSpPr>
            <a:cxnSpLocks noChangeShapeType="1"/>
          </p:cNvCxnSpPr>
          <p:nvPr/>
        </p:nvCxnSpPr>
        <p:spPr bwMode="auto">
          <a:xfrm>
            <a:off x="3294462" y="3402806"/>
            <a:ext cx="497681" cy="0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椭圆 74"/>
          <p:cNvSpPr>
            <a:spLocks noChangeArrowheads="1"/>
          </p:cNvSpPr>
          <p:nvPr/>
        </p:nvSpPr>
        <p:spPr bwMode="auto">
          <a:xfrm>
            <a:off x="3876676" y="3983832"/>
            <a:ext cx="50006" cy="50006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" name="椭圆 75"/>
          <p:cNvSpPr>
            <a:spLocks noChangeArrowheads="1"/>
          </p:cNvSpPr>
          <p:nvPr/>
        </p:nvSpPr>
        <p:spPr bwMode="auto">
          <a:xfrm>
            <a:off x="3765949" y="3377804"/>
            <a:ext cx="51197" cy="51197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" name="椭圆 76"/>
          <p:cNvSpPr>
            <a:spLocks noChangeArrowheads="1"/>
          </p:cNvSpPr>
          <p:nvPr/>
        </p:nvSpPr>
        <p:spPr bwMode="auto">
          <a:xfrm>
            <a:off x="2593182" y="4635105"/>
            <a:ext cx="50006" cy="50006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" name="椭圆 77"/>
          <p:cNvSpPr>
            <a:spLocks noChangeArrowheads="1"/>
          </p:cNvSpPr>
          <p:nvPr/>
        </p:nvSpPr>
        <p:spPr bwMode="auto">
          <a:xfrm>
            <a:off x="3107532" y="5118499"/>
            <a:ext cx="50006" cy="50006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" name="椭圆 78"/>
          <p:cNvSpPr>
            <a:spLocks noChangeArrowheads="1"/>
          </p:cNvSpPr>
          <p:nvPr/>
        </p:nvSpPr>
        <p:spPr bwMode="auto">
          <a:xfrm>
            <a:off x="3269457" y="3383758"/>
            <a:ext cx="50006" cy="51197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9" name="直接连接符 82"/>
          <p:cNvCxnSpPr>
            <a:cxnSpLocks noChangeShapeType="1"/>
          </p:cNvCxnSpPr>
          <p:nvPr/>
        </p:nvCxnSpPr>
        <p:spPr bwMode="auto">
          <a:xfrm flipH="1" flipV="1">
            <a:off x="6349605" y="4792266"/>
            <a:ext cx="336947" cy="110728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直接连接符 85"/>
          <p:cNvCxnSpPr>
            <a:cxnSpLocks noChangeShapeType="1"/>
          </p:cNvCxnSpPr>
          <p:nvPr/>
        </p:nvCxnSpPr>
        <p:spPr bwMode="auto">
          <a:xfrm flipV="1">
            <a:off x="6611541" y="4902995"/>
            <a:ext cx="72628" cy="245269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直接连接符 91"/>
          <p:cNvCxnSpPr>
            <a:cxnSpLocks noChangeShapeType="1"/>
          </p:cNvCxnSpPr>
          <p:nvPr/>
        </p:nvCxnSpPr>
        <p:spPr bwMode="auto">
          <a:xfrm flipH="1" flipV="1">
            <a:off x="6357937" y="4794649"/>
            <a:ext cx="234554" cy="348853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椭圆 99"/>
          <p:cNvSpPr>
            <a:spLocks noChangeArrowheads="1"/>
          </p:cNvSpPr>
          <p:nvPr/>
        </p:nvSpPr>
        <p:spPr bwMode="auto">
          <a:xfrm>
            <a:off x="6335318" y="4789885"/>
            <a:ext cx="51197" cy="50006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" name="椭圆 100"/>
          <p:cNvSpPr>
            <a:spLocks noChangeArrowheads="1"/>
          </p:cNvSpPr>
          <p:nvPr/>
        </p:nvSpPr>
        <p:spPr bwMode="auto">
          <a:xfrm>
            <a:off x="6663929" y="4883945"/>
            <a:ext cx="50006" cy="51197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5" name="矩形 36"/>
          <p:cNvSpPr>
            <a:spLocks noChangeArrowheads="1"/>
          </p:cNvSpPr>
          <p:nvPr/>
        </p:nvSpPr>
        <p:spPr bwMode="auto">
          <a:xfrm>
            <a:off x="2981780" y="4167074"/>
            <a:ext cx="30480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       </a:t>
            </a:r>
            <a:r>
              <a:rPr lang="zh-CN" altLang="zh-CN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申报</a:t>
            </a:r>
            <a:r>
              <a:rPr lang="zh-CN" altLang="en-US" sz="14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学院</a:t>
            </a:r>
            <a:r>
              <a:rPr lang="zh-CN" altLang="zh-CN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：</a:t>
            </a:r>
            <a:r>
              <a:rPr lang="en-US" altLang="zh-CN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XX</a:t>
            </a:r>
            <a:r>
              <a:rPr lang="zh-CN" altLang="en-US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学院</a:t>
            </a:r>
            <a:endParaRPr lang="zh-CN" altLang="en-US" sz="14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6" name="矩形 36"/>
          <p:cNvSpPr>
            <a:spLocks noChangeArrowheads="1"/>
          </p:cNvSpPr>
          <p:nvPr/>
        </p:nvSpPr>
        <p:spPr bwMode="auto">
          <a:xfrm>
            <a:off x="2981780" y="4521905"/>
            <a:ext cx="3315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       负责人</a:t>
            </a:r>
            <a:r>
              <a:rPr lang="zh-CN" altLang="en-US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：张某某 </a:t>
            </a:r>
            <a:r>
              <a:rPr lang="en-US" altLang="zh-CN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+</a:t>
            </a:r>
            <a:r>
              <a:rPr lang="zh-CN" altLang="en-US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联系电话</a:t>
            </a:r>
            <a:endParaRPr lang="zh-CN" altLang="zh-CN" sz="14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7" name="矩形 36"/>
          <p:cNvSpPr>
            <a:spLocks noChangeArrowheads="1"/>
          </p:cNvSpPr>
          <p:nvPr/>
        </p:nvSpPr>
        <p:spPr bwMode="auto">
          <a:xfrm>
            <a:off x="2967866" y="3782701"/>
            <a:ext cx="30480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       项目类别</a:t>
            </a:r>
            <a:r>
              <a:rPr lang="zh-CN" altLang="zh-CN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：</a:t>
            </a:r>
            <a:r>
              <a:rPr lang="zh-CN" altLang="en-US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商业</a:t>
            </a:r>
            <a:r>
              <a:rPr lang="zh-CN" altLang="en-US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服务</a:t>
            </a:r>
            <a:endParaRPr lang="zh-CN" altLang="zh-CN" sz="14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8" name="矩形 36"/>
          <p:cNvSpPr>
            <a:spLocks noChangeArrowheads="1"/>
          </p:cNvSpPr>
          <p:nvPr/>
        </p:nvSpPr>
        <p:spPr bwMode="auto">
          <a:xfrm>
            <a:off x="2954762" y="3417093"/>
            <a:ext cx="30480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       项目组别：初创组</a:t>
            </a:r>
            <a:endParaRPr lang="zh-CN" altLang="zh-CN" sz="14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14" y="228190"/>
            <a:ext cx="3950972" cy="906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083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1479" y="112247"/>
            <a:ext cx="33951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幻灯片</a:t>
            </a:r>
            <a:r>
              <a:rPr lang="en-US" altLang="zh-CN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：市场分析</a:t>
            </a: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 flipH="1">
            <a:off x="6153383" y="4159890"/>
            <a:ext cx="670226" cy="144190"/>
          </a:xfrm>
          <a:custGeom>
            <a:avLst/>
            <a:gdLst>
              <a:gd name="T0" fmla="*/ 20 w 23"/>
              <a:gd name="T1" fmla="*/ 0 h 5"/>
              <a:gd name="T2" fmla="*/ 3 w 23"/>
              <a:gd name="T3" fmla="*/ 0 h 5"/>
              <a:gd name="T4" fmla="*/ 0 w 23"/>
              <a:gd name="T5" fmla="*/ 2 h 5"/>
              <a:gd name="T6" fmla="*/ 3 w 23"/>
              <a:gd name="T7" fmla="*/ 5 h 5"/>
              <a:gd name="T8" fmla="*/ 20 w 23"/>
              <a:gd name="T9" fmla="*/ 5 h 5"/>
              <a:gd name="T10" fmla="*/ 23 w 23"/>
              <a:gd name="T11" fmla="*/ 2 h 5"/>
              <a:gd name="T12" fmla="*/ 20 w 23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5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solidFill>
            <a:srgbClr val="40937D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3"/>
          </a:p>
        </p:txBody>
      </p:sp>
      <p:sp>
        <p:nvSpPr>
          <p:cNvPr id="7" name="Freeform 24"/>
          <p:cNvSpPr/>
          <p:nvPr/>
        </p:nvSpPr>
        <p:spPr>
          <a:xfrm flipH="1">
            <a:off x="5977715" y="3862085"/>
            <a:ext cx="1021563" cy="297804"/>
          </a:xfrm>
          <a:custGeom>
            <a:avLst/>
            <a:gdLst>
              <a:gd name="connsiteX0" fmla="*/ 0 w 2645228"/>
              <a:gd name="connsiteY0" fmla="*/ 0 h 496975"/>
              <a:gd name="connsiteX1" fmla="*/ 2645228 w 2645228"/>
              <a:gd name="connsiteY1" fmla="*/ 0 h 496975"/>
              <a:gd name="connsiteX2" fmla="*/ 2645228 w 2645228"/>
              <a:gd name="connsiteY2" fmla="*/ 56095 h 496975"/>
              <a:gd name="connsiteX3" fmla="*/ 2204348 w 2645228"/>
              <a:gd name="connsiteY3" fmla="*/ 496975 h 496975"/>
              <a:gd name="connsiteX4" fmla="*/ 440880 w 2645228"/>
              <a:gd name="connsiteY4" fmla="*/ 496975 h 496975"/>
              <a:gd name="connsiteX5" fmla="*/ 0 w 2645228"/>
              <a:gd name="connsiteY5" fmla="*/ 56095 h 496975"/>
              <a:gd name="connsiteX6" fmla="*/ 0 w 2645228"/>
              <a:gd name="connsiteY6" fmla="*/ 0 h 49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28" h="496975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2"/>
          </a:p>
        </p:txBody>
      </p:sp>
      <p:sp>
        <p:nvSpPr>
          <p:cNvPr id="12" name="Freeform 25"/>
          <p:cNvSpPr/>
          <p:nvPr/>
        </p:nvSpPr>
        <p:spPr>
          <a:xfrm flipH="1">
            <a:off x="6260643" y="4364188"/>
            <a:ext cx="455706" cy="97281"/>
          </a:xfrm>
          <a:custGeom>
            <a:avLst/>
            <a:gdLst>
              <a:gd name="connsiteX0" fmla="*/ 0 w 694404"/>
              <a:gd name="connsiteY0" fmla="*/ 0 h 288475"/>
              <a:gd name="connsiteX1" fmla="*/ 694404 w 694404"/>
              <a:gd name="connsiteY1" fmla="*/ 0 h 288475"/>
              <a:gd name="connsiteX2" fmla="*/ 693800 w 694404"/>
              <a:gd name="connsiteY2" fmla="*/ 5989 h 288475"/>
              <a:gd name="connsiteX3" fmla="*/ 347202 w 694404"/>
              <a:gd name="connsiteY3" fmla="*/ 288475 h 288475"/>
              <a:gd name="connsiteX4" fmla="*/ 604 w 694404"/>
              <a:gd name="connsiteY4" fmla="*/ 5989 h 288475"/>
              <a:gd name="connsiteX5" fmla="*/ 0 w 694404"/>
              <a:gd name="connsiteY5" fmla="*/ 0 h 2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404" h="288475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2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6406519" y="3286674"/>
            <a:ext cx="133315" cy="393995"/>
          </a:xfrm>
          <a:custGeom>
            <a:avLst/>
            <a:gdLst>
              <a:gd name="T0" fmla="*/ 77 w 112"/>
              <a:gd name="T1" fmla="*/ 270 h 331"/>
              <a:gd name="T2" fmla="*/ 44 w 112"/>
              <a:gd name="T3" fmla="*/ 331 h 331"/>
              <a:gd name="T4" fmla="*/ 15 w 112"/>
              <a:gd name="T5" fmla="*/ 328 h 331"/>
              <a:gd name="T6" fmla="*/ 0 w 112"/>
              <a:gd name="T7" fmla="*/ 261 h 331"/>
              <a:gd name="T8" fmla="*/ 35 w 112"/>
              <a:gd name="T9" fmla="*/ 0 h 331"/>
              <a:gd name="T10" fmla="*/ 112 w 112"/>
              <a:gd name="T11" fmla="*/ 11 h 331"/>
              <a:gd name="T12" fmla="*/ 77 w 112"/>
              <a:gd name="T13" fmla="*/ 27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31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6444606" y="3216445"/>
            <a:ext cx="104748" cy="121412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2 w 64"/>
              <a:gd name="T15" fmla="*/ 22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6432704" y="3260485"/>
            <a:ext cx="114270" cy="110700"/>
          </a:xfrm>
          <a:custGeom>
            <a:avLst/>
            <a:gdLst>
              <a:gd name="T0" fmla="*/ 85 w 96"/>
              <a:gd name="T1" fmla="*/ 93 h 93"/>
              <a:gd name="T2" fmla="*/ 0 w 96"/>
              <a:gd name="T3" fmla="*/ 81 h 93"/>
              <a:gd name="T4" fmla="*/ 11 w 96"/>
              <a:gd name="T5" fmla="*/ 0 h 93"/>
              <a:gd name="T6" fmla="*/ 96 w 96"/>
              <a:gd name="T7" fmla="*/ 12 h 93"/>
              <a:gd name="T8" fmla="*/ 85 w 96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3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>
            <a:off x="6424371" y="3666383"/>
            <a:ext cx="34520" cy="57135"/>
          </a:xfrm>
          <a:custGeom>
            <a:avLst/>
            <a:gdLst>
              <a:gd name="T0" fmla="*/ 0 w 21"/>
              <a:gd name="T1" fmla="*/ 5 h 35"/>
              <a:gd name="T2" fmla="*/ 5 w 21"/>
              <a:gd name="T3" fmla="*/ 26 h 35"/>
              <a:gd name="T4" fmla="*/ 21 w 21"/>
              <a:gd name="T5" fmla="*/ 9 h 35"/>
              <a:gd name="T6" fmla="*/ 0 w 21"/>
              <a:gd name="T7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6544596" y="3285483"/>
            <a:ext cx="132125" cy="393995"/>
          </a:xfrm>
          <a:custGeom>
            <a:avLst/>
            <a:gdLst>
              <a:gd name="T0" fmla="*/ 75 w 111"/>
              <a:gd name="T1" fmla="*/ 269 h 331"/>
              <a:gd name="T2" fmla="*/ 44 w 111"/>
              <a:gd name="T3" fmla="*/ 331 h 331"/>
              <a:gd name="T4" fmla="*/ 15 w 111"/>
              <a:gd name="T5" fmla="*/ 326 h 331"/>
              <a:gd name="T6" fmla="*/ 0 w 111"/>
              <a:gd name="T7" fmla="*/ 259 h 331"/>
              <a:gd name="T8" fmla="*/ 34 w 111"/>
              <a:gd name="T9" fmla="*/ 0 h 331"/>
              <a:gd name="T10" fmla="*/ 111 w 111"/>
              <a:gd name="T11" fmla="*/ 9 h 331"/>
              <a:gd name="T12" fmla="*/ 75 w 111"/>
              <a:gd name="T13" fmla="*/ 269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31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6581493" y="3212874"/>
            <a:ext cx="104748" cy="121412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1 w 64"/>
              <a:gd name="T15" fmla="*/ 23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6570780" y="3259295"/>
            <a:ext cx="114270" cy="109509"/>
          </a:xfrm>
          <a:custGeom>
            <a:avLst/>
            <a:gdLst>
              <a:gd name="T0" fmla="*/ 85 w 96"/>
              <a:gd name="T1" fmla="*/ 92 h 92"/>
              <a:gd name="T2" fmla="*/ 0 w 96"/>
              <a:gd name="T3" fmla="*/ 81 h 92"/>
              <a:gd name="T4" fmla="*/ 11 w 96"/>
              <a:gd name="T5" fmla="*/ 0 h 92"/>
              <a:gd name="T6" fmla="*/ 96 w 96"/>
              <a:gd name="T7" fmla="*/ 11 h 92"/>
              <a:gd name="T8" fmla="*/ 85 w 96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2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>
            <a:off x="6562448" y="3662813"/>
            <a:ext cx="34520" cy="57135"/>
          </a:xfrm>
          <a:custGeom>
            <a:avLst/>
            <a:gdLst>
              <a:gd name="T0" fmla="*/ 0 w 21"/>
              <a:gd name="T1" fmla="*/ 6 h 35"/>
              <a:gd name="T2" fmla="*/ 5 w 21"/>
              <a:gd name="T3" fmla="*/ 27 h 35"/>
              <a:gd name="T4" fmla="*/ 21 w 21"/>
              <a:gd name="T5" fmla="*/ 10 h 35"/>
              <a:gd name="T6" fmla="*/ 0 w 21"/>
              <a:gd name="T7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6664816" y="3287863"/>
            <a:ext cx="30948" cy="199973"/>
          </a:xfrm>
          <a:custGeom>
            <a:avLst/>
            <a:gdLst>
              <a:gd name="T0" fmla="*/ 4 w 19"/>
              <a:gd name="T1" fmla="*/ 0 h 122"/>
              <a:gd name="T2" fmla="*/ 19 w 19"/>
              <a:gd name="T3" fmla="*/ 16 h 122"/>
              <a:gd name="T4" fmla="*/ 7 w 19"/>
              <a:gd name="T5" fmla="*/ 115 h 122"/>
              <a:gd name="T6" fmla="*/ 0 w 19"/>
              <a:gd name="T7" fmla="*/ 121 h 122"/>
              <a:gd name="T8" fmla="*/ 10 w 19"/>
              <a:gd name="T9" fmla="*/ 43 h 122"/>
              <a:gd name="T10" fmla="*/ 5 w 19"/>
              <a:gd name="T11" fmla="*/ 34 h 122"/>
              <a:gd name="T12" fmla="*/ 4 w 19"/>
              <a:gd name="T1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22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grpSp>
        <p:nvGrpSpPr>
          <p:cNvPr id="22" name="Group 123"/>
          <p:cNvGrpSpPr/>
          <p:nvPr/>
        </p:nvGrpSpPr>
        <p:grpSpPr>
          <a:xfrm>
            <a:off x="5738752" y="3195912"/>
            <a:ext cx="613013" cy="465414"/>
            <a:chOff x="7170738" y="4168775"/>
            <a:chExt cx="817563" cy="620713"/>
          </a:xfrm>
          <a:solidFill>
            <a:srgbClr val="40937D"/>
          </a:solidFill>
        </p:grpSpPr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7170738" y="4168775"/>
              <a:ext cx="785813" cy="354013"/>
            </a:xfrm>
            <a:custGeom>
              <a:avLst/>
              <a:gdLst>
                <a:gd name="T0" fmla="*/ 246 w 495"/>
                <a:gd name="T1" fmla="*/ 223 h 223"/>
                <a:gd name="T2" fmla="*/ 0 w 495"/>
                <a:gd name="T3" fmla="*/ 111 h 223"/>
                <a:gd name="T4" fmla="*/ 252 w 495"/>
                <a:gd name="T5" fmla="*/ 0 h 223"/>
                <a:gd name="T6" fmla="*/ 495 w 495"/>
                <a:gd name="T7" fmla="*/ 109 h 223"/>
                <a:gd name="T8" fmla="*/ 246 w 49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223">
                  <a:moveTo>
                    <a:pt x="246" y="223"/>
                  </a:moveTo>
                  <a:lnTo>
                    <a:pt x="0" y="111"/>
                  </a:lnTo>
                  <a:lnTo>
                    <a:pt x="252" y="0"/>
                  </a:lnTo>
                  <a:lnTo>
                    <a:pt x="495" y="109"/>
                  </a:lnTo>
                  <a:lnTo>
                    <a:pt x="246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7924800" y="4335463"/>
              <a:ext cx="23813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  <p:sp>
          <p:nvSpPr>
            <p:cNvPr id="25" name="Oval 16"/>
            <p:cNvSpPr>
              <a:spLocks noChangeArrowheads="1"/>
            </p:cNvSpPr>
            <p:nvPr/>
          </p:nvSpPr>
          <p:spPr bwMode="auto">
            <a:xfrm>
              <a:off x="7897813" y="4564063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7888288" y="4605338"/>
              <a:ext cx="55563" cy="171450"/>
            </a:xfrm>
            <a:custGeom>
              <a:avLst/>
              <a:gdLst>
                <a:gd name="T0" fmla="*/ 14 w 26"/>
                <a:gd name="T1" fmla="*/ 4 h 79"/>
                <a:gd name="T2" fmla="*/ 6 w 26"/>
                <a:gd name="T3" fmla="*/ 79 h 79"/>
                <a:gd name="T4" fmla="*/ 26 w 26"/>
                <a:gd name="T5" fmla="*/ 79 h 79"/>
                <a:gd name="T6" fmla="*/ 26 w 26"/>
                <a:gd name="T7" fmla="*/ 0 h 79"/>
                <a:gd name="T8" fmla="*/ 14 w 26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9">
                  <a:moveTo>
                    <a:pt x="14" y="4"/>
                  </a:moveTo>
                  <a:cubicBezTo>
                    <a:pt x="14" y="4"/>
                    <a:pt x="0" y="34"/>
                    <a:pt x="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14" y="7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7932738" y="4605338"/>
              <a:ext cx="55563" cy="171450"/>
            </a:xfrm>
            <a:custGeom>
              <a:avLst/>
              <a:gdLst>
                <a:gd name="T0" fmla="*/ 11 w 25"/>
                <a:gd name="T1" fmla="*/ 4 h 79"/>
                <a:gd name="T2" fmla="*/ 20 w 25"/>
                <a:gd name="T3" fmla="*/ 79 h 79"/>
                <a:gd name="T4" fmla="*/ 0 w 25"/>
                <a:gd name="T5" fmla="*/ 79 h 79"/>
                <a:gd name="T6" fmla="*/ 0 w 25"/>
                <a:gd name="T7" fmla="*/ 0 h 79"/>
                <a:gd name="T8" fmla="*/ 11 w 25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9">
                  <a:moveTo>
                    <a:pt x="11" y="4"/>
                  </a:moveTo>
                  <a:cubicBezTo>
                    <a:pt x="11" y="4"/>
                    <a:pt x="25" y="34"/>
                    <a:pt x="2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7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327900" y="4449763"/>
              <a:ext cx="455613" cy="339725"/>
            </a:xfrm>
            <a:custGeom>
              <a:avLst/>
              <a:gdLst>
                <a:gd name="T0" fmla="*/ 209 w 209"/>
                <a:gd name="T1" fmla="*/ 0 h 156"/>
                <a:gd name="T2" fmla="*/ 104 w 209"/>
                <a:gd name="T3" fmla="*/ 49 h 156"/>
                <a:gd name="T4" fmla="*/ 0 w 209"/>
                <a:gd name="T5" fmla="*/ 0 h 156"/>
                <a:gd name="T6" fmla="*/ 0 w 209"/>
                <a:gd name="T7" fmla="*/ 120 h 156"/>
                <a:gd name="T8" fmla="*/ 102 w 209"/>
                <a:gd name="T9" fmla="*/ 156 h 156"/>
                <a:gd name="T10" fmla="*/ 102 w 209"/>
                <a:gd name="T11" fmla="*/ 156 h 156"/>
                <a:gd name="T12" fmla="*/ 104 w 209"/>
                <a:gd name="T13" fmla="*/ 156 h 156"/>
                <a:gd name="T14" fmla="*/ 107 w 209"/>
                <a:gd name="T15" fmla="*/ 156 h 156"/>
                <a:gd name="T16" fmla="*/ 107 w 209"/>
                <a:gd name="T17" fmla="*/ 156 h 156"/>
                <a:gd name="T18" fmla="*/ 209 w 209"/>
                <a:gd name="T19" fmla="*/ 120 h 156"/>
                <a:gd name="T20" fmla="*/ 209 w 209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6">
                  <a:moveTo>
                    <a:pt x="209" y="0"/>
                  </a:moveTo>
                  <a:cubicBezTo>
                    <a:pt x="209" y="1"/>
                    <a:pt x="121" y="41"/>
                    <a:pt x="104" y="49"/>
                  </a:cubicBezTo>
                  <a:cubicBezTo>
                    <a:pt x="87" y="41"/>
                    <a:pt x="0" y="1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50"/>
                    <a:pt x="84" y="155"/>
                    <a:pt x="102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4" y="156"/>
                  </a:cubicBezTo>
                  <a:cubicBezTo>
                    <a:pt x="106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25" y="155"/>
                    <a:pt x="181" y="150"/>
                    <a:pt x="209" y="120"/>
                  </a:cubicBezTo>
                  <a:lnTo>
                    <a:pt x="2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</p:grpSp>
      <p:sp>
        <p:nvSpPr>
          <p:cNvPr id="29" name="Freeform 20"/>
          <p:cNvSpPr>
            <a:spLocks noEditPoints="1"/>
          </p:cNvSpPr>
          <p:nvPr/>
        </p:nvSpPr>
        <p:spPr bwMode="auto">
          <a:xfrm>
            <a:off x="5240010" y="1607139"/>
            <a:ext cx="358285" cy="377330"/>
          </a:xfrm>
          <a:custGeom>
            <a:avLst/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30" name="Oval 21"/>
          <p:cNvSpPr>
            <a:spLocks noChangeArrowheads="1"/>
          </p:cNvSpPr>
          <p:nvPr/>
        </p:nvSpPr>
        <p:spPr bwMode="auto">
          <a:xfrm>
            <a:off x="7526604" y="1519054"/>
            <a:ext cx="105938" cy="105938"/>
          </a:xfrm>
          <a:prstGeom prst="ellipse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31" name="Freeform 22"/>
          <p:cNvSpPr>
            <a:spLocks/>
          </p:cNvSpPr>
          <p:nvPr/>
        </p:nvSpPr>
        <p:spPr bwMode="auto">
          <a:xfrm>
            <a:off x="7564693" y="1597616"/>
            <a:ext cx="166644" cy="347572"/>
          </a:xfrm>
          <a:custGeom>
            <a:avLst/>
            <a:gdLst>
              <a:gd name="T0" fmla="*/ 0 w 102"/>
              <a:gd name="T1" fmla="*/ 6 h 213"/>
              <a:gd name="T2" fmla="*/ 68 w 102"/>
              <a:gd name="T3" fmla="*/ 184 h 213"/>
              <a:gd name="T4" fmla="*/ 99 w 102"/>
              <a:gd name="T5" fmla="*/ 213 h 213"/>
              <a:gd name="T6" fmla="*/ 23 w 102"/>
              <a:gd name="T7" fmla="*/ 0 h 213"/>
              <a:gd name="T8" fmla="*/ 0 w 102"/>
              <a:gd name="T9" fmla="*/ 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213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32" name="Freeform 23"/>
          <p:cNvSpPr>
            <a:spLocks/>
          </p:cNvSpPr>
          <p:nvPr/>
        </p:nvSpPr>
        <p:spPr bwMode="auto">
          <a:xfrm>
            <a:off x="7418285" y="1597616"/>
            <a:ext cx="178547" cy="342811"/>
          </a:xfrm>
          <a:custGeom>
            <a:avLst/>
            <a:gdLst>
              <a:gd name="T0" fmla="*/ 149 w 150"/>
              <a:gd name="T1" fmla="*/ 14 h 288"/>
              <a:gd name="T2" fmla="*/ 40 w 150"/>
              <a:gd name="T3" fmla="*/ 248 h 288"/>
              <a:gd name="T4" fmla="*/ 0 w 150"/>
              <a:gd name="T5" fmla="*/ 288 h 288"/>
              <a:gd name="T6" fmla="*/ 11 w 150"/>
              <a:gd name="T7" fmla="*/ 233 h 288"/>
              <a:gd name="T8" fmla="*/ 117 w 150"/>
              <a:gd name="T9" fmla="*/ 0 h 288"/>
              <a:gd name="T10" fmla="*/ 150 w 150"/>
              <a:gd name="T11" fmla="*/ 11 h 288"/>
              <a:gd name="T12" fmla="*/ 149 w 150"/>
              <a:gd name="T13" fmla="*/ 1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" h="288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33" name="Freeform 24"/>
          <p:cNvSpPr>
            <a:spLocks/>
          </p:cNvSpPr>
          <p:nvPr/>
        </p:nvSpPr>
        <p:spPr bwMode="auto">
          <a:xfrm>
            <a:off x="7574218" y="1480965"/>
            <a:ext cx="19045" cy="59516"/>
          </a:xfrm>
          <a:custGeom>
            <a:avLst/>
            <a:gdLst>
              <a:gd name="T0" fmla="*/ 12 w 12"/>
              <a:gd name="T1" fmla="*/ 30 h 36"/>
              <a:gd name="T2" fmla="*/ 6 w 12"/>
              <a:gd name="T3" fmla="*/ 36 h 36"/>
              <a:gd name="T4" fmla="*/ 0 w 12"/>
              <a:gd name="T5" fmla="*/ 30 h 36"/>
              <a:gd name="T6" fmla="*/ 0 w 12"/>
              <a:gd name="T7" fmla="*/ 6 h 36"/>
              <a:gd name="T8" fmla="*/ 6 w 12"/>
              <a:gd name="T9" fmla="*/ 0 h 36"/>
              <a:gd name="T10" fmla="*/ 12 w 12"/>
              <a:gd name="T11" fmla="*/ 6 h 36"/>
              <a:gd name="T12" fmla="*/ 12 w 12"/>
              <a:gd name="T13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6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34" name="Freeform 25"/>
          <p:cNvSpPr>
            <a:spLocks noEditPoints="1"/>
          </p:cNvSpPr>
          <p:nvPr/>
        </p:nvSpPr>
        <p:spPr bwMode="auto">
          <a:xfrm>
            <a:off x="6721953" y="1225048"/>
            <a:ext cx="169025" cy="457081"/>
          </a:xfrm>
          <a:custGeom>
            <a:avLst/>
            <a:gdLst>
              <a:gd name="T0" fmla="*/ 51 w 103"/>
              <a:gd name="T1" fmla="*/ 280 h 280"/>
              <a:gd name="T2" fmla="*/ 103 w 103"/>
              <a:gd name="T3" fmla="*/ 140 h 280"/>
              <a:gd name="T4" fmla="*/ 51 w 103"/>
              <a:gd name="T5" fmla="*/ 0 h 280"/>
              <a:gd name="T6" fmla="*/ 51 w 103"/>
              <a:gd name="T7" fmla="*/ 22 h 280"/>
              <a:gd name="T8" fmla="*/ 94 w 103"/>
              <a:gd name="T9" fmla="*/ 140 h 280"/>
              <a:gd name="T10" fmla="*/ 51 w 103"/>
              <a:gd name="T11" fmla="*/ 257 h 280"/>
              <a:gd name="T12" fmla="*/ 51 w 103"/>
              <a:gd name="T13" fmla="*/ 280 h 280"/>
              <a:gd name="T14" fmla="*/ 51 w 103"/>
              <a:gd name="T15" fmla="*/ 0 h 280"/>
              <a:gd name="T16" fmla="*/ 0 w 103"/>
              <a:gd name="T17" fmla="*/ 140 h 280"/>
              <a:gd name="T18" fmla="*/ 51 w 103"/>
              <a:gd name="T19" fmla="*/ 280 h 280"/>
              <a:gd name="T20" fmla="*/ 51 w 103"/>
              <a:gd name="T21" fmla="*/ 280 h 280"/>
              <a:gd name="T22" fmla="*/ 51 w 103"/>
              <a:gd name="T23" fmla="*/ 257 h 280"/>
              <a:gd name="T24" fmla="*/ 51 w 103"/>
              <a:gd name="T25" fmla="*/ 257 h 280"/>
              <a:gd name="T26" fmla="*/ 51 w 103"/>
              <a:gd name="T27" fmla="*/ 257 h 280"/>
              <a:gd name="T28" fmla="*/ 8 w 103"/>
              <a:gd name="T29" fmla="*/ 140 h 280"/>
              <a:gd name="T30" fmla="*/ 51 w 103"/>
              <a:gd name="T31" fmla="*/ 22 h 280"/>
              <a:gd name="T32" fmla="*/ 51 w 103"/>
              <a:gd name="T33" fmla="*/ 22 h 280"/>
              <a:gd name="T34" fmla="*/ 51 w 103"/>
              <a:gd name="T3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" h="280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35" name="Freeform 26"/>
          <p:cNvSpPr>
            <a:spLocks noEditPoints="1"/>
          </p:cNvSpPr>
          <p:nvPr/>
        </p:nvSpPr>
        <p:spPr bwMode="auto">
          <a:xfrm>
            <a:off x="6576732" y="1369075"/>
            <a:ext cx="458272" cy="167835"/>
          </a:xfrm>
          <a:custGeom>
            <a:avLst/>
            <a:gdLst>
              <a:gd name="T0" fmla="*/ 280 w 280"/>
              <a:gd name="T1" fmla="*/ 52 h 103"/>
              <a:gd name="T2" fmla="*/ 140 w 280"/>
              <a:gd name="T3" fmla="*/ 0 h 103"/>
              <a:gd name="T4" fmla="*/ 140 w 280"/>
              <a:gd name="T5" fmla="*/ 8 h 103"/>
              <a:gd name="T6" fmla="*/ 257 w 280"/>
              <a:gd name="T7" fmla="*/ 52 h 103"/>
              <a:gd name="T8" fmla="*/ 140 w 280"/>
              <a:gd name="T9" fmla="*/ 95 h 103"/>
              <a:gd name="T10" fmla="*/ 140 w 280"/>
              <a:gd name="T11" fmla="*/ 103 h 103"/>
              <a:gd name="T12" fmla="*/ 280 w 280"/>
              <a:gd name="T13" fmla="*/ 52 h 103"/>
              <a:gd name="T14" fmla="*/ 140 w 280"/>
              <a:gd name="T15" fmla="*/ 0 h 103"/>
              <a:gd name="T16" fmla="*/ 140 w 280"/>
              <a:gd name="T17" fmla="*/ 0 h 103"/>
              <a:gd name="T18" fmla="*/ 0 w 280"/>
              <a:gd name="T19" fmla="*/ 52 h 103"/>
              <a:gd name="T20" fmla="*/ 140 w 280"/>
              <a:gd name="T21" fmla="*/ 103 h 103"/>
              <a:gd name="T22" fmla="*/ 140 w 280"/>
              <a:gd name="T23" fmla="*/ 103 h 103"/>
              <a:gd name="T24" fmla="*/ 140 w 280"/>
              <a:gd name="T25" fmla="*/ 95 h 103"/>
              <a:gd name="T26" fmla="*/ 140 w 280"/>
              <a:gd name="T27" fmla="*/ 95 h 103"/>
              <a:gd name="T28" fmla="*/ 23 w 280"/>
              <a:gd name="T29" fmla="*/ 52 h 103"/>
              <a:gd name="T30" fmla="*/ 23 w 280"/>
              <a:gd name="T31" fmla="*/ 52 h 103"/>
              <a:gd name="T32" fmla="*/ 140 w 280"/>
              <a:gd name="T33" fmla="*/ 8 h 103"/>
              <a:gd name="T34" fmla="*/ 140 w 280"/>
              <a:gd name="T35" fmla="*/ 8 h 103"/>
              <a:gd name="T36" fmla="*/ 140 w 280"/>
              <a:gd name="T3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" h="103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36" name="Freeform 27"/>
          <p:cNvSpPr>
            <a:spLocks noEditPoints="1"/>
          </p:cNvSpPr>
          <p:nvPr/>
        </p:nvSpPr>
        <p:spPr bwMode="auto">
          <a:xfrm>
            <a:off x="6611253" y="1265519"/>
            <a:ext cx="389233" cy="373759"/>
          </a:xfrm>
          <a:custGeom>
            <a:avLst/>
            <a:gdLst>
              <a:gd name="T0" fmla="*/ 218 w 238"/>
              <a:gd name="T1" fmla="*/ 16 h 229"/>
              <a:gd name="T2" fmla="*/ 119 w 238"/>
              <a:gd name="T3" fmla="*/ 46 h 229"/>
              <a:gd name="T4" fmla="*/ 119 w 238"/>
              <a:gd name="T5" fmla="*/ 57 h 229"/>
              <a:gd name="T6" fmla="*/ 202 w 238"/>
              <a:gd name="T7" fmla="*/ 32 h 229"/>
              <a:gd name="T8" fmla="*/ 150 w 238"/>
              <a:gd name="T9" fmla="*/ 145 h 229"/>
              <a:gd name="T10" fmla="*/ 119 w 238"/>
              <a:gd name="T11" fmla="*/ 172 h 229"/>
              <a:gd name="T12" fmla="*/ 119 w 238"/>
              <a:gd name="T13" fmla="*/ 183 h 229"/>
              <a:gd name="T14" fmla="*/ 156 w 238"/>
              <a:gd name="T15" fmla="*/ 151 h 229"/>
              <a:gd name="T16" fmla="*/ 218 w 238"/>
              <a:gd name="T17" fmla="*/ 16 h 229"/>
              <a:gd name="T18" fmla="*/ 119 w 238"/>
              <a:gd name="T19" fmla="*/ 46 h 229"/>
              <a:gd name="T20" fmla="*/ 83 w 238"/>
              <a:gd name="T21" fmla="*/ 78 h 229"/>
              <a:gd name="T22" fmla="*/ 20 w 238"/>
              <a:gd name="T23" fmla="*/ 214 h 229"/>
              <a:gd name="T24" fmla="*/ 119 w 238"/>
              <a:gd name="T25" fmla="*/ 183 h 229"/>
              <a:gd name="T26" fmla="*/ 119 w 238"/>
              <a:gd name="T27" fmla="*/ 172 h 229"/>
              <a:gd name="T28" fmla="*/ 36 w 238"/>
              <a:gd name="T29" fmla="*/ 197 h 229"/>
              <a:gd name="T30" fmla="*/ 36 w 238"/>
              <a:gd name="T31" fmla="*/ 197 h 229"/>
              <a:gd name="T32" fmla="*/ 89 w 238"/>
              <a:gd name="T33" fmla="*/ 84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37" name="Freeform 28"/>
          <p:cNvSpPr>
            <a:spLocks noEditPoints="1"/>
          </p:cNvSpPr>
          <p:nvPr/>
        </p:nvSpPr>
        <p:spPr bwMode="auto">
          <a:xfrm>
            <a:off x="6611253" y="1265519"/>
            <a:ext cx="389233" cy="373759"/>
          </a:xfrm>
          <a:custGeom>
            <a:avLst/>
            <a:gdLst>
              <a:gd name="T0" fmla="*/ 218 w 238"/>
              <a:gd name="T1" fmla="*/ 214 h 229"/>
              <a:gd name="T2" fmla="*/ 156 w 238"/>
              <a:gd name="T3" fmla="*/ 78 h 229"/>
              <a:gd name="T4" fmla="*/ 119 w 238"/>
              <a:gd name="T5" fmla="*/ 46 h 229"/>
              <a:gd name="T6" fmla="*/ 119 w 238"/>
              <a:gd name="T7" fmla="*/ 57 h 229"/>
              <a:gd name="T8" fmla="*/ 150 w 238"/>
              <a:gd name="T9" fmla="*/ 84 h 229"/>
              <a:gd name="T10" fmla="*/ 202 w 238"/>
              <a:gd name="T11" fmla="*/ 197 h 229"/>
              <a:gd name="T12" fmla="*/ 119 w 238"/>
              <a:gd name="T13" fmla="*/ 172 h 229"/>
              <a:gd name="T14" fmla="*/ 119 w 238"/>
              <a:gd name="T15" fmla="*/ 183 h 229"/>
              <a:gd name="T16" fmla="*/ 218 w 238"/>
              <a:gd name="T17" fmla="*/ 214 h 229"/>
              <a:gd name="T18" fmla="*/ 119 w 238"/>
              <a:gd name="T19" fmla="*/ 46 h 229"/>
              <a:gd name="T20" fmla="*/ 20 w 238"/>
              <a:gd name="T21" fmla="*/ 16 h 229"/>
              <a:gd name="T22" fmla="*/ 83 w 238"/>
              <a:gd name="T23" fmla="*/ 151 h 229"/>
              <a:gd name="T24" fmla="*/ 119 w 238"/>
              <a:gd name="T25" fmla="*/ 183 h 229"/>
              <a:gd name="T26" fmla="*/ 119 w 238"/>
              <a:gd name="T27" fmla="*/ 172 h 229"/>
              <a:gd name="T28" fmla="*/ 89 w 238"/>
              <a:gd name="T29" fmla="*/ 145 h 229"/>
              <a:gd name="T30" fmla="*/ 36 w 238"/>
              <a:gd name="T31" fmla="*/ 32 h 229"/>
              <a:gd name="T32" fmla="*/ 36 w 238"/>
              <a:gd name="T33" fmla="*/ 32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38" name="Oval 29"/>
          <p:cNvSpPr>
            <a:spLocks noChangeArrowheads="1"/>
          </p:cNvSpPr>
          <p:nvPr/>
        </p:nvSpPr>
        <p:spPr bwMode="auto">
          <a:xfrm>
            <a:off x="6771946" y="1417879"/>
            <a:ext cx="70229" cy="70229"/>
          </a:xfrm>
          <a:prstGeom prst="ellipse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39" name="Freeform 30"/>
          <p:cNvSpPr>
            <a:spLocks noEditPoints="1"/>
          </p:cNvSpPr>
          <p:nvPr/>
        </p:nvSpPr>
        <p:spPr bwMode="auto">
          <a:xfrm>
            <a:off x="7311158" y="1095302"/>
            <a:ext cx="192831" cy="365427"/>
          </a:xfrm>
          <a:custGeom>
            <a:avLst/>
            <a:gdLst>
              <a:gd name="T0" fmla="*/ 67 w 162"/>
              <a:gd name="T1" fmla="*/ 307 h 307"/>
              <a:gd name="T2" fmla="*/ 162 w 162"/>
              <a:gd name="T3" fmla="*/ 307 h 307"/>
              <a:gd name="T4" fmla="*/ 67 w 162"/>
              <a:gd name="T5" fmla="*/ 127 h 307"/>
              <a:gd name="T6" fmla="*/ 67 w 162"/>
              <a:gd name="T7" fmla="*/ 193 h 307"/>
              <a:gd name="T8" fmla="*/ 110 w 162"/>
              <a:gd name="T9" fmla="*/ 267 h 307"/>
              <a:gd name="T10" fmla="*/ 67 w 162"/>
              <a:gd name="T11" fmla="*/ 267 h 307"/>
              <a:gd name="T12" fmla="*/ 67 w 162"/>
              <a:gd name="T13" fmla="*/ 307 h 307"/>
              <a:gd name="T14" fmla="*/ 0 w 162"/>
              <a:gd name="T15" fmla="*/ 0 h 307"/>
              <a:gd name="T16" fmla="*/ 0 w 162"/>
              <a:gd name="T17" fmla="*/ 307 h 307"/>
              <a:gd name="T18" fmla="*/ 67 w 162"/>
              <a:gd name="T19" fmla="*/ 307 h 307"/>
              <a:gd name="T20" fmla="*/ 67 w 162"/>
              <a:gd name="T21" fmla="*/ 267 h 307"/>
              <a:gd name="T22" fmla="*/ 24 w 162"/>
              <a:gd name="T23" fmla="*/ 267 h 307"/>
              <a:gd name="T24" fmla="*/ 24 w 162"/>
              <a:gd name="T25" fmla="*/ 120 h 307"/>
              <a:gd name="T26" fmla="*/ 24 w 162"/>
              <a:gd name="T27" fmla="*/ 120 h 307"/>
              <a:gd name="T28" fmla="*/ 67 w 162"/>
              <a:gd name="T29" fmla="*/ 193 h 307"/>
              <a:gd name="T30" fmla="*/ 67 w 162"/>
              <a:gd name="T31" fmla="*/ 127 h 307"/>
              <a:gd name="T32" fmla="*/ 0 w 162"/>
              <a:gd name="T33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" h="307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40" name="Rectangle 31"/>
          <p:cNvSpPr>
            <a:spLocks noChangeArrowheads="1"/>
          </p:cNvSpPr>
          <p:nvPr/>
        </p:nvSpPr>
        <p:spPr bwMode="auto">
          <a:xfrm>
            <a:off x="7214743" y="1094113"/>
            <a:ext cx="48803" cy="355905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41" name="Freeform 32"/>
          <p:cNvSpPr>
            <a:spLocks noEditPoints="1"/>
          </p:cNvSpPr>
          <p:nvPr/>
        </p:nvSpPr>
        <p:spPr bwMode="auto">
          <a:xfrm>
            <a:off x="5634003" y="2886727"/>
            <a:ext cx="421372" cy="308292"/>
          </a:xfrm>
          <a:custGeom>
            <a:avLst/>
            <a:gdLst>
              <a:gd name="T0" fmla="*/ 213 w 258"/>
              <a:gd name="T1" fmla="*/ 31 h 189"/>
              <a:gd name="T2" fmla="*/ 204 w 258"/>
              <a:gd name="T3" fmla="*/ 69 h 189"/>
              <a:gd name="T4" fmla="*/ 228 w 258"/>
              <a:gd name="T5" fmla="*/ 109 h 189"/>
              <a:gd name="T6" fmla="*/ 204 w 258"/>
              <a:gd name="T7" fmla="*/ 146 h 189"/>
              <a:gd name="T8" fmla="*/ 204 w 258"/>
              <a:gd name="T9" fmla="*/ 27 h 189"/>
              <a:gd name="T10" fmla="*/ 91 w 258"/>
              <a:gd name="T11" fmla="*/ 14 h 189"/>
              <a:gd name="T12" fmla="*/ 97 w 258"/>
              <a:gd name="T13" fmla="*/ 15 h 189"/>
              <a:gd name="T14" fmla="*/ 91 w 258"/>
              <a:gd name="T15" fmla="*/ 42 h 189"/>
              <a:gd name="T16" fmla="*/ 91 w 258"/>
              <a:gd name="T17" fmla="*/ 162 h 189"/>
              <a:gd name="T18" fmla="*/ 166 w 258"/>
              <a:gd name="T19" fmla="*/ 145 h 189"/>
              <a:gd name="T20" fmla="*/ 204 w 258"/>
              <a:gd name="T21" fmla="*/ 125 h 189"/>
              <a:gd name="T22" fmla="*/ 191 w 258"/>
              <a:gd name="T23" fmla="*/ 122 h 189"/>
              <a:gd name="T24" fmla="*/ 204 w 258"/>
              <a:gd name="T25" fmla="*/ 69 h 189"/>
              <a:gd name="T26" fmla="*/ 91 w 258"/>
              <a:gd name="T27" fmla="*/ 6 h 189"/>
              <a:gd name="T28" fmla="*/ 78 w 258"/>
              <a:gd name="T29" fmla="*/ 24 h 189"/>
              <a:gd name="T30" fmla="*/ 91 w 258"/>
              <a:gd name="T31" fmla="*/ 14 h 189"/>
              <a:gd name="T32" fmla="*/ 78 w 258"/>
              <a:gd name="T33" fmla="*/ 188 h 189"/>
              <a:gd name="T34" fmla="*/ 91 w 258"/>
              <a:gd name="T35" fmla="*/ 162 h 189"/>
              <a:gd name="T36" fmla="*/ 78 w 258"/>
              <a:gd name="T37" fmla="*/ 176 h 189"/>
              <a:gd name="T38" fmla="*/ 91 w 258"/>
              <a:gd name="T39" fmla="*/ 42 h 189"/>
              <a:gd name="T40" fmla="*/ 80 w 258"/>
              <a:gd name="T41" fmla="*/ 134 h 189"/>
              <a:gd name="T42" fmla="*/ 78 w 258"/>
              <a:gd name="T43" fmla="*/ 64 h 189"/>
              <a:gd name="T44" fmla="*/ 78 w 258"/>
              <a:gd name="T45" fmla="*/ 33 h 189"/>
              <a:gd name="T46" fmla="*/ 91 w 258"/>
              <a:gd name="T47" fmla="*/ 42 h 189"/>
              <a:gd name="T48" fmla="*/ 60 w 258"/>
              <a:gd name="T49" fmla="*/ 18 h 189"/>
              <a:gd name="T50" fmla="*/ 68 w 258"/>
              <a:gd name="T51" fmla="*/ 42 h 189"/>
              <a:gd name="T52" fmla="*/ 78 w 258"/>
              <a:gd name="T53" fmla="*/ 33 h 189"/>
              <a:gd name="T54" fmla="*/ 78 w 258"/>
              <a:gd name="T55" fmla="*/ 9 h 189"/>
              <a:gd name="T56" fmla="*/ 78 w 258"/>
              <a:gd name="T57" fmla="*/ 188 h 189"/>
              <a:gd name="T58" fmla="*/ 60 w 258"/>
              <a:gd name="T59" fmla="*/ 176 h 189"/>
              <a:gd name="T60" fmla="*/ 78 w 258"/>
              <a:gd name="T61" fmla="*/ 64 h 189"/>
              <a:gd name="T62" fmla="*/ 60 w 258"/>
              <a:gd name="T63" fmla="*/ 134 h 189"/>
              <a:gd name="T64" fmla="*/ 70 w 258"/>
              <a:gd name="T65" fmla="*/ 116 h 189"/>
              <a:gd name="T66" fmla="*/ 60 w 258"/>
              <a:gd name="T67" fmla="*/ 87 h 189"/>
              <a:gd name="T68" fmla="*/ 76 w 258"/>
              <a:gd name="T69" fmla="*/ 68 h 189"/>
              <a:gd name="T70" fmla="*/ 60 w 258"/>
              <a:gd name="T71" fmla="*/ 18 h 189"/>
              <a:gd name="T72" fmla="*/ 60 w 258"/>
              <a:gd name="T73" fmla="*/ 187 h 189"/>
              <a:gd name="T74" fmla="*/ 59 w 258"/>
              <a:gd name="T75" fmla="*/ 175 h 189"/>
              <a:gd name="T76" fmla="*/ 49 w 258"/>
              <a:gd name="T77" fmla="*/ 144 h 189"/>
              <a:gd name="T78" fmla="*/ 60 w 258"/>
              <a:gd name="T79" fmla="*/ 125 h 189"/>
              <a:gd name="T80" fmla="*/ 41 w 258"/>
              <a:gd name="T81" fmla="*/ 125 h 189"/>
              <a:gd name="T82" fmla="*/ 60 w 258"/>
              <a:gd name="T83" fmla="*/ 87 h 189"/>
              <a:gd name="T84" fmla="*/ 51 w 258"/>
              <a:gd name="T85" fmla="*/ 76 h 189"/>
              <a:gd name="T86" fmla="*/ 43 w 258"/>
              <a:gd name="T87" fmla="*/ 51 h 189"/>
              <a:gd name="T88" fmla="*/ 60 w 258"/>
              <a:gd name="T89" fmla="*/ 1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189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grpSp>
        <p:nvGrpSpPr>
          <p:cNvPr id="42" name="Group 127"/>
          <p:cNvGrpSpPr/>
          <p:nvPr/>
        </p:nvGrpSpPr>
        <p:grpSpPr>
          <a:xfrm>
            <a:off x="6818366" y="3195018"/>
            <a:ext cx="380902" cy="490410"/>
            <a:chOff x="8610600" y="4127500"/>
            <a:chExt cx="508001" cy="654050"/>
          </a:xfrm>
          <a:solidFill>
            <a:srgbClr val="40937D"/>
          </a:solidFill>
        </p:grpSpPr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  <p:sp>
          <p:nvSpPr>
            <p:cNvPr id="44" name="Freeform 34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  <p:sp>
          <p:nvSpPr>
            <p:cNvPr id="45" name="Freeform 35"/>
            <p:cNvSpPr>
              <a:spLocks/>
            </p:cNvSpPr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  <p:sp>
          <p:nvSpPr>
            <p:cNvPr id="46" name="Freeform 36"/>
            <p:cNvSpPr>
              <a:spLocks/>
            </p:cNvSpPr>
            <p:nvPr/>
          </p:nvSpPr>
          <p:spPr bwMode="auto">
            <a:xfrm>
              <a:off x="8729663" y="4613275"/>
              <a:ext cx="141288" cy="168275"/>
            </a:xfrm>
            <a:custGeom>
              <a:avLst/>
              <a:gdLst>
                <a:gd name="T0" fmla="*/ 45 w 65"/>
                <a:gd name="T1" fmla="*/ 5 h 77"/>
                <a:gd name="T2" fmla="*/ 45 w 65"/>
                <a:gd name="T3" fmla="*/ 28 h 77"/>
                <a:gd name="T4" fmla="*/ 25 w 65"/>
                <a:gd name="T5" fmla="*/ 45 h 77"/>
                <a:gd name="T6" fmla="*/ 1 w 65"/>
                <a:gd name="T7" fmla="*/ 64 h 77"/>
                <a:gd name="T8" fmla="*/ 65 w 65"/>
                <a:gd name="T9" fmla="*/ 77 h 77"/>
                <a:gd name="T10" fmla="*/ 65 w 65"/>
                <a:gd name="T11" fmla="*/ 0 h 77"/>
                <a:gd name="T12" fmla="*/ 45 w 65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7">
                  <a:moveTo>
                    <a:pt x="45" y="5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39" y="40"/>
                    <a:pt x="25" y="45"/>
                  </a:cubicBezTo>
                  <a:cubicBezTo>
                    <a:pt x="12" y="49"/>
                    <a:pt x="0" y="56"/>
                    <a:pt x="1" y="64"/>
                  </a:cubicBezTo>
                  <a:cubicBezTo>
                    <a:pt x="2" y="71"/>
                    <a:pt x="18" y="77"/>
                    <a:pt x="65" y="77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8855075" y="4613275"/>
              <a:ext cx="134938" cy="168275"/>
            </a:xfrm>
            <a:custGeom>
              <a:avLst/>
              <a:gdLst>
                <a:gd name="T0" fmla="*/ 14 w 62"/>
                <a:gd name="T1" fmla="*/ 5 h 77"/>
                <a:gd name="T2" fmla="*/ 14 w 62"/>
                <a:gd name="T3" fmla="*/ 28 h 77"/>
                <a:gd name="T4" fmla="*/ 32 w 62"/>
                <a:gd name="T5" fmla="*/ 45 h 77"/>
                <a:gd name="T6" fmla="*/ 61 w 62"/>
                <a:gd name="T7" fmla="*/ 64 h 77"/>
                <a:gd name="T8" fmla="*/ 0 w 62"/>
                <a:gd name="T9" fmla="*/ 77 h 77"/>
                <a:gd name="T10" fmla="*/ 0 w 62"/>
                <a:gd name="T11" fmla="*/ 0 h 77"/>
                <a:gd name="T12" fmla="*/ 14 w 62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7">
                  <a:moveTo>
                    <a:pt x="14" y="5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9" y="40"/>
                    <a:pt x="32" y="45"/>
                  </a:cubicBezTo>
                  <a:cubicBezTo>
                    <a:pt x="46" y="49"/>
                    <a:pt x="62" y="56"/>
                    <a:pt x="61" y="64"/>
                  </a:cubicBezTo>
                  <a:cubicBezTo>
                    <a:pt x="60" y="71"/>
                    <a:pt x="34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  <p:sp>
          <p:nvSpPr>
            <p:cNvPr id="49" name="Freeform 39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  <p:sp>
          <p:nvSpPr>
            <p:cNvPr id="50" name="Freeform 40"/>
            <p:cNvSpPr>
              <a:spLocks/>
            </p:cNvSpPr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</p:grpSp>
      <p:sp>
        <p:nvSpPr>
          <p:cNvPr id="51" name="Freeform 41"/>
          <p:cNvSpPr>
            <a:spLocks noEditPoints="1"/>
          </p:cNvSpPr>
          <p:nvPr/>
        </p:nvSpPr>
        <p:spPr bwMode="auto">
          <a:xfrm>
            <a:off x="7133802" y="2699848"/>
            <a:ext cx="321385" cy="292817"/>
          </a:xfrm>
          <a:custGeom>
            <a:avLst/>
            <a:gdLst>
              <a:gd name="T0" fmla="*/ 116 w 196"/>
              <a:gd name="T1" fmla="*/ 2 h 179"/>
              <a:gd name="T2" fmla="*/ 98 w 196"/>
              <a:gd name="T3" fmla="*/ 0 h 179"/>
              <a:gd name="T4" fmla="*/ 98 w 196"/>
              <a:gd name="T5" fmla="*/ 17 h 179"/>
              <a:gd name="T6" fmla="*/ 113 w 196"/>
              <a:gd name="T7" fmla="*/ 18 h 179"/>
              <a:gd name="T8" fmla="*/ 169 w 196"/>
              <a:gd name="T9" fmla="*/ 105 h 179"/>
              <a:gd name="T10" fmla="*/ 98 w 196"/>
              <a:gd name="T11" fmla="*/ 163 h 179"/>
              <a:gd name="T12" fmla="*/ 98 w 196"/>
              <a:gd name="T13" fmla="*/ 179 h 179"/>
              <a:gd name="T14" fmla="*/ 185 w 196"/>
              <a:gd name="T15" fmla="*/ 108 h 179"/>
              <a:gd name="T16" fmla="*/ 116 w 196"/>
              <a:gd name="T17" fmla="*/ 2 h 179"/>
              <a:gd name="T18" fmla="*/ 98 w 196"/>
              <a:gd name="T19" fmla="*/ 0 h 179"/>
              <a:gd name="T20" fmla="*/ 10 w 196"/>
              <a:gd name="T21" fmla="*/ 71 h 179"/>
              <a:gd name="T22" fmla="*/ 79 w 196"/>
              <a:gd name="T23" fmla="*/ 177 h 179"/>
              <a:gd name="T24" fmla="*/ 98 w 196"/>
              <a:gd name="T25" fmla="*/ 179 h 179"/>
              <a:gd name="T26" fmla="*/ 98 w 196"/>
              <a:gd name="T27" fmla="*/ 163 h 179"/>
              <a:gd name="T28" fmla="*/ 83 w 196"/>
              <a:gd name="T29" fmla="*/ 161 h 179"/>
              <a:gd name="T30" fmla="*/ 83 w 196"/>
              <a:gd name="T31" fmla="*/ 161 h 179"/>
              <a:gd name="T32" fmla="*/ 26 w 196"/>
              <a:gd name="T33" fmla="*/ 75 h 179"/>
              <a:gd name="T34" fmla="*/ 98 w 196"/>
              <a:gd name="T35" fmla="*/ 17 h 179"/>
              <a:gd name="T36" fmla="*/ 98 w 196"/>
              <a:gd name="T3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6" h="179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52" name="Freeform 42"/>
          <p:cNvSpPr>
            <a:spLocks/>
          </p:cNvSpPr>
          <p:nvPr/>
        </p:nvSpPr>
        <p:spPr bwMode="auto">
          <a:xfrm>
            <a:off x="7217122" y="2970049"/>
            <a:ext cx="69038" cy="148790"/>
          </a:xfrm>
          <a:custGeom>
            <a:avLst/>
            <a:gdLst>
              <a:gd name="T0" fmla="*/ 33 w 58"/>
              <a:gd name="T1" fmla="*/ 125 h 125"/>
              <a:gd name="T2" fmla="*/ 0 w 58"/>
              <a:gd name="T3" fmla="*/ 118 h 125"/>
              <a:gd name="T4" fmla="*/ 25 w 58"/>
              <a:gd name="T5" fmla="*/ 0 h 125"/>
              <a:gd name="T6" fmla="*/ 58 w 58"/>
              <a:gd name="T7" fmla="*/ 7 h 125"/>
              <a:gd name="T8" fmla="*/ 33 w 58"/>
              <a:gd name="T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25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53" name="Freeform 43"/>
          <p:cNvSpPr>
            <a:spLocks/>
          </p:cNvSpPr>
          <p:nvPr/>
        </p:nvSpPr>
        <p:spPr bwMode="auto">
          <a:xfrm>
            <a:off x="7188554" y="3015280"/>
            <a:ext cx="97606" cy="201164"/>
          </a:xfrm>
          <a:custGeom>
            <a:avLst/>
            <a:gdLst>
              <a:gd name="T0" fmla="*/ 40 w 60"/>
              <a:gd name="T1" fmla="*/ 106 h 123"/>
              <a:gd name="T2" fmla="*/ 18 w 60"/>
              <a:gd name="T3" fmla="*/ 121 h 123"/>
              <a:gd name="T4" fmla="*/ 3 w 60"/>
              <a:gd name="T5" fmla="*/ 98 h 123"/>
              <a:gd name="T6" fmla="*/ 20 w 60"/>
              <a:gd name="T7" fmla="*/ 17 h 123"/>
              <a:gd name="T8" fmla="*/ 42 w 60"/>
              <a:gd name="T9" fmla="*/ 2 h 123"/>
              <a:gd name="T10" fmla="*/ 57 w 60"/>
              <a:gd name="T11" fmla="*/ 25 h 123"/>
              <a:gd name="T12" fmla="*/ 40 w 60"/>
              <a:gd name="T13" fmla="*/ 10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3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54" name="Freeform 44"/>
          <p:cNvSpPr>
            <a:spLocks/>
          </p:cNvSpPr>
          <p:nvPr/>
        </p:nvSpPr>
        <p:spPr bwMode="auto">
          <a:xfrm>
            <a:off x="6297008" y="762014"/>
            <a:ext cx="392804" cy="359475"/>
          </a:xfrm>
          <a:custGeom>
            <a:avLst/>
            <a:gdLst>
              <a:gd name="T0" fmla="*/ 117 w 240"/>
              <a:gd name="T1" fmla="*/ 220 h 220"/>
              <a:gd name="T2" fmla="*/ 0 w 240"/>
              <a:gd name="T3" fmla="*/ 219 h 220"/>
              <a:gd name="T4" fmla="*/ 0 w 240"/>
              <a:gd name="T5" fmla="*/ 44 h 220"/>
              <a:gd name="T6" fmla="*/ 120 w 240"/>
              <a:gd name="T7" fmla="*/ 44 h 220"/>
              <a:gd name="T8" fmla="*/ 240 w 240"/>
              <a:gd name="T9" fmla="*/ 44 h 220"/>
              <a:gd name="T10" fmla="*/ 240 w 240"/>
              <a:gd name="T11" fmla="*/ 219 h 220"/>
              <a:gd name="T12" fmla="*/ 117 w 240"/>
              <a:gd name="T13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22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solidFill>
            <a:srgbClr val="40937D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55" name="Freeform 45"/>
          <p:cNvSpPr>
            <a:spLocks noEditPoints="1"/>
          </p:cNvSpPr>
          <p:nvPr/>
        </p:nvSpPr>
        <p:spPr bwMode="auto">
          <a:xfrm>
            <a:off x="6180359" y="2756983"/>
            <a:ext cx="478507" cy="396375"/>
          </a:xfrm>
          <a:custGeom>
            <a:avLst/>
            <a:gdLst>
              <a:gd name="T0" fmla="*/ 199 w 293"/>
              <a:gd name="T1" fmla="*/ 192 h 242"/>
              <a:gd name="T2" fmla="*/ 219 w 293"/>
              <a:gd name="T3" fmla="*/ 205 h 242"/>
              <a:gd name="T4" fmla="*/ 219 w 293"/>
              <a:gd name="T5" fmla="*/ 214 h 242"/>
              <a:gd name="T6" fmla="*/ 199 w 293"/>
              <a:gd name="T7" fmla="*/ 214 h 242"/>
              <a:gd name="T8" fmla="*/ 219 w 293"/>
              <a:gd name="T9" fmla="*/ 242 h 242"/>
              <a:gd name="T10" fmla="*/ 242 w 293"/>
              <a:gd name="T11" fmla="*/ 216 h 242"/>
              <a:gd name="T12" fmla="*/ 199 w 293"/>
              <a:gd name="T13" fmla="*/ 170 h 242"/>
              <a:gd name="T14" fmla="*/ 293 w 293"/>
              <a:gd name="T15" fmla="*/ 147 h 242"/>
              <a:gd name="T16" fmla="*/ 269 w 293"/>
              <a:gd name="T17" fmla="*/ 0 h 242"/>
              <a:gd name="T18" fmla="*/ 199 w 293"/>
              <a:gd name="T19" fmla="*/ 16 h 242"/>
              <a:gd name="T20" fmla="*/ 275 w 293"/>
              <a:gd name="T21" fmla="*/ 35 h 242"/>
              <a:gd name="T22" fmla="*/ 256 w 293"/>
              <a:gd name="T23" fmla="*/ 154 h 242"/>
              <a:gd name="T24" fmla="*/ 199 w 293"/>
              <a:gd name="T25" fmla="*/ 170 h 242"/>
              <a:gd name="T26" fmla="*/ 175 w 293"/>
              <a:gd name="T27" fmla="*/ 192 h 242"/>
              <a:gd name="T28" fmla="*/ 199 w 293"/>
              <a:gd name="T29" fmla="*/ 170 h 242"/>
              <a:gd name="T30" fmla="*/ 146 w 293"/>
              <a:gd name="T31" fmla="*/ 154 h 242"/>
              <a:gd name="T32" fmla="*/ 199 w 293"/>
              <a:gd name="T33" fmla="*/ 242 h 242"/>
              <a:gd name="T34" fmla="*/ 179 w 293"/>
              <a:gd name="T35" fmla="*/ 214 h 242"/>
              <a:gd name="T36" fmla="*/ 179 w 293"/>
              <a:gd name="T37" fmla="*/ 205 h 242"/>
              <a:gd name="T38" fmla="*/ 199 w 293"/>
              <a:gd name="T39" fmla="*/ 192 h 242"/>
              <a:gd name="T40" fmla="*/ 146 w 293"/>
              <a:gd name="T41" fmla="*/ 0 h 242"/>
              <a:gd name="T42" fmla="*/ 199 w 293"/>
              <a:gd name="T43" fmla="*/ 16 h 242"/>
              <a:gd name="T44" fmla="*/ 146 w 293"/>
              <a:gd name="T45" fmla="*/ 0 h 242"/>
              <a:gd name="T46" fmla="*/ 0 w 293"/>
              <a:gd name="T47" fmla="*/ 24 h 242"/>
              <a:gd name="T48" fmla="*/ 23 w 293"/>
              <a:gd name="T49" fmla="*/ 170 h 242"/>
              <a:gd name="T50" fmla="*/ 117 w 293"/>
              <a:gd name="T51" fmla="*/ 192 h 242"/>
              <a:gd name="T52" fmla="*/ 52 w 293"/>
              <a:gd name="T53" fmla="*/ 216 h 242"/>
              <a:gd name="T54" fmla="*/ 75 w 293"/>
              <a:gd name="T55" fmla="*/ 242 h 242"/>
              <a:gd name="T56" fmla="*/ 146 w 293"/>
              <a:gd name="T57" fmla="*/ 154 h 242"/>
              <a:gd name="T58" fmla="*/ 37 w 293"/>
              <a:gd name="T59" fmla="*/ 154 h 242"/>
              <a:gd name="T60" fmla="*/ 17 w 293"/>
              <a:gd name="T61" fmla="*/ 35 h 242"/>
              <a:gd name="T62" fmla="*/ 146 w 293"/>
              <a:gd name="T63" fmla="*/ 1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3" h="242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56" name="Freeform 46"/>
          <p:cNvSpPr>
            <a:spLocks noEditPoints="1"/>
          </p:cNvSpPr>
          <p:nvPr/>
        </p:nvSpPr>
        <p:spPr bwMode="auto">
          <a:xfrm>
            <a:off x="7026673" y="1967803"/>
            <a:ext cx="614203" cy="716570"/>
          </a:xfrm>
          <a:custGeom>
            <a:avLst/>
            <a:gdLst>
              <a:gd name="T0" fmla="*/ 376 w 376"/>
              <a:gd name="T1" fmla="*/ 43 h 438"/>
              <a:gd name="T2" fmla="*/ 324 w 376"/>
              <a:gd name="T3" fmla="*/ 32 h 438"/>
              <a:gd name="T4" fmla="*/ 334 w 376"/>
              <a:gd name="T5" fmla="*/ 54 h 438"/>
              <a:gd name="T6" fmla="*/ 324 w 376"/>
              <a:gd name="T7" fmla="*/ 59 h 438"/>
              <a:gd name="T8" fmla="*/ 272 w 376"/>
              <a:gd name="T9" fmla="*/ 63 h 438"/>
              <a:gd name="T10" fmla="*/ 304 w 376"/>
              <a:gd name="T11" fmla="*/ 98 h 438"/>
              <a:gd name="T12" fmla="*/ 256 w 376"/>
              <a:gd name="T13" fmla="*/ 81 h 438"/>
              <a:gd name="T14" fmla="*/ 271 w 376"/>
              <a:gd name="T15" fmla="*/ 103 h 438"/>
              <a:gd name="T16" fmla="*/ 241 w 376"/>
              <a:gd name="T17" fmla="*/ 100 h 438"/>
              <a:gd name="T18" fmla="*/ 256 w 376"/>
              <a:gd name="T19" fmla="*/ 122 h 438"/>
              <a:gd name="T20" fmla="*/ 226 w 376"/>
              <a:gd name="T21" fmla="*/ 119 h 438"/>
              <a:gd name="T22" fmla="*/ 240 w 376"/>
              <a:gd name="T23" fmla="*/ 140 h 438"/>
              <a:gd name="T24" fmla="*/ 210 w 376"/>
              <a:gd name="T25" fmla="*/ 138 h 438"/>
              <a:gd name="T26" fmla="*/ 242 w 376"/>
              <a:gd name="T27" fmla="*/ 173 h 438"/>
              <a:gd name="T28" fmla="*/ 195 w 376"/>
              <a:gd name="T29" fmla="*/ 156 h 438"/>
              <a:gd name="T30" fmla="*/ 210 w 376"/>
              <a:gd name="T31" fmla="*/ 178 h 438"/>
              <a:gd name="T32" fmla="*/ 180 w 376"/>
              <a:gd name="T33" fmla="*/ 175 h 438"/>
              <a:gd name="T34" fmla="*/ 194 w 376"/>
              <a:gd name="T35" fmla="*/ 197 h 438"/>
              <a:gd name="T36" fmla="*/ 164 w 376"/>
              <a:gd name="T37" fmla="*/ 194 h 438"/>
              <a:gd name="T38" fmla="*/ 179 w 376"/>
              <a:gd name="T39" fmla="*/ 215 h 438"/>
              <a:gd name="T40" fmla="*/ 149 w 376"/>
              <a:gd name="T41" fmla="*/ 213 h 438"/>
              <a:gd name="T42" fmla="*/ 181 w 376"/>
              <a:gd name="T43" fmla="*/ 248 h 438"/>
              <a:gd name="T44" fmla="*/ 134 w 376"/>
              <a:gd name="T45" fmla="*/ 232 h 438"/>
              <a:gd name="T46" fmla="*/ 148 w 376"/>
              <a:gd name="T47" fmla="*/ 253 h 438"/>
              <a:gd name="T48" fmla="*/ 118 w 376"/>
              <a:gd name="T49" fmla="*/ 250 h 438"/>
              <a:gd name="T50" fmla="*/ 133 w 376"/>
              <a:gd name="T51" fmla="*/ 272 h 438"/>
              <a:gd name="T52" fmla="*/ 103 w 376"/>
              <a:gd name="T53" fmla="*/ 269 h 438"/>
              <a:gd name="T54" fmla="*/ 117 w 376"/>
              <a:gd name="T55" fmla="*/ 290 h 438"/>
              <a:gd name="T56" fmla="*/ 88 w 376"/>
              <a:gd name="T57" fmla="*/ 288 h 438"/>
              <a:gd name="T58" fmla="*/ 119 w 376"/>
              <a:gd name="T59" fmla="*/ 323 h 438"/>
              <a:gd name="T60" fmla="*/ 72 w 376"/>
              <a:gd name="T61" fmla="*/ 307 h 438"/>
              <a:gd name="T62" fmla="*/ 87 w 376"/>
              <a:gd name="T63" fmla="*/ 328 h 438"/>
              <a:gd name="T64" fmla="*/ 57 w 376"/>
              <a:gd name="T65" fmla="*/ 325 h 438"/>
              <a:gd name="T66" fmla="*/ 71 w 376"/>
              <a:gd name="T67" fmla="*/ 347 h 438"/>
              <a:gd name="T68" fmla="*/ 42 w 376"/>
              <a:gd name="T69" fmla="*/ 344 h 438"/>
              <a:gd name="T70" fmla="*/ 56 w 376"/>
              <a:gd name="T71" fmla="*/ 366 h 438"/>
              <a:gd name="T72" fmla="*/ 26 w 376"/>
              <a:gd name="T73" fmla="*/ 363 h 438"/>
              <a:gd name="T74" fmla="*/ 58 w 376"/>
              <a:gd name="T75" fmla="*/ 398 h 438"/>
              <a:gd name="T76" fmla="*/ 0 w 376"/>
              <a:gd name="T77" fmla="*/ 395 h 438"/>
              <a:gd name="T78" fmla="*/ 324 w 376"/>
              <a:gd name="T79" fmla="*/ 106 h 438"/>
              <a:gd name="T80" fmla="*/ 316 w 376"/>
              <a:gd name="T81" fmla="*/ 56 h 438"/>
              <a:gd name="T82" fmla="*/ 324 w 376"/>
              <a:gd name="T83" fmla="*/ 32 h 438"/>
              <a:gd name="T84" fmla="*/ 323 w 376"/>
              <a:gd name="T85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6" h="438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solidFill>
            <a:srgbClr val="40937D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57" name="Freeform 47"/>
          <p:cNvSpPr>
            <a:spLocks noEditPoints="1"/>
          </p:cNvSpPr>
          <p:nvPr/>
        </p:nvSpPr>
        <p:spPr bwMode="auto">
          <a:xfrm>
            <a:off x="7492086" y="2177299"/>
            <a:ext cx="265441" cy="521358"/>
          </a:xfrm>
          <a:custGeom>
            <a:avLst/>
            <a:gdLst>
              <a:gd name="T0" fmla="*/ 121 w 162"/>
              <a:gd name="T1" fmla="*/ 144 h 319"/>
              <a:gd name="T2" fmla="*/ 128 w 162"/>
              <a:gd name="T3" fmla="*/ 138 h 319"/>
              <a:gd name="T4" fmla="*/ 150 w 162"/>
              <a:gd name="T5" fmla="*/ 80 h 319"/>
              <a:gd name="T6" fmla="*/ 147 w 162"/>
              <a:gd name="T7" fmla="*/ 69 h 319"/>
              <a:gd name="T8" fmla="*/ 156 w 162"/>
              <a:gd name="T9" fmla="*/ 46 h 319"/>
              <a:gd name="T10" fmla="*/ 137 w 162"/>
              <a:gd name="T11" fmla="*/ 3 h 319"/>
              <a:gd name="T12" fmla="*/ 121 w 162"/>
              <a:gd name="T13" fmla="*/ 1 h 319"/>
              <a:gd name="T14" fmla="*/ 121 w 162"/>
              <a:gd name="T15" fmla="*/ 58 h 319"/>
              <a:gd name="T16" fmla="*/ 126 w 162"/>
              <a:gd name="T17" fmla="*/ 61 h 319"/>
              <a:gd name="T18" fmla="*/ 121 w 162"/>
              <a:gd name="T19" fmla="*/ 59 h 319"/>
              <a:gd name="T20" fmla="*/ 121 w 162"/>
              <a:gd name="T21" fmla="*/ 85 h 319"/>
              <a:gd name="T22" fmla="*/ 125 w 162"/>
              <a:gd name="T23" fmla="*/ 75 h 319"/>
              <a:gd name="T24" fmla="*/ 123 w 162"/>
              <a:gd name="T25" fmla="*/ 66 h 319"/>
              <a:gd name="T26" fmla="*/ 139 w 162"/>
              <a:gd name="T27" fmla="*/ 72 h 319"/>
              <a:gd name="T28" fmla="*/ 144 w 162"/>
              <a:gd name="T29" fmla="*/ 83 h 319"/>
              <a:gd name="T30" fmla="*/ 125 w 162"/>
              <a:gd name="T31" fmla="*/ 132 h 319"/>
              <a:gd name="T32" fmla="*/ 121 w 162"/>
              <a:gd name="T33" fmla="*/ 136 h 319"/>
              <a:gd name="T34" fmla="*/ 121 w 162"/>
              <a:gd name="T35" fmla="*/ 144 h 319"/>
              <a:gd name="T36" fmla="*/ 66 w 162"/>
              <a:gd name="T37" fmla="*/ 284 h 319"/>
              <a:gd name="T38" fmla="*/ 121 w 162"/>
              <a:gd name="T39" fmla="*/ 144 h 319"/>
              <a:gd name="T40" fmla="*/ 121 w 162"/>
              <a:gd name="T41" fmla="*/ 144 h 319"/>
              <a:gd name="T42" fmla="*/ 121 w 162"/>
              <a:gd name="T43" fmla="*/ 136 h 319"/>
              <a:gd name="T44" fmla="*/ 114 w 162"/>
              <a:gd name="T45" fmla="*/ 137 h 319"/>
              <a:gd name="T46" fmla="*/ 98 w 162"/>
              <a:gd name="T47" fmla="*/ 130 h 319"/>
              <a:gd name="T48" fmla="*/ 98 w 162"/>
              <a:gd name="T49" fmla="*/ 130 h 319"/>
              <a:gd name="T50" fmla="*/ 106 w 162"/>
              <a:gd name="T51" fmla="*/ 125 h 319"/>
              <a:gd name="T52" fmla="*/ 121 w 162"/>
              <a:gd name="T53" fmla="*/ 85 h 319"/>
              <a:gd name="T54" fmla="*/ 121 w 162"/>
              <a:gd name="T55" fmla="*/ 59 h 319"/>
              <a:gd name="T56" fmla="*/ 85 w 162"/>
              <a:gd name="T57" fmla="*/ 45 h 319"/>
              <a:gd name="T58" fmla="*/ 74 w 162"/>
              <a:gd name="T59" fmla="*/ 51 h 319"/>
              <a:gd name="T60" fmla="*/ 52 w 162"/>
              <a:gd name="T61" fmla="*/ 108 h 319"/>
              <a:gd name="T62" fmla="*/ 54 w 162"/>
              <a:gd name="T63" fmla="*/ 118 h 319"/>
              <a:gd name="T64" fmla="*/ 35 w 162"/>
              <a:gd name="T65" fmla="*/ 168 h 319"/>
              <a:gd name="T66" fmla="*/ 35 w 162"/>
              <a:gd name="T67" fmla="*/ 256 h 319"/>
              <a:gd name="T68" fmla="*/ 39 w 162"/>
              <a:gd name="T69" fmla="*/ 257 h 319"/>
              <a:gd name="T70" fmla="*/ 45 w 162"/>
              <a:gd name="T71" fmla="*/ 268 h 319"/>
              <a:gd name="T72" fmla="*/ 58 w 162"/>
              <a:gd name="T73" fmla="*/ 264 h 319"/>
              <a:gd name="T74" fmla="*/ 64 w 162"/>
              <a:gd name="T75" fmla="*/ 278 h 319"/>
              <a:gd name="T76" fmla="*/ 63 w 162"/>
              <a:gd name="T77" fmla="*/ 281 h 319"/>
              <a:gd name="T78" fmla="*/ 35 w 162"/>
              <a:gd name="T79" fmla="*/ 300 h 319"/>
              <a:gd name="T80" fmla="*/ 35 w 162"/>
              <a:gd name="T81" fmla="*/ 306 h 319"/>
              <a:gd name="T82" fmla="*/ 66 w 162"/>
              <a:gd name="T83" fmla="*/ 284 h 319"/>
              <a:gd name="T84" fmla="*/ 121 w 162"/>
              <a:gd name="T85" fmla="*/ 1 h 319"/>
              <a:gd name="T86" fmla="*/ 121 w 162"/>
              <a:gd name="T87" fmla="*/ 58 h 319"/>
              <a:gd name="T88" fmla="*/ 88 w 162"/>
              <a:gd name="T89" fmla="*/ 36 h 319"/>
              <a:gd name="T90" fmla="*/ 94 w 162"/>
              <a:gd name="T91" fmla="*/ 22 h 319"/>
              <a:gd name="T92" fmla="*/ 121 w 162"/>
              <a:gd name="T93" fmla="*/ 1 h 319"/>
              <a:gd name="T94" fmla="*/ 35 w 162"/>
              <a:gd name="T95" fmla="*/ 168 h 319"/>
              <a:gd name="T96" fmla="*/ 0 w 162"/>
              <a:gd name="T97" fmla="*/ 258 h 319"/>
              <a:gd name="T98" fmla="*/ 15 w 162"/>
              <a:gd name="T99" fmla="*/ 319 h 319"/>
              <a:gd name="T100" fmla="*/ 35 w 162"/>
              <a:gd name="T101" fmla="*/ 306 h 319"/>
              <a:gd name="T102" fmla="*/ 35 w 162"/>
              <a:gd name="T103" fmla="*/ 300 h 319"/>
              <a:gd name="T104" fmla="*/ 33 w 162"/>
              <a:gd name="T105" fmla="*/ 301 h 319"/>
              <a:gd name="T106" fmla="*/ 13 w 162"/>
              <a:gd name="T107" fmla="*/ 294 h 319"/>
              <a:gd name="T108" fmla="*/ 5 w 162"/>
              <a:gd name="T109" fmla="*/ 259 h 319"/>
              <a:gd name="T110" fmla="*/ 5 w 162"/>
              <a:gd name="T111" fmla="*/ 259 h 319"/>
              <a:gd name="T112" fmla="*/ 6 w 162"/>
              <a:gd name="T113" fmla="*/ 256 h 319"/>
              <a:gd name="T114" fmla="*/ 19 w 162"/>
              <a:gd name="T115" fmla="*/ 250 h 319"/>
              <a:gd name="T116" fmla="*/ 26 w 162"/>
              <a:gd name="T117" fmla="*/ 261 h 319"/>
              <a:gd name="T118" fmla="*/ 35 w 162"/>
              <a:gd name="T119" fmla="*/ 256 h 319"/>
              <a:gd name="T120" fmla="*/ 35 w 162"/>
              <a:gd name="T121" fmla="*/ 16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" h="319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solidFill>
            <a:srgbClr val="40937D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58" name="Freeform 48"/>
          <p:cNvSpPr>
            <a:spLocks noEditPoints="1"/>
          </p:cNvSpPr>
          <p:nvPr/>
        </p:nvSpPr>
        <p:spPr bwMode="auto">
          <a:xfrm>
            <a:off x="6566021" y="2243958"/>
            <a:ext cx="434465" cy="434465"/>
          </a:xfrm>
          <a:custGeom>
            <a:avLst/>
            <a:gdLst>
              <a:gd name="T0" fmla="*/ 133 w 266"/>
              <a:gd name="T1" fmla="*/ 0 h 266"/>
              <a:gd name="T2" fmla="*/ 133 w 266"/>
              <a:gd name="T3" fmla="*/ 0 h 266"/>
              <a:gd name="T4" fmla="*/ 133 w 266"/>
              <a:gd name="T5" fmla="*/ 35 h 266"/>
              <a:gd name="T6" fmla="*/ 150 w 266"/>
              <a:gd name="T7" fmla="*/ 24 h 266"/>
              <a:gd name="T8" fmla="*/ 242 w 266"/>
              <a:gd name="T9" fmla="*/ 117 h 266"/>
              <a:gd name="T10" fmla="*/ 231 w 266"/>
              <a:gd name="T11" fmla="*/ 133 h 266"/>
              <a:gd name="T12" fmla="*/ 242 w 266"/>
              <a:gd name="T13" fmla="*/ 149 h 266"/>
              <a:gd name="T14" fmla="*/ 150 w 266"/>
              <a:gd name="T15" fmla="*/ 242 h 266"/>
              <a:gd name="T16" fmla="*/ 150 w 266"/>
              <a:gd name="T17" fmla="*/ 242 h 266"/>
              <a:gd name="T18" fmla="*/ 133 w 266"/>
              <a:gd name="T19" fmla="*/ 231 h 266"/>
              <a:gd name="T20" fmla="*/ 133 w 266"/>
              <a:gd name="T21" fmla="*/ 266 h 266"/>
              <a:gd name="T22" fmla="*/ 133 w 266"/>
              <a:gd name="T23" fmla="*/ 266 h 266"/>
              <a:gd name="T24" fmla="*/ 266 w 266"/>
              <a:gd name="T25" fmla="*/ 133 h 266"/>
              <a:gd name="T26" fmla="*/ 133 w 266"/>
              <a:gd name="T27" fmla="*/ 0 h 266"/>
              <a:gd name="T28" fmla="*/ 133 w 266"/>
              <a:gd name="T29" fmla="*/ 0 h 266"/>
              <a:gd name="T30" fmla="*/ 133 w 266"/>
              <a:gd name="T31" fmla="*/ 0 h 266"/>
              <a:gd name="T32" fmla="*/ 0 w 266"/>
              <a:gd name="T33" fmla="*/ 133 h 266"/>
              <a:gd name="T34" fmla="*/ 133 w 266"/>
              <a:gd name="T35" fmla="*/ 266 h 266"/>
              <a:gd name="T36" fmla="*/ 133 w 266"/>
              <a:gd name="T37" fmla="*/ 266 h 266"/>
              <a:gd name="T38" fmla="*/ 133 w 266"/>
              <a:gd name="T39" fmla="*/ 231 h 266"/>
              <a:gd name="T40" fmla="*/ 133 w 266"/>
              <a:gd name="T41" fmla="*/ 231 h 266"/>
              <a:gd name="T42" fmla="*/ 117 w 266"/>
              <a:gd name="T43" fmla="*/ 242 h 266"/>
              <a:gd name="T44" fmla="*/ 24 w 266"/>
              <a:gd name="T45" fmla="*/ 149 h 266"/>
              <a:gd name="T46" fmla="*/ 35 w 266"/>
              <a:gd name="T47" fmla="*/ 133 h 266"/>
              <a:gd name="T48" fmla="*/ 24 w 266"/>
              <a:gd name="T49" fmla="*/ 117 h 266"/>
              <a:gd name="T50" fmla="*/ 117 w 266"/>
              <a:gd name="T51" fmla="*/ 24 h 266"/>
              <a:gd name="T52" fmla="*/ 133 w 266"/>
              <a:gd name="T53" fmla="*/ 35 h 266"/>
              <a:gd name="T54" fmla="*/ 133 w 266"/>
              <a:gd name="T55" fmla="*/ 35 h 266"/>
              <a:gd name="T56" fmla="*/ 133 w 266"/>
              <a:gd name="T57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6" h="266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59" name="Freeform 49"/>
          <p:cNvSpPr>
            <a:spLocks/>
          </p:cNvSpPr>
          <p:nvPr/>
        </p:nvSpPr>
        <p:spPr bwMode="auto">
          <a:xfrm>
            <a:off x="6645773" y="2382033"/>
            <a:ext cx="216637" cy="114270"/>
          </a:xfrm>
          <a:custGeom>
            <a:avLst/>
            <a:gdLst>
              <a:gd name="T0" fmla="*/ 124 w 133"/>
              <a:gd name="T1" fmla="*/ 0 h 70"/>
              <a:gd name="T2" fmla="*/ 93 w 133"/>
              <a:gd name="T3" fmla="*/ 30 h 70"/>
              <a:gd name="T4" fmla="*/ 84 w 133"/>
              <a:gd name="T5" fmla="*/ 28 h 70"/>
              <a:gd name="T6" fmla="*/ 65 w 133"/>
              <a:gd name="T7" fmla="*/ 42 h 70"/>
              <a:gd name="T8" fmla="*/ 0 w 133"/>
              <a:gd name="T9" fmla="*/ 42 h 70"/>
              <a:gd name="T10" fmla="*/ 0 w 133"/>
              <a:gd name="T11" fmla="*/ 56 h 70"/>
              <a:gd name="T12" fmla="*/ 65 w 133"/>
              <a:gd name="T13" fmla="*/ 56 h 70"/>
              <a:gd name="T14" fmla="*/ 84 w 133"/>
              <a:gd name="T15" fmla="*/ 70 h 70"/>
              <a:gd name="T16" fmla="*/ 105 w 133"/>
              <a:gd name="T17" fmla="*/ 49 h 70"/>
              <a:gd name="T18" fmla="*/ 103 w 133"/>
              <a:gd name="T19" fmla="*/ 40 h 70"/>
              <a:gd name="T20" fmla="*/ 133 w 133"/>
              <a:gd name="T21" fmla="*/ 9 h 70"/>
              <a:gd name="T22" fmla="*/ 124 w 133"/>
              <a:gd name="T2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70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grpSp>
        <p:nvGrpSpPr>
          <p:cNvPr id="60" name="Group 126"/>
          <p:cNvGrpSpPr/>
          <p:nvPr/>
        </p:nvGrpSpPr>
        <p:grpSpPr>
          <a:xfrm>
            <a:off x="6739805" y="2803404"/>
            <a:ext cx="340430" cy="323766"/>
            <a:chOff x="8505825" y="3605213"/>
            <a:chExt cx="454025" cy="431800"/>
          </a:xfrm>
        </p:grpSpPr>
        <p:sp>
          <p:nvSpPr>
            <p:cNvPr id="61" name="Freeform 50"/>
            <p:cNvSpPr>
              <a:spLocks/>
            </p:cNvSpPr>
            <p:nvPr/>
          </p:nvSpPr>
          <p:spPr bwMode="auto">
            <a:xfrm>
              <a:off x="8505825" y="3694113"/>
              <a:ext cx="454025" cy="342900"/>
            </a:xfrm>
            <a:custGeom>
              <a:avLst/>
              <a:gdLst>
                <a:gd name="T0" fmla="*/ 146 w 208"/>
                <a:gd name="T1" fmla="*/ 0 h 157"/>
                <a:gd name="T2" fmla="*/ 104 w 208"/>
                <a:gd name="T3" fmla="*/ 15 h 157"/>
                <a:gd name="T4" fmla="*/ 62 w 208"/>
                <a:gd name="T5" fmla="*/ 0 h 157"/>
                <a:gd name="T6" fmla="*/ 0 w 208"/>
                <a:gd name="T7" fmla="*/ 60 h 157"/>
                <a:gd name="T8" fmla="*/ 107 w 208"/>
                <a:gd name="T9" fmla="*/ 157 h 157"/>
                <a:gd name="T10" fmla="*/ 208 w 208"/>
                <a:gd name="T11" fmla="*/ 60 h 157"/>
                <a:gd name="T12" fmla="*/ 146 w 208"/>
                <a:gd name="T1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7">
                  <a:moveTo>
                    <a:pt x="146" y="0"/>
                  </a:moveTo>
                  <a:cubicBezTo>
                    <a:pt x="130" y="0"/>
                    <a:pt x="115" y="6"/>
                    <a:pt x="104" y="15"/>
                  </a:cubicBezTo>
                  <a:cubicBezTo>
                    <a:pt x="93" y="6"/>
                    <a:pt x="78" y="0"/>
                    <a:pt x="62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98"/>
                    <a:pt x="31" y="157"/>
                    <a:pt x="107" y="157"/>
                  </a:cubicBezTo>
                  <a:cubicBezTo>
                    <a:pt x="185" y="157"/>
                    <a:pt x="208" y="95"/>
                    <a:pt x="208" y="60"/>
                  </a:cubicBezTo>
                  <a:cubicBezTo>
                    <a:pt x="208" y="27"/>
                    <a:pt x="180" y="0"/>
                    <a:pt x="146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8709025" y="3605213"/>
              <a:ext cx="123825" cy="157163"/>
            </a:xfrm>
            <a:custGeom>
              <a:avLst/>
              <a:gdLst>
                <a:gd name="T0" fmla="*/ 12 w 57"/>
                <a:gd name="T1" fmla="*/ 72 h 72"/>
                <a:gd name="T2" fmla="*/ 27 w 57"/>
                <a:gd name="T3" fmla="*/ 0 h 72"/>
                <a:gd name="T4" fmla="*/ 57 w 57"/>
                <a:gd name="T5" fmla="*/ 6 h 72"/>
                <a:gd name="T6" fmla="*/ 12 w 57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2">
                  <a:moveTo>
                    <a:pt x="12" y="72"/>
                  </a:moveTo>
                  <a:cubicBezTo>
                    <a:pt x="0" y="48"/>
                    <a:pt x="7" y="20"/>
                    <a:pt x="2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29" y="21"/>
                    <a:pt x="12" y="37"/>
                    <a:pt x="12" y="7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</p:grpSp>
      <p:sp>
        <p:nvSpPr>
          <p:cNvPr id="63" name="Freeform 52"/>
          <p:cNvSpPr>
            <a:spLocks/>
          </p:cNvSpPr>
          <p:nvPr/>
        </p:nvSpPr>
        <p:spPr bwMode="auto">
          <a:xfrm>
            <a:off x="5689949" y="876285"/>
            <a:ext cx="509455" cy="414230"/>
          </a:xfrm>
          <a:custGeom>
            <a:avLst/>
            <a:gdLst>
              <a:gd name="T0" fmla="*/ 312 w 312"/>
              <a:gd name="T1" fmla="*/ 86 h 253"/>
              <a:gd name="T2" fmla="*/ 305 w 312"/>
              <a:gd name="T3" fmla="*/ 75 h 253"/>
              <a:gd name="T4" fmla="*/ 79 w 312"/>
              <a:gd name="T5" fmla="*/ 226 h 253"/>
              <a:gd name="T6" fmla="*/ 28 w 312"/>
              <a:gd name="T7" fmla="*/ 214 h 253"/>
              <a:gd name="T8" fmla="*/ 35 w 312"/>
              <a:gd name="T9" fmla="*/ 162 h 253"/>
              <a:gd name="T10" fmla="*/ 262 w 312"/>
              <a:gd name="T11" fmla="*/ 11 h 253"/>
              <a:gd name="T12" fmla="*/ 254 w 312"/>
              <a:gd name="T13" fmla="*/ 0 h 253"/>
              <a:gd name="T14" fmla="*/ 26 w 312"/>
              <a:gd name="T15" fmla="*/ 153 h 253"/>
              <a:gd name="T16" fmla="*/ 15 w 312"/>
              <a:gd name="T17" fmla="*/ 222 h 253"/>
              <a:gd name="T18" fmla="*/ 83 w 312"/>
              <a:gd name="T19" fmla="*/ 239 h 253"/>
              <a:gd name="T20" fmla="*/ 312 w 312"/>
              <a:gd name="T21" fmla="*/ 8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253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64" name="Freeform 53"/>
          <p:cNvSpPr>
            <a:spLocks/>
          </p:cNvSpPr>
          <p:nvPr/>
        </p:nvSpPr>
        <p:spPr bwMode="auto">
          <a:xfrm>
            <a:off x="6076800" y="853670"/>
            <a:ext cx="140457" cy="192831"/>
          </a:xfrm>
          <a:custGeom>
            <a:avLst/>
            <a:gdLst>
              <a:gd name="T0" fmla="*/ 80 w 86"/>
              <a:gd name="T1" fmla="*/ 115 h 118"/>
              <a:gd name="T2" fmla="*/ 68 w 86"/>
              <a:gd name="T3" fmla="*/ 113 h 118"/>
              <a:gd name="T4" fmla="*/ 3 w 86"/>
              <a:gd name="T5" fmla="*/ 16 h 118"/>
              <a:gd name="T6" fmla="*/ 6 w 86"/>
              <a:gd name="T7" fmla="*/ 3 h 118"/>
              <a:gd name="T8" fmla="*/ 19 w 86"/>
              <a:gd name="T9" fmla="*/ 6 h 118"/>
              <a:gd name="T10" fmla="*/ 83 w 86"/>
              <a:gd name="T11" fmla="*/ 102 h 118"/>
              <a:gd name="T12" fmla="*/ 80 w 86"/>
              <a:gd name="T13" fmla="*/ 1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8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65" name="Freeform 54"/>
          <p:cNvSpPr>
            <a:spLocks/>
          </p:cNvSpPr>
          <p:nvPr/>
        </p:nvSpPr>
        <p:spPr bwMode="auto">
          <a:xfrm>
            <a:off x="5756605" y="985794"/>
            <a:ext cx="385662" cy="252347"/>
          </a:xfrm>
          <a:custGeom>
            <a:avLst/>
            <a:gdLst>
              <a:gd name="T0" fmla="*/ 236 w 236"/>
              <a:gd name="T1" fmla="*/ 13 h 154"/>
              <a:gd name="T2" fmla="*/ 227 w 236"/>
              <a:gd name="T3" fmla="*/ 0 h 154"/>
              <a:gd name="T4" fmla="*/ 25 w 236"/>
              <a:gd name="T5" fmla="*/ 135 h 154"/>
              <a:gd name="T6" fmla="*/ 0 w 236"/>
              <a:gd name="T7" fmla="*/ 136 h 154"/>
              <a:gd name="T8" fmla="*/ 1 w 236"/>
              <a:gd name="T9" fmla="*/ 138 h 154"/>
              <a:gd name="T10" fmla="*/ 36 w 236"/>
              <a:gd name="T11" fmla="*/ 146 h 154"/>
              <a:gd name="T12" fmla="*/ 236 w 236"/>
              <a:gd name="T13" fmla="*/ 1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154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66" name="Freeform 55"/>
          <p:cNvSpPr>
            <a:spLocks noEditPoints="1"/>
          </p:cNvSpPr>
          <p:nvPr/>
        </p:nvSpPr>
        <p:spPr bwMode="auto">
          <a:xfrm>
            <a:off x="5442364" y="1207193"/>
            <a:ext cx="222589" cy="390423"/>
          </a:xfrm>
          <a:custGeom>
            <a:avLst/>
            <a:gdLst>
              <a:gd name="T0" fmla="*/ 59 w 136"/>
              <a:gd name="T1" fmla="*/ 203 h 239"/>
              <a:gd name="T2" fmla="*/ 54 w 136"/>
              <a:gd name="T3" fmla="*/ 203 h 239"/>
              <a:gd name="T4" fmla="*/ 54 w 136"/>
              <a:gd name="T5" fmla="*/ 239 h 239"/>
              <a:gd name="T6" fmla="*/ 72 w 136"/>
              <a:gd name="T7" fmla="*/ 226 h 239"/>
              <a:gd name="T8" fmla="*/ 59 w 136"/>
              <a:gd name="T9" fmla="*/ 203 h 239"/>
              <a:gd name="T10" fmla="*/ 54 w 136"/>
              <a:gd name="T11" fmla="*/ 187 h 239"/>
              <a:gd name="T12" fmla="*/ 54 w 136"/>
              <a:gd name="T13" fmla="*/ 82 h 239"/>
              <a:gd name="T14" fmla="*/ 81 w 136"/>
              <a:gd name="T15" fmla="*/ 74 h 239"/>
              <a:gd name="T16" fmla="*/ 97 w 136"/>
              <a:gd name="T17" fmla="*/ 13 h 239"/>
              <a:gd name="T18" fmla="*/ 114 w 136"/>
              <a:gd name="T19" fmla="*/ 2 h 239"/>
              <a:gd name="T20" fmla="*/ 124 w 136"/>
              <a:gd name="T21" fmla="*/ 20 h 239"/>
              <a:gd name="T22" fmla="*/ 109 w 136"/>
              <a:gd name="T23" fmla="*/ 81 h 239"/>
              <a:gd name="T24" fmla="*/ 130 w 136"/>
              <a:gd name="T25" fmla="*/ 134 h 239"/>
              <a:gd name="T26" fmla="*/ 122 w 136"/>
              <a:gd name="T27" fmla="*/ 164 h 239"/>
              <a:gd name="T28" fmla="*/ 122 w 136"/>
              <a:gd name="T29" fmla="*/ 164 h 239"/>
              <a:gd name="T30" fmla="*/ 136 w 136"/>
              <a:gd name="T31" fmla="*/ 187 h 239"/>
              <a:gd name="T32" fmla="*/ 131 w 136"/>
              <a:gd name="T33" fmla="*/ 207 h 239"/>
              <a:gd name="T34" fmla="*/ 54 w 136"/>
              <a:gd name="T35" fmla="*/ 187 h 239"/>
              <a:gd name="T36" fmla="*/ 54 w 136"/>
              <a:gd name="T37" fmla="*/ 203 h 239"/>
              <a:gd name="T38" fmla="*/ 36 w 136"/>
              <a:gd name="T39" fmla="*/ 216 h 239"/>
              <a:gd name="T40" fmla="*/ 50 w 136"/>
              <a:gd name="T41" fmla="*/ 239 h 239"/>
              <a:gd name="T42" fmla="*/ 54 w 136"/>
              <a:gd name="T43" fmla="*/ 239 h 239"/>
              <a:gd name="T44" fmla="*/ 54 w 136"/>
              <a:gd name="T45" fmla="*/ 203 h 239"/>
              <a:gd name="T46" fmla="*/ 54 w 136"/>
              <a:gd name="T47" fmla="*/ 82 h 239"/>
              <a:gd name="T48" fmla="*/ 54 w 136"/>
              <a:gd name="T49" fmla="*/ 187 h 239"/>
              <a:gd name="T50" fmla="*/ 0 w 136"/>
              <a:gd name="T51" fmla="*/ 173 h 239"/>
              <a:gd name="T52" fmla="*/ 5 w 136"/>
              <a:gd name="T53" fmla="*/ 152 h 239"/>
              <a:gd name="T54" fmla="*/ 29 w 136"/>
              <a:gd name="T55" fmla="*/ 140 h 239"/>
              <a:gd name="T56" fmla="*/ 37 w 136"/>
              <a:gd name="T57" fmla="*/ 109 h 239"/>
              <a:gd name="T58" fmla="*/ 54 w 136"/>
              <a:gd name="T59" fmla="*/ 8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" h="239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solidFill>
            <a:srgbClr val="40937D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67" name="Freeform 56"/>
          <p:cNvSpPr>
            <a:spLocks noEditPoints="1"/>
          </p:cNvSpPr>
          <p:nvPr/>
        </p:nvSpPr>
        <p:spPr bwMode="auto">
          <a:xfrm>
            <a:off x="5240008" y="2024939"/>
            <a:ext cx="416610" cy="453510"/>
          </a:xfrm>
          <a:custGeom>
            <a:avLst/>
            <a:gdLst>
              <a:gd name="T0" fmla="*/ 198 w 255"/>
              <a:gd name="T1" fmla="*/ 128 h 277"/>
              <a:gd name="T2" fmla="*/ 191 w 255"/>
              <a:gd name="T3" fmla="*/ 158 h 277"/>
              <a:gd name="T4" fmla="*/ 191 w 255"/>
              <a:gd name="T5" fmla="*/ 185 h 277"/>
              <a:gd name="T6" fmla="*/ 196 w 255"/>
              <a:gd name="T7" fmla="*/ 187 h 277"/>
              <a:gd name="T8" fmla="*/ 218 w 255"/>
              <a:gd name="T9" fmla="*/ 218 h 277"/>
              <a:gd name="T10" fmla="*/ 191 w 255"/>
              <a:gd name="T11" fmla="*/ 201 h 277"/>
              <a:gd name="T12" fmla="*/ 191 w 255"/>
              <a:gd name="T13" fmla="*/ 55 h 277"/>
              <a:gd name="T14" fmla="*/ 218 w 255"/>
              <a:gd name="T15" fmla="*/ 38 h 277"/>
              <a:gd name="T16" fmla="*/ 196 w 255"/>
              <a:gd name="T17" fmla="*/ 69 h 277"/>
              <a:gd name="T18" fmla="*/ 191 w 255"/>
              <a:gd name="T19" fmla="*/ 71 h 277"/>
              <a:gd name="T20" fmla="*/ 249 w 255"/>
              <a:gd name="T21" fmla="*/ 121 h 277"/>
              <a:gd name="T22" fmla="*/ 211 w 255"/>
              <a:gd name="T23" fmla="*/ 128 h 277"/>
              <a:gd name="T24" fmla="*/ 249 w 255"/>
              <a:gd name="T25" fmla="*/ 134 h 277"/>
              <a:gd name="T26" fmla="*/ 249 w 255"/>
              <a:gd name="T27" fmla="*/ 121 h 277"/>
              <a:gd name="T28" fmla="*/ 132 w 255"/>
              <a:gd name="T29" fmla="*/ 277 h 277"/>
              <a:gd name="T30" fmla="*/ 167 w 255"/>
              <a:gd name="T31" fmla="*/ 186 h 277"/>
              <a:gd name="T32" fmla="*/ 191 w 255"/>
              <a:gd name="T33" fmla="*/ 98 h 277"/>
              <a:gd name="T34" fmla="*/ 127 w 255"/>
              <a:gd name="T35" fmla="*/ 72 h 277"/>
              <a:gd name="T36" fmla="*/ 183 w 255"/>
              <a:gd name="T37" fmla="*/ 128 h 277"/>
              <a:gd name="T38" fmla="*/ 156 w 255"/>
              <a:gd name="T39" fmla="*/ 176 h 277"/>
              <a:gd name="T40" fmla="*/ 153 w 255"/>
              <a:gd name="T41" fmla="*/ 214 h 277"/>
              <a:gd name="T42" fmla="*/ 127 w 255"/>
              <a:gd name="T43" fmla="*/ 277 h 277"/>
              <a:gd name="T44" fmla="*/ 191 w 255"/>
              <a:gd name="T45" fmla="*/ 71 h 277"/>
              <a:gd name="T46" fmla="*/ 186 w 255"/>
              <a:gd name="T47" fmla="*/ 60 h 277"/>
              <a:gd name="T48" fmla="*/ 191 w 255"/>
              <a:gd name="T49" fmla="*/ 185 h 277"/>
              <a:gd name="T50" fmla="*/ 186 w 255"/>
              <a:gd name="T51" fmla="*/ 196 h 277"/>
              <a:gd name="T52" fmla="*/ 191 w 255"/>
              <a:gd name="T53" fmla="*/ 185 h 277"/>
              <a:gd name="T54" fmla="*/ 127 w 255"/>
              <a:gd name="T55" fmla="*/ 0 h 277"/>
              <a:gd name="T56" fmla="*/ 134 w 255"/>
              <a:gd name="T57" fmla="*/ 7 h 277"/>
              <a:gd name="T58" fmla="*/ 128 w 255"/>
              <a:gd name="T59" fmla="*/ 45 h 277"/>
              <a:gd name="T60" fmla="*/ 127 w 255"/>
              <a:gd name="T61" fmla="*/ 45 h 277"/>
              <a:gd name="T62" fmla="*/ 64 w 255"/>
              <a:gd name="T63" fmla="*/ 97 h 277"/>
              <a:gd name="T64" fmla="*/ 89 w 255"/>
              <a:gd name="T65" fmla="*/ 187 h 277"/>
              <a:gd name="T66" fmla="*/ 124 w 255"/>
              <a:gd name="T67" fmla="*/ 277 h 277"/>
              <a:gd name="T68" fmla="*/ 127 w 255"/>
              <a:gd name="T69" fmla="*/ 214 h 277"/>
              <a:gd name="T70" fmla="*/ 103 w 255"/>
              <a:gd name="T71" fmla="*/ 183 h 277"/>
              <a:gd name="T72" fmla="*/ 71 w 255"/>
              <a:gd name="T73" fmla="*/ 128 h 277"/>
              <a:gd name="T74" fmla="*/ 127 w 255"/>
              <a:gd name="T75" fmla="*/ 72 h 277"/>
              <a:gd name="T76" fmla="*/ 127 w 255"/>
              <a:gd name="T77" fmla="*/ 57 h 277"/>
              <a:gd name="T78" fmla="*/ 127 w 255"/>
              <a:gd name="T79" fmla="*/ 0 h 277"/>
              <a:gd name="T80" fmla="*/ 121 w 255"/>
              <a:gd name="T81" fmla="*/ 38 h 277"/>
              <a:gd name="T82" fmla="*/ 127 w 255"/>
              <a:gd name="T83" fmla="*/ 0 h 277"/>
              <a:gd name="T84" fmla="*/ 64 w 255"/>
              <a:gd name="T85" fmla="*/ 185 h 277"/>
              <a:gd name="T86" fmla="*/ 69 w 255"/>
              <a:gd name="T87" fmla="*/ 196 h 277"/>
              <a:gd name="T88" fmla="*/ 64 w 255"/>
              <a:gd name="T89" fmla="*/ 71 h 277"/>
              <a:gd name="T90" fmla="*/ 69 w 255"/>
              <a:gd name="T91" fmla="*/ 60 h 277"/>
              <a:gd name="T92" fmla="*/ 64 w 255"/>
              <a:gd name="T93" fmla="*/ 71 h 277"/>
              <a:gd name="T94" fmla="*/ 57 w 255"/>
              <a:gd name="T95" fmla="*/ 128 h 277"/>
              <a:gd name="T96" fmla="*/ 64 w 255"/>
              <a:gd name="T97" fmla="*/ 97 h 277"/>
              <a:gd name="T98" fmla="*/ 64 w 255"/>
              <a:gd name="T99" fmla="*/ 71 h 277"/>
              <a:gd name="T100" fmla="*/ 60 w 255"/>
              <a:gd name="T101" fmla="*/ 69 h 277"/>
              <a:gd name="T102" fmla="*/ 38 w 255"/>
              <a:gd name="T103" fmla="*/ 38 h 277"/>
              <a:gd name="T104" fmla="*/ 64 w 255"/>
              <a:gd name="T105" fmla="*/ 55 h 277"/>
              <a:gd name="T106" fmla="*/ 64 w 255"/>
              <a:gd name="T107" fmla="*/ 201 h 277"/>
              <a:gd name="T108" fmla="*/ 38 w 255"/>
              <a:gd name="T109" fmla="*/ 218 h 277"/>
              <a:gd name="T110" fmla="*/ 60 w 255"/>
              <a:gd name="T111" fmla="*/ 187 h 277"/>
              <a:gd name="T112" fmla="*/ 64 w 255"/>
              <a:gd name="T113" fmla="*/ 185 h 277"/>
              <a:gd name="T114" fmla="*/ 45 w 255"/>
              <a:gd name="T115" fmla="*/ 128 h 277"/>
              <a:gd name="T116" fmla="*/ 7 w 255"/>
              <a:gd name="T117" fmla="*/ 121 h 277"/>
              <a:gd name="T118" fmla="*/ 7 w 255"/>
              <a:gd name="T119" fmla="*/ 134 h 277"/>
              <a:gd name="T120" fmla="*/ 45 w 255"/>
              <a:gd name="T121" fmla="*/ 12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77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68" name="Freeform 57"/>
          <p:cNvSpPr>
            <a:spLocks noEditPoints="1"/>
          </p:cNvSpPr>
          <p:nvPr/>
        </p:nvSpPr>
        <p:spPr bwMode="auto">
          <a:xfrm>
            <a:off x="6776707" y="852479"/>
            <a:ext cx="396375" cy="389233"/>
          </a:xfrm>
          <a:custGeom>
            <a:avLst/>
            <a:gdLst>
              <a:gd name="T0" fmla="*/ 231 w 243"/>
              <a:gd name="T1" fmla="*/ 92 h 238"/>
              <a:gd name="T2" fmla="*/ 214 w 243"/>
              <a:gd name="T3" fmla="*/ 83 h 238"/>
              <a:gd name="T4" fmla="*/ 206 w 243"/>
              <a:gd name="T5" fmla="*/ 71 h 238"/>
              <a:gd name="T6" fmla="*/ 192 w 243"/>
              <a:gd name="T7" fmla="*/ 82 h 238"/>
              <a:gd name="T8" fmla="*/ 194 w 243"/>
              <a:gd name="T9" fmla="*/ 64 h 238"/>
              <a:gd name="T10" fmla="*/ 179 w 243"/>
              <a:gd name="T11" fmla="*/ 64 h 238"/>
              <a:gd name="T12" fmla="*/ 162 w 243"/>
              <a:gd name="T13" fmla="*/ 54 h 238"/>
              <a:gd name="T14" fmla="*/ 154 w 243"/>
              <a:gd name="T15" fmla="*/ 42 h 238"/>
              <a:gd name="T16" fmla="*/ 140 w 243"/>
              <a:gd name="T17" fmla="*/ 53 h 238"/>
              <a:gd name="T18" fmla="*/ 142 w 243"/>
              <a:gd name="T19" fmla="*/ 35 h 238"/>
              <a:gd name="T20" fmla="*/ 128 w 243"/>
              <a:gd name="T21" fmla="*/ 35 h 238"/>
              <a:gd name="T22" fmla="*/ 110 w 243"/>
              <a:gd name="T23" fmla="*/ 25 h 238"/>
              <a:gd name="T24" fmla="*/ 102 w 243"/>
              <a:gd name="T25" fmla="*/ 13 h 238"/>
              <a:gd name="T26" fmla="*/ 101 w 243"/>
              <a:gd name="T27" fmla="*/ 22 h 238"/>
              <a:gd name="T28" fmla="*/ 208 w 243"/>
              <a:gd name="T29" fmla="*/ 128 h 238"/>
              <a:gd name="T30" fmla="*/ 206 w 243"/>
              <a:gd name="T31" fmla="*/ 132 h 238"/>
              <a:gd name="T32" fmla="*/ 101 w 243"/>
              <a:gd name="T33" fmla="*/ 74 h 238"/>
              <a:gd name="T34" fmla="*/ 196 w 243"/>
              <a:gd name="T35" fmla="*/ 149 h 238"/>
              <a:gd name="T36" fmla="*/ 194 w 243"/>
              <a:gd name="T37" fmla="*/ 153 h 238"/>
              <a:gd name="T38" fmla="*/ 101 w 243"/>
              <a:gd name="T39" fmla="*/ 101 h 238"/>
              <a:gd name="T40" fmla="*/ 185 w 243"/>
              <a:gd name="T41" fmla="*/ 170 h 238"/>
              <a:gd name="T42" fmla="*/ 182 w 243"/>
              <a:gd name="T43" fmla="*/ 174 h 238"/>
              <a:gd name="T44" fmla="*/ 101 w 243"/>
              <a:gd name="T45" fmla="*/ 129 h 238"/>
              <a:gd name="T46" fmla="*/ 173 w 243"/>
              <a:gd name="T47" fmla="*/ 191 h 238"/>
              <a:gd name="T48" fmla="*/ 171 w 243"/>
              <a:gd name="T49" fmla="*/ 195 h 238"/>
              <a:gd name="T50" fmla="*/ 101 w 243"/>
              <a:gd name="T51" fmla="*/ 156 h 238"/>
              <a:gd name="T52" fmla="*/ 138 w 243"/>
              <a:gd name="T53" fmla="*/ 231 h 238"/>
              <a:gd name="T54" fmla="*/ 243 w 243"/>
              <a:gd name="T55" fmla="*/ 91 h 238"/>
              <a:gd name="T56" fmla="*/ 101 w 243"/>
              <a:gd name="T57" fmla="*/ 22 h 238"/>
              <a:gd name="T58" fmla="*/ 85 w 243"/>
              <a:gd name="T59" fmla="*/ 11 h 238"/>
              <a:gd name="T60" fmla="*/ 78 w 243"/>
              <a:gd name="T61" fmla="*/ 0 h 238"/>
              <a:gd name="T62" fmla="*/ 15 w 243"/>
              <a:gd name="T63" fmla="*/ 163 h 238"/>
              <a:gd name="T64" fmla="*/ 101 w 243"/>
              <a:gd name="T65" fmla="*/ 156 h 238"/>
              <a:gd name="T66" fmla="*/ 27 w 243"/>
              <a:gd name="T67" fmla="*/ 113 h 238"/>
              <a:gd name="T68" fmla="*/ 101 w 243"/>
              <a:gd name="T69" fmla="*/ 151 h 238"/>
              <a:gd name="T70" fmla="*/ 40 w 243"/>
              <a:gd name="T71" fmla="*/ 95 h 238"/>
              <a:gd name="T72" fmla="*/ 42 w 243"/>
              <a:gd name="T73" fmla="*/ 91 h 238"/>
              <a:gd name="T74" fmla="*/ 101 w 243"/>
              <a:gd name="T75" fmla="*/ 101 h 238"/>
              <a:gd name="T76" fmla="*/ 51 w 243"/>
              <a:gd name="T77" fmla="*/ 71 h 238"/>
              <a:gd name="T78" fmla="*/ 101 w 243"/>
              <a:gd name="T79" fmla="*/ 96 h 238"/>
              <a:gd name="T80" fmla="*/ 63 w 243"/>
              <a:gd name="T81" fmla="*/ 53 h 238"/>
              <a:gd name="T82" fmla="*/ 65 w 243"/>
              <a:gd name="T83" fmla="*/ 49 h 238"/>
              <a:gd name="T84" fmla="*/ 101 w 243"/>
              <a:gd name="T85" fmla="*/ 2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3" h="238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69" name="Freeform 58"/>
          <p:cNvSpPr>
            <a:spLocks noEditPoints="1"/>
          </p:cNvSpPr>
          <p:nvPr/>
        </p:nvSpPr>
        <p:spPr bwMode="auto">
          <a:xfrm>
            <a:off x="5376514" y="2476274"/>
            <a:ext cx="385662" cy="390423"/>
          </a:xfrm>
          <a:custGeom>
            <a:avLst/>
            <a:gdLst>
              <a:gd name="T0" fmla="*/ 189 w 236"/>
              <a:gd name="T1" fmla="*/ 60 h 239"/>
              <a:gd name="T2" fmla="*/ 196 w 236"/>
              <a:gd name="T3" fmla="*/ 122 h 239"/>
              <a:gd name="T4" fmla="*/ 198 w 236"/>
              <a:gd name="T5" fmla="*/ 136 h 239"/>
              <a:gd name="T6" fmla="*/ 208 w 236"/>
              <a:gd name="T7" fmla="*/ 157 h 239"/>
              <a:gd name="T8" fmla="*/ 189 w 236"/>
              <a:gd name="T9" fmla="*/ 195 h 239"/>
              <a:gd name="T10" fmla="*/ 168 w 236"/>
              <a:gd name="T11" fmla="*/ 156 h 239"/>
              <a:gd name="T12" fmla="*/ 168 w 236"/>
              <a:gd name="T13" fmla="*/ 78 h 239"/>
              <a:gd name="T14" fmla="*/ 182 w 236"/>
              <a:gd name="T15" fmla="*/ 92 h 239"/>
              <a:gd name="T16" fmla="*/ 185 w 236"/>
              <a:gd name="T17" fmla="*/ 107 h 239"/>
              <a:gd name="T18" fmla="*/ 189 w 236"/>
              <a:gd name="T19" fmla="*/ 141 h 239"/>
              <a:gd name="T20" fmla="*/ 189 w 236"/>
              <a:gd name="T21" fmla="*/ 130 h 239"/>
              <a:gd name="T22" fmla="*/ 168 w 236"/>
              <a:gd name="T23" fmla="*/ 155 h 239"/>
              <a:gd name="T24" fmla="*/ 160 w 236"/>
              <a:gd name="T25" fmla="*/ 138 h 239"/>
              <a:gd name="T26" fmla="*/ 165 w 236"/>
              <a:gd name="T27" fmla="*/ 172 h 239"/>
              <a:gd name="T28" fmla="*/ 168 w 236"/>
              <a:gd name="T29" fmla="*/ 16 h 239"/>
              <a:gd name="T30" fmla="*/ 163 w 236"/>
              <a:gd name="T31" fmla="*/ 49 h 239"/>
              <a:gd name="T32" fmla="*/ 168 w 236"/>
              <a:gd name="T33" fmla="*/ 78 h 239"/>
              <a:gd name="T34" fmla="*/ 159 w 236"/>
              <a:gd name="T35" fmla="*/ 118 h 239"/>
              <a:gd name="T36" fmla="*/ 159 w 236"/>
              <a:gd name="T37" fmla="*/ 209 h 239"/>
              <a:gd name="T38" fmla="*/ 159 w 236"/>
              <a:gd name="T39" fmla="*/ 5 h 239"/>
              <a:gd name="T40" fmla="*/ 159 w 236"/>
              <a:gd name="T41" fmla="*/ 40 h 239"/>
              <a:gd name="T42" fmla="*/ 144 w 236"/>
              <a:gd name="T43" fmla="*/ 89 h 239"/>
              <a:gd name="T44" fmla="*/ 159 w 236"/>
              <a:gd name="T45" fmla="*/ 108 h 239"/>
              <a:gd name="T46" fmla="*/ 159 w 236"/>
              <a:gd name="T47" fmla="*/ 136 h 239"/>
              <a:gd name="T48" fmla="*/ 144 w 236"/>
              <a:gd name="T49" fmla="*/ 162 h 239"/>
              <a:gd name="T50" fmla="*/ 151 w 236"/>
              <a:gd name="T51" fmla="*/ 143 h 239"/>
              <a:gd name="T52" fmla="*/ 146 w 236"/>
              <a:gd name="T53" fmla="*/ 109 h 239"/>
              <a:gd name="T54" fmla="*/ 123 w 236"/>
              <a:gd name="T55" fmla="*/ 7 h 239"/>
              <a:gd name="T56" fmla="*/ 144 w 236"/>
              <a:gd name="T57" fmla="*/ 0 h 239"/>
              <a:gd name="T58" fmla="*/ 144 w 236"/>
              <a:gd name="T59" fmla="*/ 187 h 239"/>
              <a:gd name="T60" fmla="*/ 123 w 236"/>
              <a:gd name="T61" fmla="*/ 225 h 239"/>
              <a:gd name="T62" fmla="*/ 140 w 236"/>
              <a:gd name="T63" fmla="*/ 96 h 239"/>
              <a:gd name="T64" fmla="*/ 123 w 236"/>
              <a:gd name="T65" fmla="*/ 135 h 239"/>
              <a:gd name="T66" fmla="*/ 137 w 236"/>
              <a:gd name="T67" fmla="*/ 113 h 239"/>
              <a:gd name="T68" fmla="*/ 123 w 236"/>
              <a:gd name="T69" fmla="*/ 82 h 239"/>
              <a:gd name="T70" fmla="*/ 125 w 236"/>
              <a:gd name="T71" fmla="*/ 171 h 239"/>
              <a:gd name="T72" fmla="*/ 123 w 236"/>
              <a:gd name="T73" fmla="*/ 7 h 239"/>
              <a:gd name="T74" fmla="*/ 123 w 236"/>
              <a:gd name="T75" fmla="*/ 7 h 239"/>
              <a:gd name="T76" fmla="*/ 123 w 236"/>
              <a:gd name="T77" fmla="*/ 177 h 239"/>
              <a:gd name="T78" fmla="*/ 121 w 236"/>
              <a:gd name="T79" fmla="*/ 162 h 239"/>
              <a:gd name="T80" fmla="*/ 123 w 236"/>
              <a:gd name="T81" fmla="*/ 135 h 239"/>
              <a:gd name="T82" fmla="*/ 99 w 236"/>
              <a:gd name="T83" fmla="*/ 124 h 239"/>
              <a:gd name="T84" fmla="*/ 106 w 236"/>
              <a:gd name="T85" fmla="*/ 164 h 239"/>
              <a:gd name="T86" fmla="*/ 108 w 236"/>
              <a:gd name="T87" fmla="*/ 179 h 239"/>
              <a:gd name="T88" fmla="*/ 118 w 236"/>
              <a:gd name="T89" fmla="*/ 199 h 239"/>
              <a:gd name="T90" fmla="*/ 123 w 236"/>
              <a:gd name="T91" fmla="*/ 99 h 239"/>
              <a:gd name="T92" fmla="*/ 99 w 236"/>
              <a:gd name="T93" fmla="*/ 18 h 239"/>
              <a:gd name="T94" fmla="*/ 99 w 236"/>
              <a:gd name="T95" fmla="*/ 18 h 239"/>
              <a:gd name="T96" fmla="*/ 89 w 236"/>
              <a:gd name="T97" fmla="*/ 212 h 239"/>
              <a:gd name="T98" fmla="*/ 99 w 236"/>
              <a:gd name="T99" fmla="*/ 183 h 239"/>
              <a:gd name="T100" fmla="*/ 71 w 236"/>
              <a:gd name="T101" fmla="*/ 227 h 239"/>
              <a:gd name="T102" fmla="*/ 95 w 236"/>
              <a:gd name="T103" fmla="*/ 117 h 239"/>
              <a:gd name="T104" fmla="*/ 71 w 236"/>
              <a:gd name="T105" fmla="*/ 160 h 239"/>
              <a:gd name="T106" fmla="*/ 92 w 236"/>
              <a:gd name="T107" fmla="*/ 134 h 239"/>
              <a:gd name="T108" fmla="*/ 71 w 236"/>
              <a:gd name="T109" fmla="*/ 107 h 239"/>
              <a:gd name="T110" fmla="*/ 7 w 236"/>
              <a:gd name="T111" fmla="*/ 91 h 239"/>
              <a:gd name="T112" fmla="*/ 70 w 236"/>
              <a:gd name="T113" fmla="*/ 181 h 239"/>
              <a:gd name="T114" fmla="*/ 71 w 236"/>
              <a:gd name="T115" fmla="*/ 149 h 239"/>
              <a:gd name="T116" fmla="*/ 52 w 236"/>
              <a:gd name="T117" fmla="*/ 133 h 239"/>
              <a:gd name="T118" fmla="*/ 35 w 236"/>
              <a:gd name="T119" fmla="*/ 109 h 239"/>
              <a:gd name="T120" fmla="*/ 71 w 236"/>
              <a:gd name="T121" fmla="*/ 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6" h="239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solidFill>
            <a:srgbClr val="40937D"/>
          </a:solidFill>
          <a:ln>
            <a:noFill/>
          </a:ln>
          <a:extLst/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70" name="Rectangle 59"/>
          <p:cNvSpPr>
            <a:spLocks noChangeArrowheads="1"/>
          </p:cNvSpPr>
          <p:nvPr/>
        </p:nvSpPr>
        <p:spPr bwMode="auto">
          <a:xfrm>
            <a:off x="6873122" y="2105880"/>
            <a:ext cx="47017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71" name="Rectangle 60"/>
          <p:cNvSpPr>
            <a:spLocks noChangeArrowheads="1"/>
          </p:cNvSpPr>
          <p:nvPr/>
        </p:nvSpPr>
        <p:spPr bwMode="auto">
          <a:xfrm>
            <a:off x="6892167" y="2058267"/>
            <a:ext cx="43208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72" name="Rectangle 61"/>
          <p:cNvSpPr>
            <a:spLocks noChangeArrowheads="1"/>
          </p:cNvSpPr>
          <p:nvPr/>
        </p:nvSpPr>
        <p:spPr bwMode="auto">
          <a:xfrm>
            <a:off x="7062382" y="2009465"/>
            <a:ext cx="9165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73" name="Rectangle 62"/>
          <p:cNvSpPr>
            <a:spLocks noChangeArrowheads="1"/>
          </p:cNvSpPr>
          <p:nvPr/>
        </p:nvSpPr>
        <p:spPr bwMode="auto">
          <a:xfrm>
            <a:off x="7079045" y="1834488"/>
            <a:ext cx="58326" cy="1904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74" name="Rectangle 63"/>
          <p:cNvSpPr>
            <a:spLocks noChangeArrowheads="1"/>
          </p:cNvSpPr>
          <p:nvPr/>
        </p:nvSpPr>
        <p:spPr bwMode="auto">
          <a:xfrm>
            <a:off x="7062382" y="1824966"/>
            <a:ext cx="9165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75" name="Rectangle 64"/>
          <p:cNvSpPr>
            <a:spLocks noChangeArrowheads="1"/>
          </p:cNvSpPr>
          <p:nvPr/>
        </p:nvSpPr>
        <p:spPr bwMode="auto">
          <a:xfrm>
            <a:off x="7201647" y="2009465"/>
            <a:ext cx="89274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76" name="Rectangle 65"/>
          <p:cNvSpPr>
            <a:spLocks noChangeArrowheads="1"/>
          </p:cNvSpPr>
          <p:nvPr/>
        </p:nvSpPr>
        <p:spPr bwMode="auto">
          <a:xfrm>
            <a:off x="7217123" y="1834488"/>
            <a:ext cx="57135" cy="1904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77" name="Rectangle 66"/>
          <p:cNvSpPr>
            <a:spLocks noChangeArrowheads="1"/>
          </p:cNvSpPr>
          <p:nvPr/>
        </p:nvSpPr>
        <p:spPr bwMode="auto">
          <a:xfrm>
            <a:off x="7201647" y="1824966"/>
            <a:ext cx="89274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78" name="Rectangle 67"/>
          <p:cNvSpPr>
            <a:spLocks noChangeArrowheads="1"/>
          </p:cNvSpPr>
          <p:nvPr/>
        </p:nvSpPr>
        <p:spPr bwMode="auto">
          <a:xfrm>
            <a:off x="6925496" y="2009465"/>
            <a:ext cx="9165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79" name="Rectangle 68"/>
          <p:cNvSpPr>
            <a:spLocks noChangeArrowheads="1"/>
          </p:cNvSpPr>
          <p:nvPr/>
        </p:nvSpPr>
        <p:spPr bwMode="auto">
          <a:xfrm>
            <a:off x="6940969" y="1834488"/>
            <a:ext cx="59516" cy="1904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80" name="Rectangle 69"/>
          <p:cNvSpPr>
            <a:spLocks noChangeArrowheads="1"/>
          </p:cNvSpPr>
          <p:nvPr/>
        </p:nvSpPr>
        <p:spPr bwMode="auto">
          <a:xfrm>
            <a:off x="6925496" y="1824966"/>
            <a:ext cx="9165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81" name="Rectangle 70"/>
          <p:cNvSpPr>
            <a:spLocks noChangeArrowheads="1"/>
          </p:cNvSpPr>
          <p:nvPr/>
        </p:nvSpPr>
        <p:spPr bwMode="auto">
          <a:xfrm>
            <a:off x="6892167" y="1772592"/>
            <a:ext cx="43208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82" name="Freeform 71"/>
          <p:cNvSpPr>
            <a:spLocks/>
          </p:cNvSpPr>
          <p:nvPr/>
        </p:nvSpPr>
        <p:spPr bwMode="auto">
          <a:xfrm>
            <a:off x="6892167" y="1634516"/>
            <a:ext cx="432085" cy="138077"/>
          </a:xfrm>
          <a:custGeom>
            <a:avLst/>
            <a:gdLst>
              <a:gd name="T0" fmla="*/ 181 w 363"/>
              <a:gd name="T1" fmla="*/ 0 h 116"/>
              <a:gd name="T2" fmla="*/ 363 w 363"/>
              <a:gd name="T3" fmla="*/ 116 h 116"/>
              <a:gd name="T4" fmla="*/ 0 w 363"/>
              <a:gd name="T5" fmla="*/ 116 h 116"/>
              <a:gd name="T6" fmla="*/ 181 w 363"/>
              <a:gd name="T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16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83" name="Freeform 72"/>
          <p:cNvSpPr>
            <a:spLocks noEditPoints="1"/>
          </p:cNvSpPr>
          <p:nvPr/>
        </p:nvSpPr>
        <p:spPr bwMode="auto">
          <a:xfrm>
            <a:off x="5704233" y="1759498"/>
            <a:ext cx="599919" cy="391614"/>
          </a:xfrm>
          <a:custGeom>
            <a:avLst/>
            <a:gdLst>
              <a:gd name="T0" fmla="*/ 82 w 367"/>
              <a:gd name="T1" fmla="*/ 27 h 240"/>
              <a:gd name="T2" fmla="*/ 367 w 367"/>
              <a:gd name="T3" fmla="*/ 120 h 240"/>
              <a:gd name="T4" fmla="*/ 82 w 367"/>
              <a:gd name="T5" fmla="*/ 213 h 240"/>
              <a:gd name="T6" fmla="*/ 82 w 367"/>
              <a:gd name="T7" fmla="*/ 177 h 240"/>
              <a:gd name="T8" fmla="*/ 127 w 367"/>
              <a:gd name="T9" fmla="*/ 143 h 240"/>
              <a:gd name="T10" fmla="*/ 127 w 367"/>
              <a:gd name="T11" fmla="*/ 87 h 240"/>
              <a:gd name="T12" fmla="*/ 138 w 367"/>
              <a:gd name="T13" fmla="*/ 87 h 240"/>
              <a:gd name="T14" fmla="*/ 138 w 367"/>
              <a:gd name="T15" fmla="*/ 64 h 240"/>
              <a:gd name="T16" fmla="*/ 127 w 367"/>
              <a:gd name="T17" fmla="*/ 64 h 240"/>
              <a:gd name="T18" fmla="*/ 102 w 367"/>
              <a:gd name="T19" fmla="*/ 64 h 240"/>
              <a:gd name="T20" fmla="*/ 91 w 367"/>
              <a:gd name="T21" fmla="*/ 64 h 240"/>
              <a:gd name="T22" fmla="*/ 91 w 367"/>
              <a:gd name="T23" fmla="*/ 87 h 240"/>
              <a:gd name="T24" fmla="*/ 102 w 367"/>
              <a:gd name="T25" fmla="*/ 87 h 240"/>
              <a:gd name="T26" fmla="*/ 102 w 367"/>
              <a:gd name="T27" fmla="*/ 143 h 240"/>
              <a:gd name="T28" fmla="*/ 82 w 367"/>
              <a:gd name="T29" fmla="*/ 156 h 240"/>
              <a:gd name="T30" fmla="*/ 82 w 367"/>
              <a:gd name="T31" fmla="*/ 27 h 240"/>
              <a:gd name="T32" fmla="*/ 0 w 367"/>
              <a:gd name="T33" fmla="*/ 0 h 240"/>
              <a:gd name="T34" fmla="*/ 82 w 367"/>
              <a:gd name="T35" fmla="*/ 27 h 240"/>
              <a:gd name="T36" fmla="*/ 82 w 367"/>
              <a:gd name="T37" fmla="*/ 156 h 240"/>
              <a:gd name="T38" fmla="*/ 82 w 367"/>
              <a:gd name="T39" fmla="*/ 156 h 240"/>
              <a:gd name="T40" fmla="*/ 62 w 367"/>
              <a:gd name="T41" fmla="*/ 143 h 240"/>
              <a:gd name="T42" fmla="*/ 62 w 367"/>
              <a:gd name="T43" fmla="*/ 87 h 240"/>
              <a:gd name="T44" fmla="*/ 73 w 367"/>
              <a:gd name="T45" fmla="*/ 87 h 240"/>
              <a:gd name="T46" fmla="*/ 73 w 367"/>
              <a:gd name="T47" fmla="*/ 64 h 240"/>
              <a:gd name="T48" fmla="*/ 62 w 367"/>
              <a:gd name="T49" fmla="*/ 64 h 240"/>
              <a:gd name="T50" fmla="*/ 37 w 367"/>
              <a:gd name="T51" fmla="*/ 64 h 240"/>
              <a:gd name="T52" fmla="*/ 26 w 367"/>
              <a:gd name="T53" fmla="*/ 64 h 240"/>
              <a:gd name="T54" fmla="*/ 26 w 367"/>
              <a:gd name="T55" fmla="*/ 87 h 240"/>
              <a:gd name="T56" fmla="*/ 37 w 367"/>
              <a:gd name="T57" fmla="*/ 87 h 240"/>
              <a:gd name="T58" fmla="*/ 37 w 367"/>
              <a:gd name="T59" fmla="*/ 143 h 240"/>
              <a:gd name="T60" fmla="*/ 82 w 367"/>
              <a:gd name="T61" fmla="*/ 177 h 240"/>
              <a:gd name="T62" fmla="*/ 82 w 367"/>
              <a:gd name="T63" fmla="*/ 177 h 240"/>
              <a:gd name="T64" fmla="*/ 82 w 367"/>
              <a:gd name="T65" fmla="*/ 213 h 240"/>
              <a:gd name="T66" fmla="*/ 0 w 367"/>
              <a:gd name="T67" fmla="*/ 240 h 240"/>
              <a:gd name="T68" fmla="*/ 0 w 367"/>
              <a:gd name="T6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240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84" name="Freeform 73"/>
          <p:cNvSpPr>
            <a:spLocks noEditPoints="1"/>
          </p:cNvSpPr>
          <p:nvPr/>
        </p:nvSpPr>
        <p:spPr bwMode="auto">
          <a:xfrm>
            <a:off x="7027863" y="2189203"/>
            <a:ext cx="140457" cy="245205"/>
          </a:xfrm>
          <a:custGeom>
            <a:avLst/>
            <a:gdLst>
              <a:gd name="T0" fmla="*/ 37 w 86"/>
              <a:gd name="T1" fmla="*/ 128 h 150"/>
              <a:gd name="T2" fmla="*/ 34 w 86"/>
              <a:gd name="T3" fmla="*/ 127 h 150"/>
              <a:gd name="T4" fmla="*/ 34 w 86"/>
              <a:gd name="T5" fmla="*/ 150 h 150"/>
              <a:gd name="T6" fmla="*/ 45 w 86"/>
              <a:gd name="T7" fmla="*/ 142 h 150"/>
              <a:gd name="T8" fmla="*/ 37 w 86"/>
              <a:gd name="T9" fmla="*/ 128 h 150"/>
              <a:gd name="T10" fmla="*/ 34 w 86"/>
              <a:gd name="T11" fmla="*/ 118 h 150"/>
              <a:gd name="T12" fmla="*/ 34 w 86"/>
              <a:gd name="T13" fmla="*/ 51 h 150"/>
              <a:gd name="T14" fmla="*/ 51 w 86"/>
              <a:gd name="T15" fmla="*/ 46 h 150"/>
              <a:gd name="T16" fmla="*/ 61 w 86"/>
              <a:gd name="T17" fmla="*/ 8 h 150"/>
              <a:gd name="T18" fmla="*/ 72 w 86"/>
              <a:gd name="T19" fmla="*/ 1 h 150"/>
              <a:gd name="T20" fmla="*/ 78 w 86"/>
              <a:gd name="T21" fmla="*/ 12 h 150"/>
              <a:gd name="T22" fmla="*/ 69 w 86"/>
              <a:gd name="T23" fmla="*/ 51 h 150"/>
              <a:gd name="T24" fmla="*/ 82 w 86"/>
              <a:gd name="T25" fmla="*/ 84 h 150"/>
              <a:gd name="T26" fmla="*/ 77 w 86"/>
              <a:gd name="T27" fmla="*/ 103 h 150"/>
              <a:gd name="T28" fmla="*/ 77 w 86"/>
              <a:gd name="T29" fmla="*/ 103 h 150"/>
              <a:gd name="T30" fmla="*/ 86 w 86"/>
              <a:gd name="T31" fmla="*/ 117 h 150"/>
              <a:gd name="T32" fmla="*/ 83 w 86"/>
              <a:gd name="T33" fmla="*/ 130 h 150"/>
              <a:gd name="T34" fmla="*/ 34 w 86"/>
              <a:gd name="T35" fmla="*/ 118 h 150"/>
              <a:gd name="T36" fmla="*/ 34 w 86"/>
              <a:gd name="T37" fmla="*/ 127 h 150"/>
              <a:gd name="T38" fmla="*/ 23 w 86"/>
              <a:gd name="T39" fmla="*/ 136 h 150"/>
              <a:gd name="T40" fmla="*/ 31 w 86"/>
              <a:gd name="T41" fmla="*/ 150 h 150"/>
              <a:gd name="T42" fmla="*/ 34 w 86"/>
              <a:gd name="T43" fmla="*/ 150 h 150"/>
              <a:gd name="T44" fmla="*/ 34 w 86"/>
              <a:gd name="T45" fmla="*/ 127 h 150"/>
              <a:gd name="T46" fmla="*/ 34 w 86"/>
              <a:gd name="T47" fmla="*/ 51 h 150"/>
              <a:gd name="T48" fmla="*/ 34 w 86"/>
              <a:gd name="T49" fmla="*/ 118 h 150"/>
              <a:gd name="T50" fmla="*/ 0 w 86"/>
              <a:gd name="T51" fmla="*/ 109 h 150"/>
              <a:gd name="T52" fmla="*/ 3 w 86"/>
              <a:gd name="T53" fmla="*/ 96 h 150"/>
              <a:gd name="T54" fmla="*/ 18 w 86"/>
              <a:gd name="T55" fmla="*/ 88 h 150"/>
              <a:gd name="T56" fmla="*/ 23 w 86"/>
              <a:gd name="T57" fmla="*/ 69 h 150"/>
              <a:gd name="T58" fmla="*/ 34 w 86"/>
              <a:gd name="T59" fmla="*/ 5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6" h="150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85" name="Freeform 74"/>
          <p:cNvSpPr>
            <a:spLocks noEditPoints="1"/>
          </p:cNvSpPr>
          <p:nvPr/>
        </p:nvSpPr>
        <p:spPr bwMode="auto">
          <a:xfrm>
            <a:off x="5801838" y="1348841"/>
            <a:ext cx="282105" cy="345191"/>
          </a:xfrm>
          <a:custGeom>
            <a:avLst/>
            <a:gdLst>
              <a:gd name="T0" fmla="*/ 172 w 172"/>
              <a:gd name="T1" fmla="*/ 9 h 211"/>
              <a:gd name="T2" fmla="*/ 121 w 172"/>
              <a:gd name="T3" fmla="*/ 37 h 211"/>
              <a:gd name="T4" fmla="*/ 143 w 172"/>
              <a:gd name="T5" fmla="*/ 211 h 211"/>
              <a:gd name="T6" fmla="*/ 124 w 172"/>
              <a:gd name="T7" fmla="*/ 165 h 211"/>
              <a:gd name="T8" fmla="*/ 131 w 172"/>
              <a:gd name="T9" fmla="*/ 108 h 211"/>
              <a:gd name="T10" fmla="*/ 121 w 172"/>
              <a:gd name="T11" fmla="*/ 86 h 211"/>
              <a:gd name="T12" fmla="*/ 129 w 172"/>
              <a:gd name="T13" fmla="*/ 146 h 211"/>
              <a:gd name="T14" fmla="*/ 127 w 172"/>
              <a:gd name="T15" fmla="*/ 116 h 211"/>
              <a:gd name="T16" fmla="*/ 121 w 172"/>
              <a:gd name="T17" fmla="*/ 156 h 211"/>
              <a:gd name="T18" fmla="*/ 121 w 172"/>
              <a:gd name="T19" fmla="*/ 9 h 211"/>
              <a:gd name="T20" fmla="*/ 98 w 172"/>
              <a:gd name="T21" fmla="*/ 37 h 211"/>
              <a:gd name="T22" fmla="*/ 110 w 172"/>
              <a:gd name="T23" fmla="*/ 88 h 211"/>
              <a:gd name="T24" fmla="*/ 100 w 172"/>
              <a:gd name="T25" fmla="*/ 81 h 211"/>
              <a:gd name="T26" fmla="*/ 121 w 172"/>
              <a:gd name="T27" fmla="*/ 211 h 211"/>
              <a:gd name="T28" fmla="*/ 101 w 172"/>
              <a:gd name="T29" fmla="*/ 163 h 211"/>
              <a:gd name="T30" fmla="*/ 121 w 172"/>
              <a:gd name="T31" fmla="*/ 211 h 211"/>
              <a:gd name="T32" fmla="*/ 113 w 172"/>
              <a:gd name="T33" fmla="*/ 148 h 211"/>
              <a:gd name="T34" fmla="*/ 121 w 172"/>
              <a:gd name="T35" fmla="*/ 156 h 211"/>
              <a:gd name="T36" fmla="*/ 98 w 172"/>
              <a:gd name="T37" fmla="*/ 0 h 211"/>
              <a:gd name="T38" fmla="*/ 71 w 172"/>
              <a:gd name="T39" fmla="*/ 0 h 211"/>
              <a:gd name="T40" fmla="*/ 98 w 172"/>
              <a:gd name="T41" fmla="*/ 80 h 211"/>
              <a:gd name="T42" fmla="*/ 71 w 172"/>
              <a:gd name="T43" fmla="*/ 37 h 211"/>
              <a:gd name="T44" fmla="*/ 71 w 172"/>
              <a:gd name="T45" fmla="*/ 166 h 211"/>
              <a:gd name="T46" fmla="*/ 98 w 172"/>
              <a:gd name="T47" fmla="*/ 141 h 211"/>
              <a:gd name="T48" fmla="*/ 98 w 172"/>
              <a:gd name="T49" fmla="*/ 160 h 211"/>
              <a:gd name="T50" fmla="*/ 74 w 172"/>
              <a:gd name="T51" fmla="*/ 124 h 211"/>
              <a:gd name="T52" fmla="*/ 71 w 172"/>
              <a:gd name="T53" fmla="*/ 118 h 211"/>
              <a:gd name="T54" fmla="*/ 71 w 172"/>
              <a:gd name="T55" fmla="*/ 98 h 211"/>
              <a:gd name="T56" fmla="*/ 71 w 172"/>
              <a:gd name="T57" fmla="*/ 0 h 211"/>
              <a:gd name="T58" fmla="*/ 60 w 172"/>
              <a:gd name="T59" fmla="*/ 0 h 211"/>
              <a:gd name="T60" fmla="*/ 71 w 172"/>
              <a:gd name="T61" fmla="*/ 88 h 211"/>
              <a:gd name="T62" fmla="*/ 60 w 172"/>
              <a:gd name="T63" fmla="*/ 37 h 211"/>
              <a:gd name="T64" fmla="*/ 60 w 172"/>
              <a:gd name="T65" fmla="*/ 120 h 211"/>
              <a:gd name="T66" fmla="*/ 65 w 172"/>
              <a:gd name="T67" fmla="*/ 166 h 211"/>
              <a:gd name="T68" fmla="*/ 71 w 172"/>
              <a:gd name="T69" fmla="*/ 98 h 211"/>
              <a:gd name="T70" fmla="*/ 71 w 172"/>
              <a:gd name="T71" fmla="*/ 98 h 211"/>
              <a:gd name="T72" fmla="*/ 60 w 172"/>
              <a:gd name="T73" fmla="*/ 9 h 211"/>
              <a:gd name="T74" fmla="*/ 12 w 172"/>
              <a:gd name="T75" fmla="*/ 23 h 211"/>
              <a:gd name="T76" fmla="*/ 60 w 172"/>
              <a:gd name="T77" fmla="*/ 100 h 211"/>
              <a:gd name="T78" fmla="*/ 28 w 172"/>
              <a:gd name="T79" fmla="*/ 118 h 211"/>
              <a:gd name="T80" fmla="*/ 29 w 172"/>
              <a:gd name="T81" fmla="*/ 134 h 211"/>
              <a:gd name="T82" fmla="*/ 34 w 172"/>
              <a:gd name="T83" fmla="*/ 127 h 211"/>
              <a:gd name="T84" fmla="*/ 47 w 172"/>
              <a:gd name="T85" fmla="*/ 120 h 211"/>
              <a:gd name="T86" fmla="*/ 36 w 172"/>
              <a:gd name="T87" fmla="*/ 178 h 211"/>
              <a:gd name="T88" fmla="*/ 45 w 172"/>
              <a:gd name="T89" fmla="*/ 163 h 211"/>
              <a:gd name="T90" fmla="*/ 60 w 172"/>
              <a:gd name="T91" fmla="*/ 211 h 211"/>
              <a:gd name="T92" fmla="*/ 0 w 172"/>
              <a:gd name="T93" fmla="*/ 2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2" h="211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solidFill>
            <a:srgbClr val="40937D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86" name="Freeform 75"/>
          <p:cNvSpPr>
            <a:spLocks noEditPoints="1"/>
          </p:cNvSpPr>
          <p:nvPr/>
        </p:nvSpPr>
        <p:spPr bwMode="auto">
          <a:xfrm>
            <a:off x="6344623" y="1711886"/>
            <a:ext cx="427323" cy="428513"/>
          </a:xfrm>
          <a:custGeom>
            <a:avLst/>
            <a:gdLst>
              <a:gd name="T0" fmla="*/ 249 w 261"/>
              <a:gd name="T1" fmla="*/ 220 h 262"/>
              <a:gd name="T2" fmla="*/ 261 w 261"/>
              <a:gd name="T3" fmla="*/ 70 h 262"/>
              <a:gd name="T4" fmla="*/ 249 w 261"/>
              <a:gd name="T5" fmla="*/ 70 h 262"/>
              <a:gd name="T6" fmla="*/ 249 w 261"/>
              <a:gd name="T7" fmla="*/ 154 h 262"/>
              <a:gd name="T8" fmla="*/ 227 w 261"/>
              <a:gd name="T9" fmla="*/ 180 h 262"/>
              <a:gd name="T10" fmla="*/ 209 w 261"/>
              <a:gd name="T11" fmla="*/ 262 h 262"/>
              <a:gd name="T12" fmla="*/ 209 w 261"/>
              <a:gd name="T13" fmla="*/ 262 h 262"/>
              <a:gd name="T14" fmla="*/ 209 w 261"/>
              <a:gd name="T15" fmla="*/ 15 h 262"/>
              <a:gd name="T16" fmla="*/ 203 w 261"/>
              <a:gd name="T17" fmla="*/ 28 h 262"/>
              <a:gd name="T18" fmla="*/ 209 w 261"/>
              <a:gd name="T19" fmla="*/ 50 h 262"/>
              <a:gd name="T20" fmla="*/ 201 w 261"/>
              <a:gd name="T21" fmla="*/ 120 h 262"/>
              <a:gd name="T22" fmla="*/ 209 w 261"/>
              <a:gd name="T23" fmla="*/ 197 h 262"/>
              <a:gd name="T24" fmla="*/ 209 w 261"/>
              <a:gd name="T25" fmla="*/ 197 h 262"/>
              <a:gd name="T26" fmla="*/ 195 w 261"/>
              <a:gd name="T27" fmla="*/ 232 h 262"/>
              <a:gd name="T28" fmla="*/ 168 w 261"/>
              <a:gd name="T29" fmla="*/ 36 h 262"/>
              <a:gd name="T30" fmla="*/ 195 w 261"/>
              <a:gd name="T31" fmla="*/ 20 h 262"/>
              <a:gd name="T32" fmla="*/ 195 w 261"/>
              <a:gd name="T33" fmla="*/ 50 h 262"/>
              <a:gd name="T34" fmla="*/ 195 w 261"/>
              <a:gd name="T35" fmla="*/ 120 h 262"/>
              <a:gd name="T36" fmla="*/ 168 w 261"/>
              <a:gd name="T37" fmla="*/ 220 h 262"/>
              <a:gd name="T38" fmla="*/ 192 w 261"/>
              <a:gd name="T39" fmla="*/ 249 h 262"/>
              <a:gd name="T40" fmla="*/ 168 w 261"/>
              <a:gd name="T41" fmla="*/ 21 h 262"/>
              <a:gd name="T42" fmla="*/ 168 w 261"/>
              <a:gd name="T43" fmla="*/ 44 h 262"/>
              <a:gd name="T44" fmla="*/ 135 w 261"/>
              <a:gd name="T45" fmla="*/ 120 h 262"/>
              <a:gd name="T46" fmla="*/ 167 w 261"/>
              <a:gd name="T47" fmla="*/ 198 h 262"/>
              <a:gd name="T48" fmla="*/ 167 w 261"/>
              <a:gd name="T49" fmla="*/ 167 h 262"/>
              <a:gd name="T50" fmla="*/ 130 w 261"/>
              <a:gd name="T51" fmla="*/ 147 h 262"/>
              <a:gd name="T52" fmla="*/ 93 w 261"/>
              <a:gd name="T53" fmla="*/ 44 h 262"/>
              <a:gd name="T54" fmla="*/ 130 w 261"/>
              <a:gd name="T55" fmla="*/ 0 h 262"/>
              <a:gd name="T56" fmla="*/ 126 w 261"/>
              <a:gd name="T57" fmla="*/ 120 h 262"/>
              <a:gd name="T58" fmla="*/ 130 w 261"/>
              <a:gd name="T59" fmla="*/ 159 h 262"/>
              <a:gd name="T60" fmla="*/ 130 w 261"/>
              <a:gd name="T61" fmla="*/ 179 h 262"/>
              <a:gd name="T62" fmla="*/ 130 w 261"/>
              <a:gd name="T63" fmla="*/ 198 h 262"/>
              <a:gd name="T64" fmla="*/ 93 w 261"/>
              <a:gd name="T65" fmla="*/ 3 h 262"/>
              <a:gd name="T66" fmla="*/ 93 w 261"/>
              <a:gd name="T67" fmla="*/ 36 h 262"/>
              <a:gd name="T68" fmla="*/ 67 w 261"/>
              <a:gd name="T69" fmla="*/ 20 h 262"/>
              <a:gd name="T70" fmla="*/ 67 w 261"/>
              <a:gd name="T71" fmla="*/ 70 h 262"/>
              <a:gd name="T72" fmla="*/ 92 w 261"/>
              <a:gd name="T73" fmla="*/ 147 h 262"/>
              <a:gd name="T74" fmla="*/ 92 w 261"/>
              <a:gd name="T75" fmla="*/ 179 h 262"/>
              <a:gd name="T76" fmla="*/ 93 w 261"/>
              <a:gd name="T77" fmla="*/ 198 h 262"/>
              <a:gd name="T78" fmla="*/ 67 w 261"/>
              <a:gd name="T79" fmla="*/ 171 h 262"/>
              <a:gd name="T80" fmla="*/ 69 w 261"/>
              <a:gd name="T81" fmla="*/ 232 h 262"/>
              <a:gd name="T82" fmla="*/ 58 w 261"/>
              <a:gd name="T83" fmla="*/ 28 h 262"/>
              <a:gd name="T84" fmla="*/ 67 w 261"/>
              <a:gd name="T85" fmla="*/ 9 h 262"/>
              <a:gd name="T86" fmla="*/ 67 w 261"/>
              <a:gd name="T87" fmla="*/ 120 h 262"/>
              <a:gd name="T88" fmla="*/ 67 w 261"/>
              <a:gd name="T89" fmla="*/ 188 h 262"/>
              <a:gd name="T90" fmla="*/ 67 w 261"/>
              <a:gd name="T91" fmla="*/ 232 h 262"/>
              <a:gd name="T92" fmla="*/ 67 w 261"/>
              <a:gd name="T93" fmla="*/ 232 h 262"/>
              <a:gd name="T94" fmla="*/ 52 w 261"/>
              <a:gd name="T95" fmla="*/ 50 h 262"/>
              <a:gd name="T96" fmla="*/ 12 w 261"/>
              <a:gd name="T97" fmla="*/ 220 h 262"/>
              <a:gd name="T98" fmla="*/ 52 w 261"/>
              <a:gd name="T99" fmla="*/ 232 h 262"/>
              <a:gd name="T100" fmla="*/ 52 w 261"/>
              <a:gd name="T101" fmla="*/ 232 h 262"/>
              <a:gd name="T102" fmla="*/ 12 w 261"/>
              <a:gd name="T103" fmla="*/ 114 h 262"/>
              <a:gd name="T104" fmla="*/ 0 w 261"/>
              <a:gd name="T105" fmla="*/ 104 h 262"/>
              <a:gd name="T106" fmla="*/ 12 w 261"/>
              <a:gd name="T107" fmla="*/ 15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1" h="262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solidFill>
            <a:srgbClr val="40937D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87" name="Freeform 76"/>
          <p:cNvSpPr>
            <a:spLocks noEditPoints="1"/>
          </p:cNvSpPr>
          <p:nvPr/>
        </p:nvSpPr>
        <p:spPr bwMode="auto">
          <a:xfrm>
            <a:off x="5918487" y="2264192"/>
            <a:ext cx="482078" cy="365427"/>
          </a:xfrm>
          <a:custGeom>
            <a:avLst/>
            <a:gdLst>
              <a:gd name="T0" fmla="*/ 271 w 295"/>
              <a:gd name="T1" fmla="*/ 0 h 224"/>
              <a:gd name="T2" fmla="*/ 277 w 295"/>
              <a:gd name="T3" fmla="*/ 35 h 224"/>
              <a:gd name="T4" fmla="*/ 224 w 295"/>
              <a:gd name="T5" fmla="*/ 224 h 224"/>
              <a:gd name="T6" fmla="*/ 248 w 295"/>
              <a:gd name="T7" fmla="*/ 188 h 224"/>
              <a:gd name="T8" fmla="*/ 249 w 295"/>
              <a:gd name="T9" fmla="*/ 29 h 224"/>
              <a:gd name="T10" fmla="*/ 224 w 295"/>
              <a:gd name="T11" fmla="*/ 194 h 224"/>
              <a:gd name="T12" fmla="*/ 224 w 295"/>
              <a:gd name="T13" fmla="*/ 16 h 224"/>
              <a:gd name="T14" fmla="*/ 224 w 295"/>
              <a:gd name="T15" fmla="*/ 208 h 224"/>
              <a:gd name="T16" fmla="*/ 224 w 295"/>
              <a:gd name="T17" fmla="*/ 179 h 224"/>
              <a:gd name="T18" fmla="*/ 224 w 295"/>
              <a:gd name="T19" fmla="*/ 194 h 224"/>
              <a:gd name="T20" fmla="*/ 201 w 295"/>
              <a:gd name="T21" fmla="*/ 128 h 224"/>
              <a:gd name="T22" fmla="*/ 203 w 295"/>
              <a:gd name="T23" fmla="*/ 98 h 224"/>
              <a:gd name="T24" fmla="*/ 195 w 295"/>
              <a:gd name="T25" fmla="*/ 67 h 224"/>
              <a:gd name="T26" fmla="*/ 187 w 295"/>
              <a:gd name="T27" fmla="*/ 128 h 224"/>
              <a:gd name="T28" fmla="*/ 187 w 295"/>
              <a:gd name="T29" fmla="*/ 100 h 224"/>
              <a:gd name="T30" fmla="*/ 190 w 295"/>
              <a:gd name="T31" fmla="*/ 75 h 224"/>
              <a:gd name="T32" fmla="*/ 187 w 295"/>
              <a:gd name="T33" fmla="*/ 0 h 224"/>
              <a:gd name="T34" fmla="*/ 187 w 295"/>
              <a:gd name="T35" fmla="*/ 0 h 224"/>
              <a:gd name="T36" fmla="*/ 147 w 295"/>
              <a:gd name="T37" fmla="*/ 208 h 224"/>
              <a:gd name="T38" fmla="*/ 182 w 295"/>
              <a:gd name="T39" fmla="*/ 67 h 224"/>
              <a:gd name="T40" fmla="*/ 168 w 295"/>
              <a:gd name="T41" fmla="*/ 109 h 224"/>
              <a:gd name="T42" fmla="*/ 187 w 295"/>
              <a:gd name="T43" fmla="*/ 194 h 224"/>
              <a:gd name="T44" fmla="*/ 148 w 295"/>
              <a:gd name="T45" fmla="*/ 125 h 224"/>
              <a:gd name="T46" fmla="*/ 147 w 295"/>
              <a:gd name="T47" fmla="*/ 106 h 224"/>
              <a:gd name="T48" fmla="*/ 184 w 295"/>
              <a:gd name="T49" fmla="*/ 70 h 224"/>
              <a:gd name="T50" fmla="*/ 187 w 295"/>
              <a:gd name="T51" fmla="*/ 91 h 224"/>
              <a:gd name="T52" fmla="*/ 179 w 295"/>
              <a:gd name="T53" fmla="*/ 116 h 224"/>
              <a:gd name="T54" fmla="*/ 187 w 295"/>
              <a:gd name="T55" fmla="*/ 100 h 224"/>
              <a:gd name="T56" fmla="*/ 147 w 295"/>
              <a:gd name="T57" fmla="*/ 16 h 224"/>
              <a:gd name="T58" fmla="*/ 147 w 295"/>
              <a:gd name="T59" fmla="*/ 208 h 224"/>
              <a:gd name="T60" fmla="*/ 147 w 295"/>
              <a:gd name="T61" fmla="*/ 106 h 224"/>
              <a:gd name="T62" fmla="*/ 127 w 295"/>
              <a:gd name="T63" fmla="*/ 121 h 224"/>
              <a:gd name="T64" fmla="*/ 147 w 295"/>
              <a:gd name="T65" fmla="*/ 137 h 224"/>
              <a:gd name="T66" fmla="*/ 102 w 295"/>
              <a:gd name="T67" fmla="*/ 156 h 224"/>
              <a:gd name="T68" fmla="*/ 109 w 295"/>
              <a:gd name="T69" fmla="*/ 113 h 224"/>
              <a:gd name="T70" fmla="*/ 100 w 295"/>
              <a:gd name="T71" fmla="*/ 93 h 224"/>
              <a:gd name="T72" fmla="*/ 111 w 295"/>
              <a:gd name="T73" fmla="*/ 97 h 224"/>
              <a:gd name="T74" fmla="*/ 99 w 295"/>
              <a:gd name="T75" fmla="*/ 88 h 224"/>
              <a:gd name="T76" fmla="*/ 101 w 295"/>
              <a:gd name="T77" fmla="*/ 150 h 224"/>
              <a:gd name="T78" fmla="*/ 99 w 295"/>
              <a:gd name="T79" fmla="*/ 123 h 224"/>
              <a:gd name="T80" fmla="*/ 0 w 295"/>
              <a:gd name="T81" fmla="*/ 23 h 224"/>
              <a:gd name="T82" fmla="*/ 99 w 295"/>
              <a:gd name="T83" fmla="*/ 208 h 224"/>
              <a:gd name="T84" fmla="*/ 17 w 295"/>
              <a:gd name="T85" fmla="*/ 35 h 224"/>
              <a:gd name="T86" fmla="*/ 99 w 295"/>
              <a:gd name="T87" fmla="*/ 29 h 224"/>
              <a:gd name="T88" fmla="*/ 79 w 295"/>
              <a:gd name="T89" fmla="*/ 129 h 224"/>
              <a:gd name="T90" fmla="*/ 99 w 295"/>
              <a:gd name="T91" fmla="*/ 157 h 224"/>
              <a:gd name="T92" fmla="*/ 30 w 295"/>
              <a:gd name="T93" fmla="*/ 45 h 224"/>
              <a:gd name="T94" fmla="*/ 99 w 295"/>
              <a:gd name="T95" fmla="*/ 115 h 224"/>
              <a:gd name="T96" fmla="*/ 99 w 295"/>
              <a:gd name="T97" fmla="*/ 123 h 224"/>
              <a:gd name="T98" fmla="*/ 91 w 295"/>
              <a:gd name="T99" fmla="*/ 13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5" h="224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solidFill>
            <a:srgbClr val="40937D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88" name="Freeform 77"/>
          <p:cNvSpPr>
            <a:spLocks/>
          </p:cNvSpPr>
          <p:nvPr/>
        </p:nvSpPr>
        <p:spPr bwMode="auto">
          <a:xfrm>
            <a:off x="6129176" y="1728550"/>
            <a:ext cx="160693" cy="120222"/>
          </a:xfrm>
          <a:custGeom>
            <a:avLst/>
            <a:gdLst>
              <a:gd name="T0" fmla="*/ 69 w 98"/>
              <a:gd name="T1" fmla="*/ 0 h 74"/>
              <a:gd name="T2" fmla="*/ 49 w 98"/>
              <a:gd name="T3" fmla="*/ 8 h 74"/>
              <a:gd name="T4" fmla="*/ 30 w 98"/>
              <a:gd name="T5" fmla="*/ 0 h 74"/>
              <a:gd name="T6" fmla="*/ 0 w 98"/>
              <a:gd name="T7" fmla="*/ 29 h 74"/>
              <a:gd name="T8" fmla="*/ 51 w 98"/>
              <a:gd name="T9" fmla="*/ 74 h 74"/>
              <a:gd name="T10" fmla="*/ 98 w 98"/>
              <a:gd name="T11" fmla="*/ 29 h 74"/>
              <a:gd name="T12" fmla="*/ 69 w 98"/>
              <a:gd name="T1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74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89" name="Freeform 78"/>
          <p:cNvSpPr>
            <a:spLocks/>
          </p:cNvSpPr>
          <p:nvPr/>
        </p:nvSpPr>
        <p:spPr bwMode="auto">
          <a:xfrm>
            <a:off x="6200592" y="1697603"/>
            <a:ext cx="44042" cy="54754"/>
          </a:xfrm>
          <a:custGeom>
            <a:avLst/>
            <a:gdLst>
              <a:gd name="T0" fmla="*/ 6 w 27"/>
              <a:gd name="T1" fmla="*/ 34 h 34"/>
              <a:gd name="T2" fmla="*/ 13 w 27"/>
              <a:gd name="T3" fmla="*/ 0 h 34"/>
              <a:gd name="T4" fmla="*/ 27 w 27"/>
              <a:gd name="T5" fmla="*/ 3 h 34"/>
              <a:gd name="T6" fmla="*/ 6 w 27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4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90" name="Freeform 79"/>
          <p:cNvSpPr>
            <a:spLocks noEditPoints="1"/>
          </p:cNvSpPr>
          <p:nvPr/>
        </p:nvSpPr>
        <p:spPr bwMode="auto">
          <a:xfrm>
            <a:off x="5950628" y="2699847"/>
            <a:ext cx="169025" cy="234492"/>
          </a:xfrm>
          <a:custGeom>
            <a:avLst/>
            <a:gdLst>
              <a:gd name="T0" fmla="*/ 87 w 103"/>
              <a:gd name="T1" fmla="*/ 88 h 143"/>
              <a:gd name="T2" fmla="*/ 103 w 103"/>
              <a:gd name="T3" fmla="*/ 112 h 143"/>
              <a:gd name="T4" fmla="*/ 102 w 103"/>
              <a:gd name="T5" fmla="*/ 143 h 143"/>
              <a:gd name="T6" fmla="*/ 87 w 103"/>
              <a:gd name="T7" fmla="*/ 137 h 143"/>
              <a:gd name="T8" fmla="*/ 87 w 103"/>
              <a:gd name="T9" fmla="*/ 134 h 143"/>
              <a:gd name="T10" fmla="*/ 91 w 103"/>
              <a:gd name="T11" fmla="*/ 136 h 143"/>
              <a:gd name="T12" fmla="*/ 100 w 103"/>
              <a:gd name="T13" fmla="*/ 130 h 143"/>
              <a:gd name="T14" fmla="*/ 100 w 103"/>
              <a:gd name="T15" fmla="*/ 113 h 143"/>
              <a:gd name="T16" fmla="*/ 100 w 103"/>
              <a:gd name="T17" fmla="*/ 113 h 143"/>
              <a:gd name="T18" fmla="*/ 99 w 103"/>
              <a:gd name="T19" fmla="*/ 111 h 143"/>
              <a:gd name="T20" fmla="*/ 92 w 103"/>
              <a:gd name="T21" fmla="*/ 110 h 143"/>
              <a:gd name="T22" fmla="*/ 90 w 103"/>
              <a:gd name="T23" fmla="*/ 116 h 143"/>
              <a:gd name="T24" fmla="*/ 87 w 103"/>
              <a:gd name="T25" fmla="*/ 115 h 143"/>
              <a:gd name="T26" fmla="*/ 87 w 103"/>
              <a:gd name="T27" fmla="*/ 88 h 143"/>
              <a:gd name="T28" fmla="*/ 73 w 103"/>
              <a:gd name="T29" fmla="*/ 132 h 143"/>
              <a:gd name="T30" fmla="*/ 32 w 103"/>
              <a:gd name="T31" fmla="*/ 70 h 143"/>
              <a:gd name="T32" fmla="*/ 28 w 103"/>
              <a:gd name="T33" fmla="*/ 68 h 143"/>
              <a:gd name="T34" fmla="*/ 28 w 103"/>
              <a:gd name="T35" fmla="*/ 67 h 143"/>
              <a:gd name="T36" fmla="*/ 28 w 103"/>
              <a:gd name="T37" fmla="*/ 63 h 143"/>
              <a:gd name="T38" fmla="*/ 29 w 103"/>
              <a:gd name="T39" fmla="*/ 65 h 143"/>
              <a:gd name="T40" fmla="*/ 34 w 103"/>
              <a:gd name="T41" fmla="*/ 66 h 143"/>
              <a:gd name="T42" fmla="*/ 41 w 103"/>
              <a:gd name="T43" fmla="*/ 61 h 143"/>
              <a:gd name="T44" fmla="*/ 41 w 103"/>
              <a:gd name="T45" fmla="*/ 61 h 143"/>
              <a:gd name="T46" fmla="*/ 37 w 103"/>
              <a:gd name="T47" fmla="*/ 59 h 143"/>
              <a:gd name="T48" fmla="*/ 28 w 103"/>
              <a:gd name="T49" fmla="*/ 45 h 143"/>
              <a:gd name="T50" fmla="*/ 28 w 103"/>
              <a:gd name="T51" fmla="*/ 26 h 143"/>
              <a:gd name="T52" fmla="*/ 39 w 103"/>
              <a:gd name="T53" fmla="*/ 19 h 143"/>
              <a:gd name="T54" fmla="*/ 44 w 103"/>
              <a:gd name="T55" fmla="*/ 21 h 143"/>
              <a:gd name="T56" fmla="*/ 61 w 103"/>
              <a:gd name="T57" fmla="*/ 46 h 143"/>
              <a:gd name="T58" fmla="*/ 61 w 103"/>
              <a:gd name="T59" fmla="*/ 50 h 143"/>
              <a:gd name="T60" fmla="*/ 87 w 103"/>
              <a:gd name="T61" fmla="*/ 88 h 143"/>
              <a:gd name="T62" fmla="*/ 87 w 103"/>
              <a:gd name="T63" fmla="*/ 115 h 143"/>
              <a:gd name="T64" fmla="*/ 84 w 103"/>
              <a:gd name="T65" fmla="*/ 116 h 143"/>
              <a:gd name="T66" fmla="*/ 82 w 103"/>
              <a:gd name="T67" fmla="*/ 122 h 143"/>
              <a:gd name="T68" fmla="*/ 75 w 103"/>
              <a:gd name="T69" fmla="*/ 121 h 143"/>
              <a:gd name="T70" fmla="*/ 74 w 103"/>
              <a:gd name="T71" fmla="*/ 128 h 143"/>
              <a:gd name="T72" fmla="*/ 75 w 103"/>
              <a:gd name="T73" fmla="*/ 130 h 143"/>
              <a:gd name="T74" fmla="*/ 87 w 103"/>
              <a:gd name="T75" fmla="*/ 134 h 143"/>
              <a:gd name="T76" fmla="*/ 87 w 103"/>
              <a:gd name="T77" fmla="*/ 137 h 143"/>
              <a:gd name="T78" fmla="*/ 73 w 103"/>
              <a:gd name="T79" fmla="*/ 132 h 143"/>
              <a:gd name="T80" fmla="*/ 28 w 103"/>
              <a:gd name="T81" fmla="*/ 4 h 143"/>
              <a:gd name="T82" fmla="*/ 28 w 103"/>
              <a:gd name="T83" fmla="*/ 24 h 143"/>
              <a:gd name="T84" fmla="*/ 36 w 103"/>
              <a:gd name="T85" fmla="*/ 15 h 143"/>
              <a:gd name="T86" fmla="*/ 32 w 103"/>
              <a:gd name="T87" fmla="*/ 8 h 143"/>
              <a:gd name="T88" fmla="*/ 28 w 103"/>
              <a:gd name="T89" fmla="*/ 4 h 143"/>
              <a:gd name="T90" fmla="*/ 28 w 103"/>
              <a:gd name="T91" fmla="*/ 67 h 143"/>
              <a:gd name="T92" fmla="*/ 11 w 103"/>
              <a:gd name="T93" fmla="*/ 43 h 143"/>
              <a:gd name="T94" fmla="*/ 11 w 103"/>
              <a:gd name="T95" fmla="*/ 37 h 143"/>
              <a:gd name="T96" fmla="*/ 5 w 103"/>
              <a:gd name="T97" fmla="*/ 27 h 143"/>
              <a:gd name="T98" fmla="*/ 9 w 103"/>
              <a:gd name="T99" fmla="*/ 4 h 143"/>
              <a:gd name="T100" fmla="*/ 28 w 103"/>
              <a:gd name="T101" fmla="*/ 4 h 143"/>
              <a:gd name="T102" fmla="*/ 28 w 103"/>
              <a:gd name="T103" fmla="*/ 24 h 143"/>
              <a:gd name="T104" fmla="*/ 21 w 103"/>
              <a:gd name="T105" fmla="*/ 31 h 143"/>
              <a:gd name="T106" fmla="*/ 28 w 103"/>
              <a:gd name="T107" fmla="*/ 26 h 143"/>
              <a:gd name="T108" fmla="*/ 28 w 103"/>
              <a:gd name="T109" fmla="*/ 45 h 143"/>
              <a:gd name="T110" fmla="*/ 22 w 103"/>
              <a:gd name="T111" fmla="*/ 37 h 143"/>
              <a:gd name="T112" fmla="*/ 22 w 103"/>
              <a:gd name="T113" fmla="*/ 33 h 143"/>
              <a:gd name="T114" fmla="*/ 15 w 103"/>
              <a:gd name="T115" fmla="*/ 37 h 143"/>
              <a:gd name="T116" fmla="*/ 14 w 103"/>
              <a:gd name="T117" fmla="*/ 43 h 143"/>
              <a:gd name="T118" fmla="*/ 28 w 103"/>
              <a:gd name="T119" fmla="*/ 63 h 143"/>
              <a:gd name="T120" fmla="*/ 28 w 103"/>
              <a:gd name="T121" fmla="*/ 6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" h="143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91" name="Freeform 80"/>
          <p:cNvSpPr>
            <a:spLocks noEditPoints="1"/>
          </p:cNvSpPr>
          <p:nvPr/>
        </p:nvSpPr>
        <p:spPr bwMode="auto">
          <a:xfrm>
            <a:off x="7249260" y="1497630"/>
            <a:ext cx="211876" cy="232112"/>
          </a:xfrm>
          <a:custGeom>
            <a:avLst/>
            <a:gdLst>
              <a:gd name="T0" fmla="*/ 101 w 130"/>
              <a:gd name="T1" fmla="*/ 65 h 142"/>
              <a:gd name="T2" fmla="*/ 97 w 130"/>
              <a:gd name="T3" fmla="*/ 81 h 142"/>
              <a:gd name="T4" fmla="*/ 97 w 130"/>
              <a:gd name="T5" fmla="*/ 94 h 142"/>
              <a:gd name="T6" fmla="*/ 100 w 130"/>
              <a:gd name="T7" fmla="*/ 95 h 142"/>
              <a:gd name="T8" fmla="*/ 111 w 130"/>
              <a:gd name="T9" fmla="*/ 112 h 142"/>
              <a:gd name="T10" fmla="*/ 97 w 130"/>
              <a:gd name="T11" fmla="*/ 103 h 142"/>
              <a:gd name="T12" fmla="*/ 97 w 130"/>
              <a:gd name="T13" fmla="*/ 28 h 142"/>
              <a:gd name="T14" fmla="*/ 111 w 130"/>
              <a:gd name="T15" fmla="*/ 19 h 142"/>
              <a:gd name="T16" fmla="*/ 100 w 130"/>
              <a:gd name="T17" fmla="*/ 35 h 142"/>
              <a:gd name="T18" fmla="*/ 97 w 130"/>
              <a:gd name="T19" fmla="*/ 36 h 142"/>
              <a:gd name="T20" fmla="*/ 127 w 130"/>
              <a:gd name="T21" fmla="*/ 62 h 142"/>
              <a:gd name="T22" fmla="*/ 108 w 130"/>
              <a:gd name="T23" fmla="*/ 65 h 142"/>
              <a:gd name="T24" fmla="*/ 127 w 130"/>
              <a:gd name="T25" fmla="*/ 69 h 142"/>
              <a:gd name="T26" fmla="*/ 127 w 130"/>
              <a:gd name="T27" fmla="*/ 62 h 142"/>
              <a:gd name="T28" fmla="*/ 67 w 130"/>
              <a:gd name="T29" fmla="*/ 142 h 142"/>
              <a:gd name="T30" fmla="*/ 85 w 130"/>
              <a:gd name="T31" fmla="*/ 95 h 142"/>
              <a:gd name="T32" fmla="*/ 97 w 130"/>
              <a:gd name="T33" fmla="*/ 50 h 142"/>
              <a:gd name="T34" fmla="*/ 65 w 130"/>
              <a:gd name="T35" fmla="*/ 37 h 142"/>
              <a:gd name="T36" fmla="*/ 93 w 130"/>
              <a:gd name="T37" fmla="*/ 65 h 142"/>
              <a:gd name="T38" fmla="*/ 79 w 130"/>
              <a:gd name="T39" fmla="*/ 90 h 142"/>
              <a:gd name="T40" fmla="*/ 78 w 130"/>
              <a:gd name="T41" fmla="*/ 110 h 142"/>
              <a:gd name="T42" fmla="*/ 65 w 130"/>
              <a:gd name="T43" fmla="*/ 142 h 142"/>
              <a:gd name="T44" fmla="*/ 97 w 130"/>
              <a:gd name="T45" fmla="*/ 36 h 142"/>
              <a:gd name="T46" fmla="*/ 95 w 130"/>
              <a:gd name="T47" fmla="*/ 31 h 142"/>
              <a:gd name="T48" fmla="*/ 97 w 130"/>
              <a:gd name="T49" fmla="*/ 94 h 142"/>
              <a:gd name="T50" fmla="*/ 95 w 130"/>
              <a:gd name="T51" fmla="*/ 100 h 142"/>
              <a:gd name="T52" fmla="*/ 97 w 130"/>
              <a:gd name="T53" fmla="*/ 94 h 142"/>
              <a:gd name="T54" fmla="*/ 65 w 130"/>
              <a:gd name="T55" fmla="*/ 0 h 142"/>
              <a:gd name="T56" fmla="*/ 68 w 130"/>
              <a:gd name="T57" fmla="*/ 3 h 142"/>
              <a:gd name="T58" fmla="*/ 65 w 130"/>
              <a:gd name="T59" fmla="*/ 23 h 142"/>
              <a:gd name="T60" fmla="*/ 65 w 130"/>
              <a:gd name="T61" fmla="*/ 23 h 142"/>
              <a:gd name="T62" fmla="*/ 32 w 130"/>
              <a:gd name="T63" fmla="*/ 50 h 142"/>
              <a:gd name="T64" fmla="*/ 45 w 130"/>
              <a:gd name="T65" fmla="*/ 96 h 142"/>
              <a:gd name="T66" fmla="*/ 63 w 130"/>
              <a:gd name="T67" fmla="*/ 142 h 142"/>
              <a:gd name="T68" fmla="*/ 65 w 130"/>
              <a:gd name="T69" fmla="*/ 110 h 142"/>
              <a:gd name="T70" fmla="*/ 52 w 130"/>
              <a:gd name="T71" fmla="*/ 93 h 142"/>
              <a:gd name="T72" fmla="*/ 36 w 130"/>
              <a:gd name="T73" fmla="*/ 65 h 142"/>
              <a:gd name="T74" fmla="*/ 65 w 130"/>
              <a:gd name="T75" fmla="*/ 37 h 142"/>
              <a:gd name="T76" fmla="*/ 65 w 130"/>
              <a:gd name="T77" fmla="*/ 29 h 142"/>
              <a:gd name="T78" fmla="*/ 65 w 130"/>
              <a:gd name="T79" fmla="*/ 0 h 142"/>
              <a:gd name="T80" fmla="*/ 62 w 130"/>
              <a:gd name="T81" fmla="*/ 20 h 142"/>
              <a:gd name="T82" fmla="*/ 65 w 130"/>
              <a:gd name="T83" fmla="*/ 0 h 142"/>
              <a:gd name="T84" fmla="*/ 32 w 130"/>
              <a:gd name="T85" fmla="*/ 94 h 142"/>
              <a:gd name="T86" fmla="*/ 35 w 130"/>
              <a:gd name="T87" fmla="*/ 100 h 142"/>
              <a:gd name="T88" fmla="*/ 32 w 130"/>
              <a:gd name="T89" fmla="*/ 36 h 142"/>
              <a:gd name="T90" fmla="*/ 35 w 130"/>
              <a:gd name="T91" fmla="*/ 31 h 142"/>
              <a:gd name="T92" fmla="*/ 32 w 130"/>
              <a:gd name="T93" fmla="*/ 36 h 142"/>
              <a:gd name="T94" fmla="*/ 29 w 130"/>
              <a:gd name="T95" fmla="*/ 65 h 142"/>
              <a:gd name="T96" fmla="*/ 32 w 130"/>
              <a:gd name="T97" fmla="*/ 50 h 142"/>
              <a:gd name="T98" fmla="*/ 32 w 130"/>
              <a:gd name="T99" fmla="*/ 36 h 142"/>
              <a:gd name="T100" fmla="*/ 30 w 130"/>
              <a:gd name="T101" fmla="*/ 35 h 142"/>
              <a:gd name="T102" fmla="*/ 19 w 130"/>
              <a:gd name="T103" fmla="*/ 19 h 142"/>
              <a:gd name="T104" fmla="*/ 32 w 130"/>
              <a:gd name="T105" fmla="*/ 28 h 142"/>
              <a:gd name="T106" fmla="*/ 32 w 130"/>
              <a:gd name="T107" fmla="*/ 103 h 142"/>
              <a:gd name="T108" fmla="*/ 19 w 130"/>
              <a:gd name="T109" fmla="*/ 112 h 142"/>
              <a:gd name="T110" fmla="*/ 30 w 130"/>
              <a:gd name="T111" fmla="*/ 95 h 142"/>
              <a:gd name="T112" fmla="*/ 32 w 130"/>
              <a:gd name="T113" fmla="*/ 94 h 142"/>
              <a:gd name="T114" fmla="*/ 22 w 130"/>
              <a:gd name="T115" fmla="*/ 65 h 142"/>
              <a:gd name="T116" fmla="*/ 3 w 130"/>
              <a:gd name="T117" fmla="*/ 62 h 142"/>
              <a:gd name="T118" fmla="*/ 3 w 130"/>
              <a:gd name="T119" fmla="*/ 69 h 142"/>
              <a:gd name="T120" fmla="*/ 22 w 130"/>
              <a:gd name="T121" fmla="*/ 6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" h="142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92" name="Freeform 81"/>
          <p:cNvSpPr>
            <a:spLocks noEditPoints="1"/>
          </p:cNvSpPr>
          <p:nvPr/>
        </p:nvSpPr>
        <p:spPr bwMode="auto">
          <a:xfrm>
            <a:off x="6189881" y="1185766"/>
            <a:ext cx="320195" cy="460652"/>
          </a:xfrm>
          <a:custGeom>
            <a:avLst/>
            <a:gdLst>
              <a:gd name="T0" fmla="*/ 98 w 196"/>
              <a:gd name="T1" fmla="*/ 5 h 282"/>
              <a:gd name="T2" fmla="*/ 113 w 196"/>
              <a:gd name="T3" fmla="*/ 0 h 282"/>
              <a:gd name="T4" fmla="*/ 155 w 196"/>
              <a:gd name="T5" fmla="*/ 128 h 282"/>
              <a:gd name="T6" fmla="*/ 108 w 196"/>
              <a:gd name="T7" fmla="*/ 143 h 282"/>
              <a:gd name="T8" fmla="*/ 98 w 196"/>
              <a:gd name="T9" fmla="*/ 111 h 282"/>
              <a:gd name="T10" fmla="*/ 98 w 196"/>
              <a:gd name="T11" fmla="*/ 5 h 282"/>
              <a:gd name="T12" fmla="*/ 98 w 196"/>
              <a:gd name="T13" fmla="*/ 222 h 282"/>
              <a:gd name="T14" fmla="*/ 136 w 196"/>
              <a:gd name="T15" fmla="*/ 209 h 282"/>
              <a:gd name="T16" fmla="*/ 107 w 196"/>
              <a:gd name="T17" fmla="*/ 209 h 282"/>
              <a:gd name="T18" fmla="*/ 107 w 196"/>
              <a:gd name="T19" fmla="*/ 192 h 282"/>
              <a:gd name="T20" fmla="*/ 152 w 196"/>
              <a:gd name="T21" fmla="*/ 192 h 282"/>
              <a:gd name="T22" fmla="*/ 189 w 196"/>
              <a:gd name="T23" fmla="*/ 192 h 282"/>
              <a:gd name="T24" fmla="*/ 196 w 196"/>
              <a:gd name="T25" fmla="*/ 192 h 282"/>
              <a:gd name="T26" fmla="*/ 196 w 196"/>
              <a:gd name="T27" fmla="*/ 209 h 282"/>
              <a:gd name="T28" fmla="*/ 180 w 196"/>
              <a:gd name="T29" fmla="*/ 209 h 282"/>
              <a:gd name="T30" fmla="*/ 134 w 196"/>
              <a:gd name="T31" fmla="*/ 247 h 282"/>
              <a:gd name="T32" fmla="*/ 169 w 196"/>
              <a:gd name="T33" fmla="*/ 267 h 282"/>
              <a:gd name="T34" fmla="*/ 169 w 196"/>
              <a:gd name="T35" fmla="*/ 282 h 282"/>
              <a:gd name="T36" fmla="*/ 98 w 196"/>
              <a:gd name="T37" fmla="*/ 282 h 282"/>
              <a:gd name="T38" fmla="*/ 98 w 196"/>
              <a:gd name="T39" fmla="*/ 268 h 282"/>
              <a:gd name="T40" fmla="*/ 111 w 196"/>
              <a:gd name="T41" fmla="*/ 255 h 282"/>
              <a:gd name="T42" fmla="*/ 98 w 196"/>
              <a:gd name="T43" fmla="*/ 242 h 282"/>
              <a:gd name="T44" fmla="*/ 98 w 196"/>
              <a:gd name="T45" fmla="*/ 222 h 282"/>
              <a:gd name="T46" fmla="*/ 67 w 196"/>
              <a:gd name="T47" fmla="*/ 15 h 282"/>
              <a:gd name="T48" fmla="*/ 98 w 196"/>
              <a:gd name="T49" fmla="*/ 5 h 282"/>
              <a:gd name="T50" fmla="*/ 98 w 196"/>
              <a:gd name="T51" fmla="*/ 111 h 282"/>
              <a:gd name="T52" fmla="*/ 92 w 196"/>
              <a:gd name="T53" fmla="*/ 92 h 282"/>
              <a:gd name="T54" fmla="*/ 33 w 196"/>
              <a:gd name="T55" fmla="*/ 157 h 282"/>
              <a:gd name="T56" fmla="*/ 98 w 196"/>
              <a:gd name="T57" fmla="*/ 222 h 282"/>
              <a:gd name="T58" fmla="*/ 98 w 196"/>
              <a:gd name="T59" fmla="*/ 222 h 282"/>
              <a:gd name="T60" fmla="*/ 98 w 196"/>
              <a:gd name="T61" fmla="*/ 242 h 282"/>
              <a:gd name="T62" fmla="*/ 85 w 196"/>
              <a:gd name="T63" fmla="*/ 255 h 282"/>
              <a:gd name="T64" fmla="*/ 98 w 196"/>
              <a:gd name="T65" fmla="*/ 268 h 282"/>
              <a:gd name="T66" fmla="*/ 98 w 196"/>
              <a:gd name="T67" fmla="*/ 282 h 282"/>
              <a:gd name="T68" fmla="*/ 27 w 196"/>
              <a:gd name="T69" fmla="*/ 282 h 282"/>
              <a:gd name="T70" fmla="*/ 27 w 196"/>
              <a:gd name="T71" fmla="*/ 267 h 282"/>
              <a:gd name="T72" fmla="*/ 61 w 196"/>
              <a:gd name="T73" fmla="*/ 247 h 282"/>
              <a:gd name="T74" fmla="*/ 0 w 196"/>
              <a:gd name="T75" fmla="*/ 157 h 282"/>
              <a:gd name="T76" fmla="*/ 82 w 196"/>
              <a:gd name="T77" fmla="*/ 61 h 282"/>
              <a:gd name="T78" fmla="*/ 67 w 196"/>
              <a:gd name="T79" fmla="*/ 1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6" h="282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93" name="Freeform 82"/>
          <p:cNvSpPr>
            <a:spLocks noEditPoints="1"/>
          </p:cNvSpPr>
          <p:nvPr/>
        </p:nvSpPr>
        <p:spPr bwMode="auto">
          <a:xfrm>
            <a:off x="6075611" y="1120299"/>
            <a:ext cx="184499" cy="163074"/>
          </a:xfrm>
          <a:custGeom>
            <a:avLst/>
            <a:gdLst>
              <a:gd name="T0" fmla="*/ 103 w 113"/>
              <a:gd name="T1" fmla="*/ 31 h 100"/>
              <a:gd name="T2" fmla="*/ 57 w 113"/>
              <a:gd name="T3" fmla="*/ 0 h 100"/>
              <a:gd name="T4" fmla="*/ 57 w 113"/>
              <a:gd name="T5" fmla="*/ 9 h 100"/>
              <a:gd name="T6" fmla="*/ 95 w 113"/>
              <a:gd name="T7" fmla="*/ 35 h 100"/>
              <a:gd name="T8" fmla="*/ 72 w 113"/>
              <a:gd name="T9" fmla="*/ 88 h 100"/>
              <a:gd name="T10" fmla="*/ 57 w 113"/>
              <a:gd name="T11" fmla="*/ 91 h 100"/>
              <a:gd name="T12" fmla="*/ 57 w 113"/>
              <a:gd name="T13" fmla="*/ 100 h 100"/>
              <a:gd name="T14" fmla="*/ 75 w 113"/>
              <a:gd name="T15" fmla="*/ 96 h 100"/>
              <a:gd name="T16" fmla="*/ 103 w 113"/>
              <a:gd name="T17" fmla="*/ 31 h 100"/>
              <a:gd name="T18" fmla="*/ 57 w 113"/>
              <a:gd name="T19" fmla="*/ 0 h 100"/>
              <a:gd name="T20" fmla="*/ 38 w 113"/>
              <a:gd name="T21" fmla="*/ 4 h 100"/>
              <a:gd name="T22" fmla="*/ 11 w 113"/>
              <a:gd name="T23" fmla="*/ 68 h 100"/>
              <a:gd name="T24" fmla="*/ 57 w 113"/>
              <a:gd name="T25" fmla="*/ 100 h 100"/>
              <a:gd name="T26" fmla="*/ 57 w 113"/>
              <a:gd name="T27" fmla="*/ 91 h 100"/>
              <a:gd name="T28" fmla="*/ 19 w 113"/>
              <a:gd name="T29" fmla="*/ 65 h 100"/>
              <a:gd name="T30" fmla="*/ 19 w 113"/>
              <a:gd name="T31" fmla="*/ 65 h 100"/>
              <a:gd name="T32" fmla="*/ 42 w 113"/>
              <a:gd name="T33" fmla="*/ 12 h 100"/>
              <a:gd name="T34" fmla="*/ 57 w 113"/>
              <a:gd name="T35" fmla="*/ 9 h 100"/>
              <a:gd name="T36" fmla="*/ 57 w 113"/>
              <a:gd name="T3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100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94" name="Freeform 83"/>
          <p:cNvSpPr>
            <a:spLocks/>
          </p:cNvSpPr>
          <p:nvPr/>
        </p:nvSpPr>
        <p:spPr bwMode="auto">
          <a:xfrm>
            <a:off x="6023237" y="1217906"/>
            <a:ext cx="80941" cy="51184"/>
          </a:xfrm>
          <a:custGeom>
            <a:avLst/>
            <a:gdLst>
              <a:gd name="T0" fmla="*/ 7 w 68"/>
              <a:gd name="T1" fmla="*/ 43 h 43"/>
              <a:gd name="T2" fmla="*/ 0 w 68"/>
              <a:gd name="T3" fmla="*/ 25 h 43"/>
              <a:gd name="T4" fmla="*/ 62 w 68"/>
              <a:gd name="T5" fmla="*/ 0 h 43"/>
              <a:gd name="T6" fmla="*/ 68 w 68"/>
              <a:gd name="T7" fmla="*/ 18 h 43"/>
              <a:gd name="T8" fmla="*/ 7 w 68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3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95" name="Freeform 84"/>
          <p:cNvSpPr>
            <a:spLocks/>
          </p:cNvSpPr>
          <p:nvPr/>
        </p:nvSpPr>
        <p:spPr bwMode="auto">
          <a:xfrm>
            <a:off x="5972054" y="1225047"/>
            <a:ext cx="109509" cy="66658"/>
          </a:xfrm>
          <a:custGeom>
            <a:avLst/>
            <a:gdLst>
              <a:gd name="T0" fmla="*/ 16 w 67"/>
              <a:gd name="T1" fmla="*/ 39 h 41"/>
              <a:gd name="T2" fmla="*/ 2 w 67"/>
              <a:gd name="T3" fmla="*/ 33 h 41"/>
              <a:gd name="T4" fmla="*/ 8 w 67"/>
              <a:gd name="T5" fmla="*/ 19 h 41"/>
              <a:gd name="T6" fmla="*/ 50 w 67"/>
              <a:gd name="T7" fmla="*/ 2 h 41"/>
              <a:gd name="T8" fmla="*/ 64 w 67"/>
              <a:gd name="T9" fmla="*/ 8 h 41"/>
              <a:gd name="T10" fmla="*/ 58 w 67"/>
              <a:gd name="T11" fmla="*/ 22 h 41"/>
              <a:gd name="T12" fmla="*/ 16 w 67"/>
              <a:gd name="T13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1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96" name="Freeform 85"/>
          <p:cNvSpPr>
            <a:spLocks noEditPoints="1"/>
          </p:cNvSpPr>
          <p:nvPr/>
        </p:nvSpPr>
        <p:spPr bwMode="auto">
          <a:xfrm>
            <a:off x="5908967" y="2093976"/>
            <a:ext cx="334479" cy="119032"/>
          </a:xfrm>
          <a:custGeom>
            <a:avLst/>
            <a:gdLst>
              <a:gd name="T0" fmla="*/ 142 w 205"/>
              <a:gd name="T1" fmla="*/ 5 h 73"/>
              <a:gd name="T2" fmla="*/ 157 w 205"/>
              <a:gd name="T3" fmla="*/ 2 h 73"/>
              <a:gd name="T4" fmla="*/ 164 w 205"/>
              <a:gd name="T5" fmla="*/ 5 h 73"/>
              <a:gd name="T6" fmla="*/ 179 w 205"/>
              <a:gd name="T7" fmla="*/ 2 h 73"/>
              <a:gd name="T8" fmla="*/ 202 w 205"/>
              <a:gd name="T9" fmla="*/ 18 h 73"/>
              <a:gd name="T10" fmla="*/ 187 w 205"/>
              <a:gd name="T11" fmla="*/ 42 h 73"/>
              <a:gd name="T12" fmla="*/ 177 w 205"/>
              <a:gd name="T13" fmla="*/ 43 h 73"/>
              <a:gd name="T14" fmla="*/ 166 w 205"/>
              <a:gd name="T15" fmla="*/ 18 h 73"/>
              <a:gd name="T16" fmla="*/ 172 w 205"/>
              <a:gd name="T17" fmla="*/ 45 h 73"/>
              <a:gd name="T18" fmla="*/ 167 w 205"/>
              <a:gd name="T19" fmla="*/ 50 h 73"/>
              <a:gd name="T20" fmla="*/ 142 w 205"/>
              <a:gd name="T21" fmla="*/ 55 h 73"/>
              <a:gd name="T22" fmla="*/ 142 w 205"/>
              <a:gd name="T23" fmla="*/ 20 h 73"/>
              <a:gd name="T24" fmla="*/ 158 w 205"/>
              <a:gd name="T25" fmla="*/ 17 h 73"/>
              <a:gd name="T26" fmla="*/ 163 w 205"/>
              <a:gd name="T27" fmla="*/ 19 h 73"/>
              <a:gd name="T28" fmla="*/ 161 w 205"/>
              <a:gd name="T29" fmla="*/ 9 h 73"/>
              <a:gd name="T30" fmla="*/ 155 w 205"/>
              <a:gd name="T31" fmla="*/ 5 h 73"/>
              <a:gd name="T32" fmla="*/ 142 w 205"/>
              <a:gd name="T33" fmla="*/ 8 h 73"/>
              <a:gd name="T34" fmla="*/ 142 w 205"/>
              <a:gd name="T35" fmla="*/ 5 h 73"/>
              <a:gd name="T36" fmla="*/ 28 w 205"/>
              <a:gd name="T37" fmla="*/ 30 h 73"/>
              <a:gd name="T38" fmla="*/ 116 w 205"/>
              <a:gd name="T39" fmla="*/ 13 h 73"/>
              <a:gd name="T40" fmla="*/ 121 w 205"/>
              <a:gd name="T41" fmla="*/ 9 h 73"/>
              <a:gd name="T42" fmla="*/ 142 w 205"/>
              <a:gd name="T43" fmla="*/ 5 h 73"/>
              <a:gd name="T44" fmla="*/ 142 w 205"/>
              <a:gd name="T45" fmla="*/ 8 h 73"/>
              <a:gd name="T46" fmla="*/ 124 w 205"/>
              <a:gd name="T47" fmla="*/ 11 h 73"/>
              <a:gd name="T48" fmla="*/ 120 w 205"/>
              <a:gd name="T49" fmla="*/ 17 h 73"/>
              <a:gd name="T50" fmla="*/ 122 w 205"/>
              <a:gd name="T51" fmla="*/ 28 h 73"/>
              <a:gd name="T52" fmla="*/ 122 w 205"/>
              <a:gd name="T53" fmla="*/ 28 h 73"/>
              <a:gd name="T54" fmla="*/ 126 w 205"/>
              <a:gd name="T55" fmla="*/ 24 h 73"/>
              <a:gd name="T56" fmla="*/ 142 w 205"/>
              <a:gd name="T57" fmla="*/ 20 h 73"/>
              <a:gd name="T58" fmla="*/ 142 w 205"/>
              <a:gd name="T59" fmla="*/ 55 h 73"/>
              <a:gd name="T60" fmla="*/ 130 w 205"/>
              <a:gd name="T61" fmla="*/ 57 h 73"/>
              <a:gd name="T62" fmla="*/ 125 w 205"/>
              <a:gd name="T63" fmla="*/ 56 h 73"/>
              <a:gd name="T64" fmla="*/ 35 w 205"/>
              <a:gd name="T65" fmla="*/ 73 h 73"/>
              <a:gd name="T66" fmla="*/ 28 w 205"/>
              <a:gd name="T67" fmla="*/ 70 h 73"/>
              <a:gd name="T68" fmla="*/ 28 w 205"/>
              <a:gd name="T69" fmla="*/ 67 h 73"/>
              <a:gd name="T70" fmla="*/ 35 w 205"/>
              <a:gd name="T71" fmla="*/ 70 h 73"/>
              <a:gd name="T72" fmla="*/ 35 w 205"/>
              <a:gd name="T73" fmla="*/ 70 h 73"/>
              <a:gd name="T74" fmla="*/ 37 w 205"/>
              <a:gd name="T75" fmla="*/ 70 h 73"/>
              <a:gd name="T76" fmla="*/ 42 w 205"/>
              <a:gd name="T77" fmla="*/ 62 h 73"/>
              <a:gd name="T78" fmla="*/ 36 w 205"/>
              <a:gd name="T79" fmla="*/ 57 h 73"/>
              <a:gd name="T80" fmla="*/ 40 w 205"/>
              <a:gd name="T81" fmla="*/ 50 h 73"/>
              <a:gd name="T82" fmla="*/ 34 w 205"/>
              <a:gd name="T83" fmla="*/ 45 h 73"/>
              <a:gd name="T84" fmla="*/ 37 w 205"/>
              <a:gd name="T85" fmla="*/ 38 h 73"/>
              <a:gd name="T86" fmla="*/ 30 w 205"/>
              <a:gd name="T87" fmla="*/ 33 h 73"/>
              <a:gd name="T88" fmla="*/ 28 w 205"/>
              <a:gd name="T89" fmla="*/ 33 h 73"/>
              <a:gd name="T90" fmla="*/ 28 w 205"/>
              <a:gd name="T91" fmla="*/ 34 h 73"/>
              <a:gd name="T92" fmla="*/ 28 w 205"/>
              <a:gd name="T93" fmla="*/ 30 h 73"/>
              <a:gd name="T94" fmla="*/ 26 w 205"/>
              <a:gd name="T95" fmla="*/ 31 h 73"/>
              <a:gd name="T96" fmla="*/ 28 w 205"/>
              <a:gd name="T97" fmla="*/ 30 h 73"/>
              <a:gd name="T98" fmla="*/ 28 w 205"/>
              <a:gd name="T99" fmla="*/ 34 h 73"/>
              <a:gd name="T100" fmla="*/ 13 w 205"/>
              <a:gd name="T101" fmla="*/ 49 h 73"/>
              <a:gd name="T102" fmla="*/ 15 w 205"/>
              <a:gd name="T103" fmla="*/ 62 h 73"/>
              <a:gd name="T104" fmla="*/ 28 w 205"/>
              <a:gd name="T105" fmla="*/ 67 h 73"/>
              <a:gd name="T106" fmla="*/ 28 w 205"/>
              <a:gd name="T107" fmla="*/ 70 h 73"/>
              <a:gd name="T108" fmla="*/ 0 w 205"/>
              <a:gd name="T109" fmla="*/ 58 h 73"/>
              <a:gd name="T110" fmla="*/ 26 w 205"/>
              <a:gd name="T111" fmla="*/ 3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73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97" name="Freeform 86"/>
          <p:cNvSpPr>
            <a:spLocks/>
          </p:cNvSpPr>
          <p:nvPr/>
        </p:nvSpPr>
        <p:spPr bwMode="auto">
          <a:xfrm>
            <a:off x="7294494" y="2401079"/>
            <a:ext cx="184499" cy="236873"/>
          </a:xfrm>
          <a:custGeom>
            <a:avLst/>
            <a:gdLst>
              <a:gd name="T0" fmla="*/ 113 w 113"/>
              <a:gd name="T1" fmla="*/ 25 h 145"/>
              <a:gd name="T2" fmla="*/ 108 w 113"/>
              <a:gd name="T3" fmla="*/ 22 h 145"/>
              <a:gd name="T4" fmla="*/ 42 w 113"/>
              <a:gd name="T5" fmla="*/ 128 h 145"/>
              <a:gd name="T6" fmla="*/ 19 w 113"/>
              <a:gd name="T7" fmla="*/ 132 h 145"/>
              <a:gd name="T8" fmla="*/ 12 w 113"/>
              <a:gd name="T9" fmla="*/ 109 h 145"/>
              <a:gd name="T10" fmla="*/ 78 w 113"/>
              <a:gd name="T11" fmla="*/ 3 h 145"/>
              <a:gd name="T12" fmla="*/ 73 w 113"/>
              <a:gd name="T13" fmla="*/ 0 h 145"/>
              <a:gd name="T14" fmla="*/ 6 w 113"/>
              <a:gd name="T15" fmla="*/ 107 h 145"/>
              <a:gd name="T16" fmla="*/ 15 w 113"/>
              <a:gd name="T17" fmla="*/ 138 h 145"/>
              <a:gd name="T18" fmla="*/ 47 w 113"/>
              <a:gd name="T19" fmla="*/ 132 h 145"/>
              <a:gd name="T20" fmla="*/ 113 w 113"/>
              <a:gd name="T21" fmla="*/ 2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45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98" name="Freeform 87"/>
          <p:cNvSpPr>
            <a:spLocks/>
          </p:cNvSpPr>
          <p:nvPr/>
        </p:nvSpPr>
        <p:spPr bwMode="auto">
          <a:xfrm>
            <a:off x="7399240" y="2392746"/>
            <a:ext cx="89274" cy="61896"/>
          </a:xfrm>
          <a:custGeom>
            <a:avLst/>
            <a:gdLst>
              <a:gd name="T0" fmla="*/ 54 w 55"/>
              <a:gd name="T1" fmla="*/ 35 h 38"/>
              <a:gd name="T2" fmla="*/ 48 w 55"/>
              <a:gd name="T3" fmla="*/ 37 h 38"/>
              <a:gd name="T4" fmla="*/ 3 w 55"/>
              <a:gd name="T5" fmla="*/ 9 h 38"/>
              <a:gd name="T6" fmla="*/ 2 w 55"/>
              <a:gd name="T7" fmla="*/ 3 h 38"/>
              <a:gd name="T8" fmla="*/ 8 w 55"/>
              <a:gd name="T9" fmla="*/ 1 h 38"/>
              <a:gd name="T10" fmla="*/ 53 w 55"/>
              <a:gd name="T11" fmla="*/ 29 h 38"/>
              <a:gd name="T12" fmla="*/ 54 w 55"/>
              <a:gd name="T13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8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99" name="Freeform 88"/>
          <p:cNvSpPr>
            <a:spLocks/>
          </p:cNvSpPr>
          <p:nvPr/>
        </p:nvSpPr>
        <p:spPr bwMode="auto">
          <a:xfrm>
            <a:off x="7330203" y="2441550"/>
            <a:ext cx="122603" cy="170215"/>
          </a:xfrm>
          <a:custGeom>
            <a:avLst/>
            <a:gdLst>
              <a:gd name="T0" fmla="*/ 75 w 75"/>
              <a:gd name="T1" fmla="*/ 4 h 104"/>
              <a:gd name="T2" fmla="*/ 69 w 75"/>
              <a:gd name="T3" fmla="*/ 0 h 104"/>
              <a:gd name="T4" fmla="*/ 10 w 75"/>
              <a:gd name="T5" fmla="*/ 95 h 104"/>
              <a:gd name="T6" fmla="*/ 0 w 75"/>
              <a:gd name="T7" fmla="*/ 100 h 104"/>
              <a:gd name="T8" fmla="*/ 1 w 75"/>
              <a:gd name="T9" fmla="*/ 101 h 104"/>
              <a:gd name="T10" fmla="*/ 17 w 75"/>
              <a:gd name="T11" fmla="*/ 98 h 104"/>
              <a:gd name="T12" fmla="*/ 75 w 75"/>
              <a:gd name="T13" fmla="*/ 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00" name="Freeform 89"/>
          <p:cNvSpPr>
            <a:spLocks noEditPoints="1"/>
          </p:cNvSpPr>
          <p:nvPr/>
        </p:nvSpPr>
        <p:spPr bwMode="auto">
          <a:xfrm>
            <a:off x="7044525" y="1472633"/>
            <a:ext cx="166644" cy="121412"/>
          </a:xfrm>
          <a:custGeom>
            <a:avLst/>
            <a:gdLst>
              <a:gd name="T0" fmla="*/ 84 w 102"/>
              <a:gd name="T1" fmla="*/ 71 h 74"/>
              <a:gd name="T2" fmla="*/ 79 w 102"/>
              <a:gd name="T3" fmla="*/ 69 h 74"/>
              <a:gd name="T4" fmla="*/ 79 w 102"/>
              <a:gd name="T5" fmla="*/ 69 h 74"/>
              <a:gd name="T6" fmla="*/ 79 w 102"/>
              <a:gd name="T7" fmla="*/ 52 h 74"/>
              <a:gd name="T8" fmla="*/ 86 w 102"/>
              <a:gd name="T9" fmla="*/ 49 h 74"/>
              <a:gd name="T10" fmla="*/ 90 w 102"/>
              <a:gd name="T11" fmla="*/ 38 h 74"/>
              <a:gd name="T12" fmla="*/ 79 w 102"/>
              <a:gd name="T13" fmla="*/ 31 h 74"/>
              <a:gd name="T14" fmla="*/ 85 w 102"/>
              <a:gd name="T15" fmla="*/ 20 h 74"/>
              <a:gd name="T16" fmla="*/ 79 w 102"/>
              <a:gd name="T17" fmla="*/ 16 h 74"/>
              <a:gd name="T18" fmla="*/ 72 w 102"/>
              <a:gd name="T19" fmla="*/ 3 h 74"/>
              <a:gd name="T20" fmla="*/ 79 w 102"/>
              <a:gd name="T21" fmla="*/ 16 h 74"/>
              <a:gd name="T22" fmla="*/ 72 w 102"/>
              <a:gd name="T23" fmla="*/ 21 h 74"/>
              <a:gd name="T24" fmla="*/ 72 w 102"/>
              <a:gd name="T25" fmla="*/ 9 h 74"/>
              <a:gd name="T26" fmla="*/ 79 w 102"/>
              <a:gd name="T27" fmla="*/ 73 h 74"/>
              <a:gd name="T28" fmla="*/ 72 w 102"/>
              <a:gd name="T29" fmla="*/ 69 h 74"/>
              <a:gd name="T30" fmla="*/ 79 w 102"/>
              <a:gd name="T31" fmla="*/ 73 h 74"/>
              <a:gd name="T32" fmla="*/ 79 w 102"/>
              <a:gd name="T33" fmla="*/ 34 h 74"/>
              <a:gd name="T34" fmla="*/ 75 w 102"/>
              <a:gd name="T35" fmla="*/ 45 h 74"/>
              <a:gd name="T36" fmla="*/ 79 w 102"/>
              <a:gd name="T37" fmla="*/ 52 h 74"/>
              <a:gd name="T38" fmla="*/ 72 w 102"/>
              <a:gd name="T39" fmla="*/ 25 h 74"/>
              <a:gd name="T40" fmla="*/ 79 w 102"/>
              <a:gd name="T41" fmla="*/ 31 h 74"/>
              <a:gd name="T42" fmla="*/ 72 w 102"/>
              <a:gd name="T43" fmla="*/ 3 h 74"/>
              <a:gd name="T44" fmla="*/ 71 w 102"/>
              <a:gd name="T45" fmla="*/ 8 h 74"/>
              <a:gd name="T46" fmla="*/ 66 w 102"/>
              <a:gd name="T47" fmla="*/ 2 h 74"/>
              <a:gd name="T48" fmla="*/ 66 w 102"/>
              <a:gd name="T49" fmla="*/ 73 h 74"/>
              <a:gd name="T50" fmla="*/ 67 w 102"/>
              <a:gd name="T51" fmla="*/ 65 h 74"/>
              <a:gd name="T52" fmla="*/ 72 w 102"/>
              <a:gd name="T53" fmla="*/ 74 h 74"/>
              <a:gd name="T54" fmla="*/ 72 w 102"/>
              <a:gd name="T55" fmla="*/ 21 h 74"/>
              <a:gd name="T56" fmla="*/ 72 w 102"/>
              <a:gd name="T57" fmla="*/ 52 h 74"/>
              <a:gd name="T58" fmla="*/ 66 w 102"/>
              <a:gd name="T59" fmla="*/ 57 h 74"/>
              <a:gd name="T60" fmla="*/ 69 w 102"/>
              <a:gd name="T61" fmla="*/ 16 h 74"/>
              <a:gd name="T62" fmla="*/ 22 w 102"/>
              <a:gd name="T63" fmla="*/ 10 h 74"/>
              <a:gd name="T64" fmla="*/ 66 w 102"/>
              <a:gd name="T65" fmla="*/ 5 h 74"/>
              <a:gd name="T66" fmla="*/ 64 w 102"/>
              <a:gd name="T67" fmla="*/ 6 h 74"/>
              <a:gd name="T68" fmla="*/ 66 w 102"/>
              <a:gd name="T69" fmla="*/ 16 h 74"/>
              <a:gd name="T70" fmla="*/ 66 w 102"/>
              <a:gd name="T71" fmla="*/ 64 h 74"/>
              <a:gd name="T72" fmla="*/ 37 w 102"/>
              <a:gd name="T73" fmla="*/ 57 h 74"/>
              <a:gd name="T74" fmla="*/ 22 w 102"/>
              <a:gd name="T75" fmla="*/ 49 h 74"/>
              <a:gd name="T76" fmla="*/ 27 w 102"/>
              <a:gd name="T77" fmla="*/ 48 h 74"/>
              <a:gd name="T78" fmla="*/ 22 w 102"/>
              <a:gd name="T79" fmla="*/ 27 h 74"/>
              <a:gd name="T80" fmla="*/ 2 w 102"/>
              <a:gd name="T81" fmla="*/ 41 h 74"/>
              <a:gd name="T82" fmla="*/ 22 w 102"/>
              <a:gd name="T83" fmla="*/ 10 h 74"/>
              <a:gd name="T84" fmla="*/ 17 w 102"/>
              <a:gd name="T85" fmla="*/ 28 h 74"/>
              <a:gd name="T86" fmla="*/ 22 w 102"/>
              <a:gd name="T87" fmla="*/ 49 h 74"/>
              <a:gd name="T88" fmla="*/ 2 w 102"/>
              <a:gd name="T89" fmla="*/ 4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2" h="74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01" name="Freeform 90"/>
          <p:cNvSpPr>
            <a:spLocks/>
          </p:cNvSpPr>
          <p:nvPr/>
        </p:nvSpPr>
        <p:spPr bwMode="auto">
          <a:xfrm>
            <a:off x="5655430" y="2267764"/>
            <a:ext cx="154741" cy="199973"/>
          </a:xfrm>
          <a:custGeom>
            <a:avLst/>
            <a:gdLst>
              <a:gd name="T0" fmla="*/ 0 w 95"/>
              <a:gd name="T1" fmla="*/ 21 h 123"/>
              <a:gd name="T2" fmla="*/ 4 w 95"/>
              <a:gd name="T3" fmla="*/ 19 h 123"/>
              <a:gd name="T4" fmla="*/ 59 w 95"/>
              <a:gd name="T5" fmla="*/ 109 h 123"/>
              <a:gd name="T6" fmla="*/ 79 w 95"/>
              <a:gd name="T7" fmla="*/ 112 h 123"/>
              <a:gd name="T8" fmla="*/ 85 w 95"/>
              <a:gd name="T9" fmla="*/ 93 h 123"/>
              <a:gd name="T10" fmla="*/ 29 w 95"/>
              <a:gd name="T11" fmla="*/ 3 h 123"/>
              <a:gd name="T12" fmla="*/ 34 w 95"/>
              <a:gd name="T13" fmla="*/ 0 h 123"/>
              <a:gd name="T14" fmla="*/ 90 w 95"/>
              <a:gd name="T15" fmla="*/ 91 h 123"/>
              <a:gd name="T16" fmla="*/ 82 w 95"/>
              <a:gd name="T17" fmla="*/ 117 h 123"/>
              <a:gd name="T18" fmla="*/ 56 w 95"/>
              <a:gd name="T19" fmla="*/ 112 h 123"/>
              <a:gd name="T20" fmla="*/ 0 w 95"/>
              <a:gd name="T21" fmla="*/ 2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123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02" name="Freeform 91"/>
          <p:cNvSpPr>
            <a:spLocks/>
          </p:cNvSpPr>
          <p:nvPr/>
        </p:nvSpPr>
        <p:spPr bwMode="auto">
          <a:xfrm>
            <a:off x="5645906" y="2260621"/>
            <a:ext cx="76180" cy="52374"/>
          </a:xfrm>
          <a:custGeom>
            <a:avLst/>
            <a:gdLst>
              <a:gd name="T0" fmla="*/ 1 w 47"/>
              <a:gd name="T1" fmla="*/ 30 h 32"/>
              <a:gd name="T2" fmla="*/ 6 w 47"/>
              <a:gd name="T3" fmla="*/ 31 h 32"/>
              <a:gd name="T4" fmla="*/ 44 w 47"/>
              <a:gd name="T5" fmla="*/ 7 h 32"/>
              <a:gd name="T6" fmla="*/ 46 w 47"/>
              <a:gd name="T7" fmla="*/ 2 h 32"/>
              <a:gd name="T8" fmla="*/ 41 w 47"/>
              <a:gd name="T9" fmla="*/ 1 h 32"/>
              <a:gd name="T10" fmla="*/ 2 w 47"/>
              <a:gd name="T11" fmla="*/ 25 h 32"/>
              <a:gd name="T12" fmla="*/ 1 w 47"/>
              <a:gd name="T13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2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03" name="Freeform 92"/>
          <p:cNvSpPr>
            <a:spLocks/>
          </p:cNvSpPr>
          <p:nvPr/>
        </p:nvSpPr>
        <p:spPr bwMode="auto">
          <a:xfrm>
            <a:off x="5676854" y="2303472"/>
            <a:ext cx="104748" cy="144028"/>
          </a:xfrm>
          <a:custGeom>
            <a:avLst/>
            <a:gdLst>
              <a:gd name="T0" fmla="*/ 0 w 64"/>
              <a:gd name="T1" fmla="*/ 3 h 88"/>
              <a:gd name="T2" fmla="*/ 5 w 64"/>
              <a:gd name="T3" fmla="*/ 0 h 88"/>
              <a:gd name="T4" fmla="*/ 55 w 64"/>
              <a:gd name="T5" fmla="*/ 80 h 88"/>
              <a:gd name="T6" fmla="*/ 64 w 64"/>
              <a:gd name="T7" fmla="*/ 85 h 88"/>
              <a:gd name="T8" fmla="*/ 63 w 64"/>
              <a:gd name="T9" fmla="*/ 85 h 88"/>
              <a:gd name="T10" fmla="*/ 49 w 64"/>
              <a:gd name="T11" fmla="*/ 82 h 88"/>
              <a:gd name="T12" fmla="*/ 0 w 64"/>
              <a:gd name="T13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88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04" name="Freeform 93"/>
          <p:cNvSpPr>
            <a:spLocks noEditPoints="1"/>
          </p:cNvSpPr>
          <p:nvPr/>
        </p:nvSpPr>
        <p:spPr bwMode="auto">
          <a:xfrm>
            <a:off x="6675530" y="3505692"/>
            <a:ext cx="164263" cy="179738"/>
          </a:xfrm>
          <a:custGeom>
            <a:avLst/>
            <a:gdLst>
              <a:gd name="T0" fmla="*/ 78 w 101"/>
              <a:gd name="T1" fmla="*/ 51 h 110"/>
              <a:gd name="T2" fmla="*/ 75 w 101"/>
              <a:gd name="T3" fmla="*/ 63 h 110"/>
              <a:gd name="T4" fmla="*/ 75 w 101"/>
              <a:gd name="T5" fmla="*/ 73 h 110"/>
              <a:gd name="T6" fmla="*/ 77 w 101"/>
              <a:gd name="T7" fmla="*/ 74 h 110"/>
              <a:gd name="T8" fmla="*/ 86 w 101"/>
              <a:gd name="T9" fmla="*/ 86 h 110"/>
              <a:gd name="T10" fmla="*/ 75 w 101"/>
              <a:gd name="T11" fmla="*/ 80 h 110"/>
              <a:gd name="T12" fmla="*/ 75 w 101"/>
              <a:gd name="T13" fmla="*/ 22 h 110"/>
              <a:gd name="T14" fmla="*/ 86 w 101"/>
              <a:gd name="T15" fmla="*/ 15 h 110"/>
              <a:gd name="T16" fmla="*/ 77 w 101"/>
              <a:gd name="T17" fmla="*/ 28 h 110"/>
              <a:gd name="T18" fmla="*/ 75 w 101"/>
              <a:gd name="T19" fmla="*/ 28 h 110"/>
              <a:gd name="T20" fmla="*/ 98 w 101"/>
              <a:gd name="T21" fmla="*/ 48 h 110"/>
              <a:gd name="T22" fmla="*/ 83 w 101"/>
              <a:gd name="T23" fmla="*/ 51 h 110"/>
              <a:gd name="T24" fmla="*/ 98 w 101"/>
              <a:gd name="T25" fmla="*/ 53 h 110"/>
              <a:gd name="T26" fmla="*/ 98 w 101"/>
              <a:gd name="T27" fmla="*/ 48 h 110"/>
              <a:gd name="T28" fmla="*/ 52 w 101"/>
              <a:gd name="T29" fmla="*/ 110 h 110"/>
              <a:gd name="T30" fmla="*/ 66 w 101"/>
              <a:gd name="T31" fmla="*/ 74 h 110"/>
              <a:gd name="T32" fmla="*/ 75 w 101"/>
              <a:gd name="T33" fmla="*/ 39 h 110"/>
              <a:gd name="T34" fmla="*/ 50 w 101"/>
              <a:gd name="T35" fmla="*/ 29 h 110"/>
              <a:gd name="T36" fmla="*/ 72 w 101"/>
              <a:gd name="T37" fmla="*/ 51 h 110"/>
              <a:gd name="T38" fmla="*/ 62 w 101"/>
              <a:gd name="T39" fmla="*/ 70 h 110"/>
              <a:gd name="T40" fmla="*/ 60 w 101"/>
              <a:gd name="T41" fmla="*/ 85 h 110"/>
              <a:gd name="T42" fmla="*/ 50 w 101"/>
              <a:gd name="T43" fmla="*/ 110 h 110"/>
              <a:gd name="T44" fmla="*/ 75 w 101"/>
              <a:gd name="T45" fmla="*/ 28 h 110"/>
              <a:gd name="T46" fmla="*/ 74 w 101"/>
              <a:gd name="T47" fmla="*/ 24 h 110"/>
              <a:gd name="T48" fmla="*/ 75 w 101"/>
              <a:gd name="T49" fmla="*/ 73 h 110"/>
              <a:gd name="T50" fmla="*/ 74 w 101"/>
              <a:gd name="T51" fmla="*/ 78 h 110"/>
              <a:gd name="T52" fmla="*/ 75 w 101"/>
              <a:gd name="T53" fmla="*/ 73 h 110"/>
              <a:gd name="T54" fmla="*/ 50 w 101"/>
              <a:gd name="T55" fmla="*/ 0 h 110"/>
              <a:gd name="T56" fmla="*/ 53 w 101"/>
              <a:gd name="T57" fmla="*/ 3 h 110"/>
              <a:gd name="T58" fmla="*/ 50 w 101"/>
              <a:gd name="T59" fmla="*/ 18 h 110"/>
              <a:gd name="T60" fmla="*/ 50 w 101"/>
              <a:gd name="T61" fmla="*/ 23 h 110"/>
              <a:gd name="T62" fmla="*/ 25 w 101"/>
              <a:gd name="T63" fmla="*/ 63 h 110"/>
              <a:gd name="T64" fmla="*/ 35 w 101"/>
              <a:gd name="T65" fmla="*/ 96 h 110"/>
              <a:gd name="T66" fmla="*/ 50 w 101"/>
              <a:gd name="T67" fmla="*/ 110 h 110"/>
              <a:gd name="T68" fmla="*/ 41 w 101"/>
              <a:gd name="T69" fmla="*/ 85 h 110"/>
              <a:gd name="T70" fmla="*/ 39 w 101"/>
              <a:gd name="T71" fmla="*/ 70 h 110"/>
              <a:gd name="T72" fmla="*/ 34 w 101"/>
              <a:gd name="T73" fmla="*/ 35 h 110"/>
              <a:gd name="T74" fmla="*/ 50 w 101"/>
              <a:gd name="T75" fmla="*/ 23 h 110"/>
              <a:gd name="T76" fmla="*/ 50 w 101"/>
              <a:gd name="T77" fmla="*/ 18 h 110"/>
              <a:gd name="T78" fmla="*/ 48 w 101"/>
              <a:gd name="T79" fmla="*/ 3 h 110"/>
              <a:gd name="T80" fmla="*/ 25 w 101"/>
              <a:gd name="T81" fmla="*/ 80 h 110"/>
              <a:gd name="T82" fmla="*/ 27 w 101"/>
              <a:gd name="T83" fmla="*/ 74 h 110"/>
              <a:gd name="T84" fmla="*/ 25 w 101"/>
              <a:gd name="T85" fmla="*/ 80 h 110"/>
              <a:gd name="T86" fmla="*/ 25 w 101"/>
              <a:gd name="T87" fmla="*/ 22 h 110"/>
              <a:gd name="T88" fmla="*/ 27 w 101"/>
              <a:gd name="T89" fmla="*/ 28 h 110"/>
              <a:gd name="T90" fmla="*/ 25 w 101"/>
              <a:gd name="T91" fmla="*/ 39 h 110"/>
              <a:gd name="T92" fmla="*/ 25 w 101"/>
              <a:gd name="T93" fmla="*/ 63 h 110"/>
              <a:gd name="T94" fmla="*/ 25 w 101"/>
              <a:gd name="T95" fmla="*/ 22 h 110"/>
              <a:gd name="T96" fmla="*/ 23 w 101"/>
              <a:gd name="T97" fmla="*/ 28 h 110"/>
              <a:gd name="T98" fmla="*/ 15 w 101"/>
              <a:gd name="T99" fmla="*/ 19 h 110"/>
              <a:gd name="T100" fmla="*/ 18 w 101"/>
              <a:gd name="T101" fmla="*/ 15 h 110"/>
              <a:gd name="T102" fmla="*/ 25 w 101"/>
              <a:gd name="T103" fmla="*/ 73 h 110"/>
              <a:gd name="T104" fmla="*/ 18 w 101"/>
              <a:gd name="T105" fmla="*/ 86 h 110"/>
              <a:gd name="T106" fmla="*/ 15 w 101"/>
              <a:gd name="T107" fmla="*/ 83 h 110"/>
              <a:gd name="T108" fmla="*/ 23 w 101"/>
              <a:gd name="T109" fmla="*/ 74 h 110"/>
              <a:gd name="T110" fmla="*/ 18 w 101"/>
              <a:gd name="T111" fmla="*/ 51 h 110"/>
              <a:gd name="T112" fmla="*/ 15 w 101"/>
              <a:gd name="T113" fmla="*/ 48 h 110"/>
              <a:gd name="T114" fmla="*/ 0 w 101"/>
              <a:gd name="T115" fmla="*/ 51 h 110"/>
              <a:gd name="T116" fmla="*/ 15 w 101"/>
              <a:gd name="T117" fmla="*/ 5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10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05" name="Freeform 94"/>
          <p:cNvSpPr>
            <a:spLocks/>
          </p:cNvSpPr>
          <p:nvPr/>
        </p:nvSpPr>
        <p:spPr bwMode="auto">
          <a:xfrm>
            <a:off x="6476746" y="2321328"/>
            <a:ext cx="47613" cy="45232"/>
          </a:xfrm>
          <a:custGeom>
            <a:avLst/>
            <a:gdLst>
              <a:gd name="T0" fmla="*/ 28 w 29"/>
              <a:gd name="T1" fmla="*/ 16 h 28"/>
              <a:gd name="T2" fmla="*/ 12 w 29"/>
              <a:gd name="T3" fmla="*/ 27 h 28"/>
              <a:gd name="T4" fmla="*/ 1 w 29"/>
              <a:gd name="T5" fmla="*/ 12 h 28"/>
              <a:gd name="T6" fmla="*/ 17 w 29"/>
              <a:gd name="T7" fmla="*/ 1 h 28"/>
              <a:gd name="T8" fmla="*/ 28 w 29"/>
              <a:gd name="T9" fmla="*/ 1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06" name="Freeform 95"/>
          <p:cNvSpPr>
            <a:spLocks/>
          </p:cNvSpPr>
          <p:nvPr/>
        </p:nvSpPr>
        <p:spPr bwMode="auto">
          <a:xfrm>
            <a:off x="6466032" y="2184442"/>
            <a:ext cx="44042" cy="147599"/>
          </a:xfrm>
          <a:custGeom>
            <a:avLst/>
            <a:gdLst>
              <a:gd name="T0" fmla="*/ 27 w 27"/>
              <a:gd name="T1" fmla="*/ 90 h 91"/>
              <a:gd name="T2" fmla="*/ 12 w 27"/>
              <a:gd name="T3" fmla="*/ 14 h 91"/>
              <a:gd name="T4" fmla="*/ 1 w 27"/>
              <a:gd name="T5" fmla="*/ 0 h 91"/>
              <a:gd name="T6" fmla="*/ 17 w 27"/>
              <a:gd name="T7" fmla="*/ 91 h 91"/>
              <a:gd name="T8" fmla="*/ 27 w 27"/>
              <a:gd name="T9" fmla="*/ 9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91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07" name="Freeform 96"/>
          <p:cNvSpPr>
            <a:spLocks/>
          </p:cNvSpPr>
          <p:nvPr/>
        </p:nvSpPr>
        <p:spPr bwMode="auto">
          <a:xfrm>
            <a:off x="6496983" y="2208247"/>
            <a:ext cx="95225" cy="127364"/>
          </a:xfrm>
          <a:custGeom>
            <a:avLst/>
            <a:gdLst>
              <a:gd name="T0" fmla="*/ 1 w 80"/>
              <a:gd name="T1" fmla="*/ 99 h 107"/>
              <a:gd name="T2" fmla="*/ 60 w 80"/>
              <a:gd name="T3" fmla="*/ 13 h 107"/>
              <a:gd name="T4" fmla="*/ 80 w 80"/>
              <a:gd name="T5" fmla="*/ 0 h 107"/>
              <a:gd name="T6" fmla="*/ 71 w 80"/>
              <a:gd name="T7" fmla="*/ 21 h 107"/>
              <a:gd name="T8" fmla="*/ 12 w 80"/>
              <a:gd name="T9" fmla="*/ 107 h 107"/>
              <a:gd name="T10" fmla="*/ 0 w 80"/>
              <a:gd name="T11" fmla="*/ 100 h 107"/>
              <a:gd name="T12" fmla="*/ 1 w 80"/>
              <a:gd name="T13" fmla="*/ 9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08" name="Freeform 97"/>
          <p:cNvSpPr>
            <a:spLocks/>
          </p:cNvSpPr>
          <p:nvPr/>
        </p:nvSpPr>
        <p:spPr bwMode="auto">
          <a:xfrm>
            <a:off x="6488651" y="2355846"/>
            <a:ext cx="11903" cy="23806"/>
          </a:xfrm>
          <a:custGeom>
            <a:avLst/>
            <a:gdLst>
              <a:gd name="T0" fmla="*/ 2 w 7"/>
              <a:gd name="T1" fmla="*/ 3 h 15"/>
              <a:gd name="T2" fmla="*/ 5 w 7"/>
              <a:gd name="T3" fmla="*/ 1 h 15"/>
              <a:gd name="T4" fmla="*/ 7 w 7"/>
              <a:gd name="T5" fmla="*/ 3 h 15"/>
              <a:gd name="T6" fmla="*/ 5 w 7"/>
              <a:gd name="T7" fmla="*/ 13 h 15"/>
              <a:gd name="T8" fmla="*/ 3 w 7"/>
              <a:gd name="T9" fmla="*/ 15 h 15"/>
              <a:gd name="T10" fmla="*/ 1 w 7"/>
              <a:gd name="T11" fmla="*/ 12 h 15"/>
              <a:gd name="T12" fmla="*/ 2 w 7"/>
              <a:gd name="T13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5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09" name="Freeform 98"/>
          <p:cNvSpPr>
            <a:spLocks noEditPoints="1"/>
          </p:cNvSpPr>
          <p:nvPr/>
        </p:nvSpPr>
        <p:spPr bwMode="auto">
          <a:xfrm>
            <a:off x="6450559" y="1150058"/>
            <a:ext cx="165454" cy="177357"/>
          </a:xfrm>
          <a:custGeom>
            <a:avLst/>
            <a:gdLst>
              <a:gd name="T0" fmla="*/ 78 w 101"/>
              <a:gd name="T1" fmla="*/ 50 h 109"/>
              <a:gd name="T2" fmla="*/ 76 w 101"/>
              <a:gd name="T3" fmla="*/ 62 h 109"/>
              <a:gd name="T4" fmla="*/ 76 w 101"/>
              <a:gd name="T5" fmla="*/ 73 h 109"/>
              <a:gd name="T6" fmla="*/ 78 w 101"/>
              <a:gd name="T7" fmla="*/ 73 h 109"/>
              <a:gd name="T8" fmla="*/ 86 w 101"/>
              <a:gd name="T9" fmla="*/ 86 h 109"/>
              <a:gd name="T10" fmla="*/ 76 w 101"/>
              <a:gd name="T11" fmla="*/ 79 h 109"/>
              <a:gd name="T12" fmla="*/ 76 w 101"/>
              <a:gd name="T13" fmla="*/ 22 h 109"/>
              <a:gd name="T14" fmla="*/ 86 w 101"/>
              <a:gd name="T15" fmla="*/ 15 h 109"/>
              <a:gd name="T16" fmla="*/ 78 w 101"/>
              <a:gd name="T17" fmla="*/ 27 h 109"/>
              <a:gd name="T18" fmla="*/ 76 w 101"/>
              <a:gd name="T19" fmla="*/ 28 h 109"/>
              <a:gd name="T20" fmla="*/ 99 w 101"/>
              <a:gd name="T21" fmla="*/ 48 h 109"/>
              <a:gd name="T22" fmla="*/ 84 w 101"/>
              <a:gd name="T23" fmla="*/ 50 h 109"/>
              <a:gd name="T24" fmla="*/ 99 w 101"/>
              <a:gd name="T25" fmla="*/ 53 h 109"/>
              <a:gd name="T26" fmla="*/ 99 w 101"/>
              <a:gd name="T27" fmla="*/ 48 h 109"/>
              <a:gd name="T28" fmla="*/ 53 w 101"/>
              <a:gd name="T29" fmla="*/ 109 h 109"/>
              <a:gd name="T30" fmla="*/ 66 w 101"/>
              <a:gd name="T31" fmla="*/ 73 h 109"/>
              <a:gd name="T32" fmla="*/ 76 w 101"/>
              <a:gd name="T33" fmla="*/ 38 h 109"/>
              <a:gd name="T34" fmla="*/ 51 w 101"/>
              <a:gd name="T35" fmla="*/ 28 h 109"/>
              <a:gd name="T36" fmla="*/ 73 w 101"/>
              <a:gd name="T37" fmla="*/ 50 h 109"/>
              <a:gd name="T38" fmla="*/ 62 w 101"/>
              <a:gd name="T39" fmla="*/ 69 h 109"/>
              <a:gd name="T40" fmla="*/ 61 w 101"/>
              <a:gd name="T41" fmla="*/ 84 h 109"/>
              <a:gd name="T42" fmla="*/ 51 w 101"/>
              <a:gd name="T43" fmla="*/ 109 h 109"/>
              <a:gd name="T44" fmla="*/ 76 w 101"/>
              <a:gd name="T45" fmla="*/ 28 h 109"/>
              <a:gd name="T46" fmla="*/ 74 w 101"/>
              <a:gd name="T47" fmla="*/ 23 h 109"/>
              <a:gd name="T48" fmla="*/ 76 w 101"/>
              <a:gd name="T49" fmla="*/ 73 h 109"/>
              <a:gd name="T50" fmla="*/ 74 w 101"/>
              <a:gd name="T51" fmla="*/ 77 h 109"/>
              <a:gd name="T52" fmla="*/ 76 w 101"/>
              <a:gd name="T53" fmla="*/ 73 h 109"/>
              <a:gd name="T54" fmla="*/ 51 w 101"/>
              <a:gd name="T55" fmla="*/ 0 h 109"/>
              <a:gd name="T56" fmla="*/ 53 w 101"/>
              <a:gd name="T57" fmla="*/ 2 h 109"/>
              <a:gd name="T58" fmla="*/ 51 w 101"/>
              <a:gd name="T59" fmla="*/ 17 h 109"/>
              <a:gd name="T60" fmla="*/ 51 w 101"/>
              <a:gd name="T61" fmla="*/ 22 h 109"/>
              <a:gd name="T62" fmla="*/ 26 w 101"/>
              <a:gd name="T63" fmla="*/ 62 h 109"/>
              <a:gd name="T64" fmla="*/ 35 w 101"/>
              <a:gd name="T65" fmla="*/ 95 h 109"/>
              <a:gd name="T66" fmla="*/ 51 w 101"/>
              <a:gd name="T67" fmla="*/ 109 h 109"/>
              <a:gd name="T68" fmla="*/ 41 w 101"/>
              <a:gd name="T69" fmla="*/ 84 h 109"/>
              <a:gd name="T70" fmla="*/ 40 w 101"/>
              <a:gd name="T71" fmla="*/ 69 h 109"/>
              <a:gd name="T72" fmla="*/ 35 w 101"/>
              <a:gd name="T73" fmla="*/ 35 h 109"/>
              <a:gd name="T74" fmla="*/ 51 w 101"/>
              <a:gd name="T75" fmla="*/ 22 h 109"/>
              <a:gd name="T76" fmla="*/ 51 w 101"/>
              <a:gd name="T77" fmla="*/ 17 h 109"/>
              <a:gd name="T78" fmla="*/ 48 w 101"/>
              <a:gd name="T79" fmla="*/ 2 h 109"/>
              <a:gd name="T80" fmla="*/ 26 w 101"/>
              <a:gd name="T81" fmla="*/ 79 h 109"/>
              <a:gd name="T82" fmla="*/ 28 w 101"/>
              <a:gd name="T83" fmla="*/ 73 h 109"/>
              <a:gd name="T84" fmla="*/ 26 w 101"/>
              <a:gd name="T85" fmla="*/ 79 h 109"/>
              <a:gd name="T86" fmla="*/ 26 w 101"/>
              <a:gd name="T87" fmla="*/ 21 h 109"/>
              <a:gd name="T88" fmla="*/ 28 w 101"/>
              <a:gd name="T89" fmla="*/ 27 h 109"/>
              <a:gd name="T90" fmla="*/ 26 w 101"/>
              <a:gd name="T91" fmla="*/ 38 h 109"/>
              <a:gd name="T92" fmla="*/ 26 w 101"/>
              <a:gd name="T93" fmla="*/ 62 h 109"/>
              <a:gd name="T94" fmla="*/ 26 w 101"/>
              <a:gd name="T95" fmla="*/ 21 h 109"/>
              <a:gd name="T96" fmla="*/ 24 w 101"/>
              <a:gd name="T97" fmla="*/ 27 h 109"/>
              <a:gd name="T98" fmla="*/ 15 w 101"/>
              <a:gd name="T99" fmla="*/ 18 h 109"/>
              <a:gd name="T100" fmla="*/ 19 w 101"/>
              <a:gd name="T101" fmla="*/ 15 h 109"/>
              <a:gd name="T102" fmla="*/ 26 w 101"/>
              <a:gd name="T103" fmla="*/ 73 h 109"/>
              <a:gd name="T104" fmla="*/ 19 w 101"/>
              <a:gd name="T105" fmla="*/ 86 h 109"/>
              <a:gd name="T106" fmla="*/ 15 w 101"/>
              <a:gd name="T107" fmla="*/ 82 h 109"/>
              <a:gd name="T108" fmla="*/ 24 w 101"/>
              <a:gd name="T109" fmla="*/ 73 h 109"/>
              <a:gd name="T110" fmla="*/ 18 w 101"/>
              <a:gd name="T111" fmla="*/ 50 h 109"/>
              <a:gd name="T112" fmla="*/ 15 w 101"/>
              <a:gd name="T113" fmla="*/ 48 h 109"/>
              <a:gd name="T114" fmla="*/ 0 w 101"/>
              <a:gd name="T115" fmla="*/ 50 h 109"/>
              <a:gd name="T116" fmla="*/ 15 w 101"/>
              <a:gd name="T117" fmla="*/ 5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09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10" name="燕尾形 109"/>
          <p:cNvSpPr/>
          <p:nvPr/>
        </p:nvSpPr>
        <p:spPr>
          <a:xfrm>
            <a:off x="1505700" y="1251201"/>
            <a:ext cx="269960" cy="431936"/>
          </a:xfrm>
          <a:prstGeom prst="chevron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/>
              </a:solidFill>
            </a:endParaRPr>
          </a:p>
        </p:txBody>
      </p:sp>
      <p:cxnSp>
        <p:nvCxnSpPr>
          <p:cNvPr id="111" name="直接连接符 110"/>
          <p:cNvCxnSpPr/>
          <p:nvPr/>
        </p:nvCxnSpPr>
        <p:spPr>
          <a:xfrm>
            <a:off x="2034381" y="1949836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矩形 47"/>
          <p:cNvSpPr>
            <a:spLocks noChangeArrowheads="1"/>
          </p:cNvSpPr>
          <p:nvPr/>
        </p:nvSpPr>
        <p:spPr bwMode="auto">
          <a:xfrm>
            <a:off x="2132753" y="1324229"/>
            <a:ext cx="2628221" cy="30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sk-SK" altLang="zh-CN" sz="1400" b="1" dirty="0">
                <a:solidFill>
                  <a:srgbClr val="333333"/>
                </a:solidFill>
                <a:sym typeface="微软雅黑" pitchFamily="34" charset="-122"/>
              </a:rPr>
              <a:t>TAM</a:t>
            </a:r>
            <a:r>
              <a:rPr lang="zh-CN" altLang="sk-SK" sz="1400" b="1" dirty="0">
                <a:solidFill>
                  <a:srgbClr val="333333"/>
                </a:solidFill>
                <a:sym typeface="微软雅黑" pitchFamily="34" charset="-122"/>
              </a:rPr>
              <a:t>、</a:t>
            </a:r>
            <a:r>
              <a:rPr lang="sk-SK" altLang="zh-CN" sz="1400" b="1" dirty="0">
                <a:solidFill>
                  <a:srgbClr val="333333"/>
                </a:solidFill>
                <a:sym typeface="微软雅黑" pitchFamily="34" charset="-122"/>
              </a:rPr>
              <a:t>SAM</a:t>
            </a:r>
            <a:r>
              <a:rPr lang="zh-CN" altLang="sk-SK" sz="1400" b="1" dirty="0">
                <a:solidFill>
                  <a:srgbClr val="333333"/>
                </a:solidFill>
                <a:sym typeface="微软雅黑" pitchFamily="34" charset="-122"/>
              </a:rPr>
              <a:t>、</a:t>
            </a:r>
            <a:r>
              <a:rPr lang="sk-SK" altLang="zh-CN" sz="1400" b="1" dirty="0">
                <a:solidFill>
                  <a:srgbClr val="333333"/>
                </a:solidFill>
                <a:sym typeface="微软雅黑" pitchFamily="34" charset="-122"/>
              </a:rPr>
              <a:t>SOM</a:t>
            </a:r>
            <a:r>
              <a:rPr lang="zh-CN" altLang="sk-SK" sz="1400" b="1" dirty="0">
                <a:solidFill>
                  <a:srgbClr val="333333"/>
                </a:solidFill>
                <a:sym typeface="微软雅黑" pitchFamily="34" charset="-122"/>
              </a:rPr>
              <a:t>有多大？</a:t>
            </a:r>
          </a:p>
        </p:txBody>
      </p:sp>
      <p:sp>
        <p:nvSpPr>
          <p:cNvPr id="114" name="燕尾形 113"/>
          <p:cNvSpPr/>
          <p:nvPr/>
        </p:nvSpPr>
        <p:spPr>
          <a:xfrm>
            <a:off x="1505700" y="2277048"/>
            <a:ext cx="269960" cy="431936"/>
          </a:xfrm>
          <a:prstGeom prst="chevron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/>
              </a:solidFill>
            </a:endParaRPr>
          </a:p>
        </p:txBody>
      </p:sp>
      <p:cxnSp>
        <p:nvCxnSpPr>
          <p:cNvPr id="115" name="直接连接符 114"/>
          <p:cNvCxnSpPr/>
          <p:nvPr/>
        </p:nvCxnSpPr>
        <p:spPr>
          <a:xfrm>
            <a:off x="2034381" y="2975683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矩形 47"/>
          <p:cNvSpPr>
            <a:spLocks noChangeArrowheads="1"/>
          </p:cNvSpPr>
          <p:nvPr/>
        </p:nvSpPr>
        <p:spPr bwMode="auto">
          <a:xfrm>
            <a:off x="2132753" y="2185368"/>
            <a:ext cx="2628221" cy="58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333333"/>
                </a:solidFill>
                <a:sym typeface="微软雅黑" pitchFamily="34" charset="-122"/>
              </a:rPr>
              <a:t>用户的画像（</a:t>
            </a:r>
            <a:r>
              <a:rPr lang="en-US" altLang="zh-CN" sz="1400" b="1" dirty="0">
                <a:solidFill>
                  <a:srgbClr val="333333"/>
                </a:solidFill>
                <a:sym typeface="微软雅黑" pitchFamily="34" charset="-122"/>
              </a:rPr>
              <a:t>ICP</a:t>
            </a:r>
            <a:r>
              <a:rPr lang="zh-CN" altLang="en-US" sz="1400" b="1" dirty="0">
                <a:solidFill>
                  <a:srgbClr val="333333"/>
                </a:solidFill>
                <a:sym typeface="微软雅黑" pitchFamily="34" charset="-122"/>
              </a:rPr>
              <a:t>）是什么</a:t>
            </a:r>
            <a:r>
              <a:rPr lang="zh-CN" altLang="en-US" sz="1400" b="1" dirty="0" smtClean="0">
                <a:solidFill>
                  <a:srgbClr val="333333"/>
                </a:solidFill>
                <a:sym typeface="微软雅黑" pitchFamily="34" charset="-122"/>
              </a:rPr>
              <a:t>？</a:t>
            </a:r>
            <a:endParaRPr lang="en-US" altLang="zh-CN" sz="1400" b="1" dirty="0" smtClean="0">
              <a:solidFill>
                <a:srgbClr val="333333"/>
              </a:solidFill>
              <a:sym typeface="微软雅黑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b="1" dirty="0" smtClean="0">
                <a:solidFill>
                  <a:srgbClr val="333333"/>
                </a:solidFill>
                <a:sym typeface="微软雅黑" pitchFamily="34" charset="-122"/>
              </a:rPr>
              <a:t>谁</a:t>
            </a:r>
            <a:r>
              <a:rPr lang="zh-CN" altLang="en-US" sz="1400" b="1" dirty="0">
                <a:solidFill>
                  <a:srgbClr val="333333"/>
                </a:solidFill>
                <a:sym typeface="微软雅黑" pitchFamily="34" charset="-122"/>
              </a:rPr>
              <a:t>是你的早期使用者？</a:t>
            </a:r>
          </a:p>
        </p:txBody>
      </p:sp>
      <p:sp>
        <p:nvSpPr>
          <p:cNvPr id="118" name="燕尾形 117"/>
          <p:cNvSpPr/>
          <p:nvPr/>
        </p:nvSpPr>
        <p:spPr>
          <a:xfrm>
            <a:off x="1505700" y="3356886"/>
            <a:ext cx="269960" cy="431936"/>
          </a:xfrm>
          <a:prstGeom prst="chevron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/>
              </a:solidFill>
            </a:endParaRPr>
          </a:p>
        </p:txBody>
      </p:sp>
      <p:cxnSp>
        <p:nvCxnSpPr>
          <p:cNvPr id="119" name="直接连接符 118"/>
          <p:cNvCxnSpPr/>
          <p:nvPr/>
        </p:nvCxnSpPr>
        <p:spPr>
          <a:xfrm>
            <a:off x="2034381" y="4055522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47"/>
          <p:cNvSpPr>
            <a:spLocks noChangeArrowheads="1"/>
          </p:cNvSpPr>
          <p:nvPr/>
        </p:nvSpPr>
        <p:spPr bwMode="auto">
          <a:xfrm>
            <a:off x="2132752" y="3265207"/>
            <a:ext cx="3243761" cy="58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333333"/>
                </a:solidFill>
                <a:sym typeface="微软雅黑" pitchFamily="34" charset="-122"/>
              </a:rPr>
              <a:t>你的生命周期价值和获得成本是多少</a:t>
            </a:r>
            <a:r>
              <a:rPr lang="zh-CN" altLang="en-US" sz="1400" b="1" dirty="0" smtClean="0">
                <a:solidFill>
                  <a:srgbClr val="333333"/>
                </a:solidFill>
                <a:sym typeface="微软雅黑" pitchFamily="34" charset="-122"/>
              </a:rPr>
              <a:t>？</a:t>
            </a:r>
            <a:endParaRPr lang="en-US" altLang="zh-CN" sz="1400" b="1" dirty="0" smtClean="0">
              <a:solidFill>
                <a:srgbClr val="333333"/>
              </a:solidFill>
              <a:sym typeface="微软雅黑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b="1" dirty="0" smtClean="0">
                <a:solidFill>
                  <a:srgbClr val="333333"/>
                </a:solidFill>
                <a:sym typeface="微软雅黑" pitchFamily="34" charset="-122"/>
              </a:rPr>
              <a:t>你</a:t>
            </a:r>
            <a:r>
              <a:rPr lang="zh-CN" altLang="en-US" sz="1400" b="1" dirty="0">
                <a:solidFill>
                  <a:srgbClr val="333333"/>
                </a:solidFill>
                <a:sym typeface="微软雅黑" pitchFamily="34" charset="-122"/>
              </a:rPr>
              <a:t>的客户流失率是多少？</a:t>
            </a:r>
          </a:p>
        </p:txBody>
      </p:sp>
      <p:sp>
        <p:nvSpPr>
          <p:cNvPr id="116" name="文本框 34"/>
          <p:cNvSpPr txBox="1">
            <a:spLocks noChangeArrowheads="1"/>
          </p:cNvSpPr>
          <p:nvPr/>
        </p:nvSpPr>
        <p:spPr bwMode="auto">
          <a:xfrm>
            <a:off x="3721211" y="112247"/>
            <a:ext cx="52717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（再次强调，这个篇幅所做的市场分析一定与项目直接相关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，并非宽泛的宏观数据，强调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“分析”二字。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041890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1480" y="112247"/>
            <a:ext cx="3323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幻灯片</a:t>
            </a:r>
            <a:r>
              <a:rPr lang="en-US" altLang="zh-CN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：竞争分析</a:t>
            </a:r>
          </a:p>
        </p:txBody>
      </p:sp>
      <p:sp>
        <p:nvSpPr>
          <p:cNvPr id="41" name="Oval 38"/>
          <p:cNvSpPr>
            <a:spLocks noChangeArrowheads="1"/>
          </p:cNvSpPr>
          <p:nvPr/>
        </p:nvSpPr>
        <p:spPr bwMode="auto">
          <a:xfrm>
            <a:off x="1214140" y="1766092"/>
            <a:ext cx="504468" cy="503178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40937D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61399" tIns="30699" rIns="61399" bIns="30699" numCol="1" anchor="t" anchorCtr="0" compatLnSpc="1">
            <a:prstTxWarp prst="textNoShape">
              <a:avLst/>
            </a:prstTxWarp>
          </a:bodyPr>
          <a:lstStyle/>
          <a:p>
            <a:endParaRPr lang="zh-CN" altLang="en-US" sz="1012"/>
          </a:p>
        </p:txBody>
      </p:sp>
      <p:sp>
        <p:nvSpPr>
          <p:cNvPr id="42" name="Freeform 39"/>
          <p:cNvSpPr>
            <a:spLocks noEditPoints="1"/>
          </p:cNvSpPr>
          <p:nvPr/>
        </p:nvSpPr>
        <p:spPr bwMode="auto">
          <a:xfrm>
            <a:off x="1343715" y="1882992"/>
            <a:ext cx="267572" cy="269379"/>
          </a:xfrm>
          <a:custGeom>
            <a:avLst/>
            <a:gdLst>
              <a:gd name="T0" fmla="*/ 43 w 57"/>
              <a:gd name="T1" fmla="*/ 9 h 58"/>
              <a:gd name="T2" fmla="*/ 4 w 57"/>
              <a:gd name="T3" fmla="*/ 22 h 58"/>
              <a:gd name="T4" fmla="*/ 5 w 57"/>
              <a:gd name="T5" fmla="*/ 25 h 58"/>
              <a:gd name="T6" fmla="*/ 6 w 57"/>
              <a:gd name="T7" fmla="*/ 30 h 58"/>
              <a:gd name="T8" fmla="*/ 7 w 57"/>
              <a:gd name="T9" fmla="*/ 35 h 58"/>
              <a:gd name="T10" fmla="*/ 10 w 57"/>
              <a:gd name="T11" fmla="*/ 39 h 58"/>
              <a:gd name="T12" fmla="*/ 12 w 57"/>
              <a:gd name="T13" fmla="*/ 41 h 58"/>
              <a:gd name="T14" fmla="*/ 13 w 57"/>
              <a:gd name="T15" fmla="*/ 49 h 58"/>
              <a:gd name="T16" fmla="*/ 16 w 57"/>
              <a:gd name="T17" fmla="*/ 52 h 58"/>
              <a:gd name="T18" fmla="*/ 17 w 57"/>
              <a:gd name="T19" fmla="*/ 51 h 58"/>
              <a:gd name="T20" fmla="*/ 18 w 57"/>
              <a:gd name="T21" fmla="*/ 47 h 58"/>
              <a:gd name="T22" fmla="*/ 20 w 57"/>
              <a:gd name="T23" fmla="*/ 41 h 58"/>
              <a:gd name="T24" fmla="*/ 24 w 57"/>
              <a:gd name="T25" fmla="*/ 36 h 58"/>
              <a:gd name="T26" fmla="*/ 26 w 57"/>
              <a:gd name="T27" fmla="*/ 33 h 58"/>
              <a:gd name="T28" fmla="*/ 22 w 57"/>
              <a:gd name="T29" fmla="*/ 30 h 58"/>
              <a:gd name="T30" fmla="*/ 19 w 57"/>
              <a:gd name="T31" fmla="*/ 29 h 58"/>
              <a:gd name="T32" fmla="*/ 16 w 57"/>
              <a:gd name="T33" fmla="*/ 26 h 58"/>
              <a:gd name="T34" fmla="*/ 12 w 57"/>
              <a:gd name="T35" fmla="*/ 24 h 58"/>
              <a:gd name="T36" fmla="*/ 8 w 57"/>
              <a:gd name="T37" fmla="*/ 24 h 58"/>
              <a:gd name="T38" fmla="*/ 6 w 57"/>
              <a:gd name="T39" fmla="*/ 22 h 58"/>
              <a:gd name="T40" fmla="*/ 6 w 57"/>
              <a:gd name="T41" fmla="*/ 18 h 58"/>
              <a:gd name="T42" fmla="*/ 4 w 57"/>
              <a:gd name="T43" fmla="*/ 19 h 58"/>
              <a:gd name="T44" fmla="*/ 6 w 57"/>
              <a:gd name="T45" fmla="*/ 15 h 58"/>
              <a:gd name="T46" fmla="*/ 9 w 57"/>
              <a:gd name="T47" fmla="*/ 15 h 58"/>
              <a:gd name="T48" fmla="*/ 11 w 57"/>
              <a:gd name="T49" fmla="*/ 13 h 58"/>
              <a:gd name="T50" fmla="*/ 15 w 57"/>
              <a:gd name="T51" fmla="*/ 9 h 58"/>
              <a:gd name="T52" fmla="*/ 16 w 57"/>
              <a:gd name="T53" fmla="*/ 8 h 58"/>
              <a:gd name="T54" fmla="*/ 21 w 57"/>
              <a:gd name="T55" fmla="*/ 6 h 58"/>
              <a:gd name="T56" fmla="*/ 17 w 57"/>
              <a:gd name="T57" fmla="*/ 4 h 58"/>
              <a:gd name="T58" fmla="*/ 16 w 57"/>
              <a:gd name="T59" fmla="*/ 4 h 58"/>
              <a:gd name="T60" fmla="*/ 24 w 57"/>
              <a:gd name="T61" fmla="*/ 1 h 58"/>
              <a:gd name="T62" fmla="*/ 27 w 57"/>
              <a:gd name="T63" fmla="*/ 3 h 58"/>
              <a:gd name="T64" fmla="*/ 41 w 57"/>
              <a:gd name="T65" fmla="*/ 3 h 58"/>
              <a:gd name="T66" fmla="*/ 39 w 57"/>
              <a:gd name="T67" fmla="*/ 6 h 58"/>
              <a:gd name="T68" fmla="*/ 42 w 57"/>
              <a:gd name="T69" fmla="*/ 10 h 58"/>
              <a:gd name="T70" fmla="*/ 44 w 57"/>
              <a:gd name="T71" fmla="*/ 10 h 58"/>
              <a:gd name="T72" fmla="*/ 46 w 57"/>
              <a:gd name="T73" fmla="*/ 9 h 58"/>
              <a:gd name="T74" fmla="*/ 48 w 57"/>
              <a:gd name="T75" fmla="*/ 12 h 58"/>
              <a:gd name="T76" fmla="*/ 50 w 57"/>
              <a:gd name="T77" fmla="*/ 13 h 58"/>
              <a:gd name="T78" fmla="*/ 47 w 57"/>
              <a:gd name="T79" fmla="*/ 14 h 58"/>
              <a:gd name="T80" fmla="*/ 44 w 57"/>
              <a:gd name="T81" fmla="*/ 12 h 58"/>
              <a:gd name="T82" fmla="*/ 40 w 57"/>
              <a:gd name="T83" fmla="*/ 12 h 58"/>
              <a:gd name="T84" fmla="*/ 36 w 57"/>
              <a:gd name="T85" fmla="*/ 15 h 58"/>
              <a:gd name="T86" fmla="*/ 34 w 57"/>
              <a:gd name="T87" fmla="*/ 20 h 58"/>
              <a:gd name="T88" fmla="*/ 36 w 57"/>
              <a:gd name="T89" fmla="*/ 25 h 58"/>
              <a:gd name="T90" fmla="*/ 40 w 57"/>
              <a:gd name="T91" fmla="*/ 27 h 58"/>
              <a:gd name="T92" fmla="*/ 45 w 57"/>
              <a:gd name="T93" fmla="*/ 27 h 58"/>
              <a:gd name="T94" fmla="*/ 47 w 57"/>
              <a:gd name="T95" fmla="*/ 30 h 58"/>
              <a:gd name="T96" fmla="*/ 47 w 57"/>
              <a:gd name="T97" fmla="*/ 35 h 58"/>
              <a:gd name="T98" fmla="*/ 47 w 57"/>
              <a:gd name="T99" fmla="*/ 40 h 58"/>
              <a:gd name="T100" fmla="*/ 50 w 57"/>
              <a:gd name="T101" fmla="*/ 45 h 58"/>
              <a:gd name="T102" fmla="*/ 53 w 57"/>
              <a:gd name="T103" fmla="*/ 41 h 58"/>
              <a:gd name="T104" fmla="*/ 56 w 57"/>
              <a:gd name="T105" fmla="*/ 34 h 58"/>
              <a:gd name="T106" fmla="*/ 56 w 57"/>
              <a:gd name="T107" fmla="*/ 26 h 58"/>
              <a:gd name="T108" fmla="*/ 54 w 57"/>
              <a:gd name="T109" fmla="*/ 19 h 58"/>
              <a:gd name="T110" fmla="*/ 52 w 57"/>
              <a:gd name="T111" fmla="*/ 16 h 58"/>
              <a:gd name="T112" fmla="*/ 55 w 57"/>
              <a:gd name="T113" fmla="*/ 20 h 58"/>
              <a:gd name="T114" fmla="*/ 39 w 57"/>
              <a:gd name="T115" fmla="*/ 5 h 58"/>
              <a:gd name="T116" fmla="*/ 37 w 57"/>
              <a:gd name="T117" fmla="*/ 3 h 58"/>
              <a:gd name="T118" fmla="*/ 38 w 57"/>
              <a:gd name="T119" fmla="*/ 5 h 58"/>
              <a:gd name="T120" fmla="*/ 36 w 57"/>
              <a:gd name="T121" fmla="*/ 2 h 58"/>
              <a:gd name="T122" fmla="*/ 54 w 57"/>
              <a:gd name="T123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58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rgbClr val="40937D"/>
          </a:solidFill>
          <a:ln>
            <a:noFill/>
          </a:ln>
          <a:extLst/>
        </p:spPr>
        <p:txBody>
          <a:bodyPr vert="horz" wrap="square" lIns="61399" tIns="30699" rIns="61399" bIns="30699" numCol="1" anchor="t" anchorCtr="0" compatLnSpc="1">
            <a:prstTxWarp prst="textNoShape">
              <a:avLst/>
            </a:prstTxWarp>
          </a:bodyPr>
          <a:lstStyle/>
          <a:p>
            <a:endParaRPr lang="zh-CN" altLang="en-US" sz="1012"/>
          </a:p>
        </p:txBody>
      </p:sp>
      <p:sp>
        <p:nvSpPr>
          <p:cNvPr id="43" name="Oval 40"/>
          <p:cNvSpPr>
            <a:spLocks noChangeArrowheads="1"/>
          </p:cNvSpPr>
          <p:nvPr/>
        </p:nvSpPr>
        <p:spPr bwMode="auto">
          <a:xfrm>
            <a:off x="3889087" y="1766092"/>
            <a:ext cx="506173" cy="503178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40937D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61399" tIns="30699" rIns="61399" bIns="30699" numCol="1" anchor="t" anchorCtr="0" compatLnSpc="1">
            <a:prstTxWarp prst="textNoShape">
              <a:avLst/>
            </a:prstTxWarp>
          </a:bodyPr>
          <a:lstStyle/>
          <a:p>
            <a:endParaRPr lang="zh-CN" altLang="en-US" sz="1012"/>
          </a:p>
        </p:txBody>
      </p:sp>
      <p:sp>
        <p:nvSpPr>
          <p:cNvPr id="44" name="Oval 41"/>
          <p:cNvSpPr>
            <a:spLocks noChangeArrowheads="1"/>
          </p:cNvSpPr>
          <p:nvPr/>
        </p:nvSpPr>
        <p:spPr bwMode="auto">
          <a:xfrm>
            <a:off x="6543880" y="1766092"/>
            <a:ext cx="504468" cy="503178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40937D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61399" tIns="30699" rIns="61399" bIns="30699" numCol="1" anchor="t" anchorCtr="0" compatLnSpc="1">
            <a:prstTxWarp prst="textNoShape">
              <a:avLst/>
            </a:prstTxWarp>
          </a:bodyPr>
          <a:lstStyle/>
          <a:p>
            <a:endParaRPr lang="zh-CN" altLang="en-US" sz="1012"/>
          </a:p>
        </p:txBody>
      </p:sp>
      <p:sp>
        <p:nvSpPr>
          <p:cNvPr id="45" name="Freeform 43"/>
          <p:cNvSpPr>
            <a:spLocks noEditPoints="1"/>
          </p:cNvSpPr>
          <p:nvPr/>
        </p:nvSpPr>
        <p:spPr bwMode="auto">
          <a:xfrm>
            <a:off x="6691303" y="1933818"/>
            <a:ext cx="209627" cy="167729"/>
          </a:xfrm>
          <a:custGeom>
            <a:avLst/>
            <a:gdLst>
              <a:gd name="T0" fmla="*/ 25 w 45"/>
              <a:gd name="T1" fmla="*/ 23 h 36"/>
              <a:gd name="T2" fmla="*/ 25 w 45"/>
              <a:gd name="T3" fmla="*/ 24 h 36"/>
              <a:gd name="T4" fmla="*/ 24 w 45"/>
              <a:gd name="T5" fmla="*/ 24 h 36"/>
              <a:gd name="T6" fmla="*/ 23 w 45"/>
              <a:gd name="T7" fmla="*/ 24 h 36"/>
              <a:gd name="T8" fmla="*/ 21 w 45"/>
              <a:gd name="T9" fmla="*/ 24 h 36"/>
              <a:gd name="T10" fmla="*/ 21 w 45"/>
              <a:gd name="T11" fmla="*/ 24 h 36"/>
              <a:gd name="T12" fmla="*/ 21 w 45"/>
              <a:gd name="T13" fmla="*/ 23 h 36"/>
              <a:gd name="T14" fmla="*/ 0 w 45"/>
              <a:gd name="T15" fmla="*/ 16 h 36"/>
              <a:gd name="T16" fmla="*/ 0 w 45"/>
              <a:gd name="T17" fmla="*/ 29 h 36"/>
              <a:gd name="T18" fmla="*/ 7 w 45"/>
              <a:gd name="T19" fmla="*/ 36 h 36"/>
              <a:gd name="T20" fmla="*/ 23 w 45"/>
              <a:gd name="T21" fmla="*/ 36 h 36"/>
              <a:gd name="T22" fmla="*/ 38 w 45"/>
              <a:gd name="T23" fmla="*/ 36 h 36"/>
              <a:gd name="T24" fmla="*/ 45 w 45"/>
              <a:gd name="T25" fmla="*/ 29 h 36"/>
              <a:gd name="T26" fmla="*/ 45 w 45"/>
              <a:gd name="T27" fmla="*/ 16 h 36"/>
              <a:gd name="T28" fmla="*/ 25 w 45"/>
              <a:gd name="T29" fmla="*/ 23 h 36"/>
              <a:gd name="T30" fmla="*/ 23 w 45"/>
              <a:gd name="T31" fmla="*/ 21 h 36"/>
              <a:gd name="T32" fmla="*/ 23 w 45"/>
              <a:gd name="T33" fmla="*/ 21 h 36"/>
              <a:gd name="T34" fmla="*/ 24 w 45"/>
              <a:gd name="T35" fmla="*/ 21 h 36"/>
              <a:gd name="T36" fmla="*/ 24 w 45"/>
              <a:gd name="T37" fmla="*/ 23 h 36"/>
              <a:gd name="T38" fmla="*/ 23 w 45"/>
              <a:gd name="T39" fmla="*/ 24 h 36"/>
              <a:gd name="T40" fmla="*/ 23 w 45"/>
              <a:gd name="T41" fmla="*/ 24 h 36"/>
              <a:gd name="T42" fmla="*/ 22 w 45"/>
              <a:gd name="T43" fmla="*/ 24 h 36"/>
              <a:gd name="T44" fmla="*/ 21 w 45"/>
              <a:gd name="T45" fmla="*/ 23 h 36"/>
              <a:gd name="T46" fmla="*/ 21 w 45"/>
              <a:gd name="T47" fmla="*/ 21 h 36"/>
              <a:gd name="T48" fmla="*/ 22 w 45"/>
              <a:gd name="T49" fmla="*/ 21 h 36"/>
              <a:gd name="T50" fmla="*/ 23 w 45"/>
              <a:gd name="T51" fmla="*/ 21 h 36"/>
              <a:gd name="T52" fmla="*/ 21 w 45"/>
              <a:gd name="T53" fmla="*/ 21 h 36"/>
              <a:gd name="T54" fmla="*/ 21 w 45"/>
              <a:gd name="T55" fmla="*/ 22 h 36"/>
              <a:gd name="T56" fmla="*/ 0 w 45"/>
              <a:gd name="T57" fmla="*/ 15 h 36"/>
              <a:gd name="T58" fmla="*/ 7 w 45"/>
              <a:gd name="T59" fmla="*/ 9 h 36"/>
              <a:gd name="T60" fmla="*/ 23 w 45"/>
              <a:gd name="T61" fmla="*/ 9 h 36"/>
              <a:gd name="T62" fmla="*/ 38 w 45"/>
              <a:gd name="T63" fmla="*/ 9 h 36"/>
              <a:gd name="T64" fmla="*/ 45 w 45"/>
              <a:gd name="T65" fmla="*/ 15 h 36"/>
              <a:gd name="T66" fmla="*/ 25 w 45"/>
              <a:gd name="T67" fmla="*/ 22 h 36"/>
              <a:gd name="T68" fmla="*/ 25 w 45"/>
              <a:gd name="T69" fmla="*/ 21 h 36"/>
              <a:gd name="T70" fmla="*/ 24 w 45"/>
              <a:gd name="T71" fmla="*/ 20 h 36"/>
              <a:gd name="T72" fmla="*/ 23 w 45"/>
              <a:gd name="T73" fmla="*/ 20 h 36"/>
              <a:gd name="T74" fmla="*/ 21 w 45"/>
              <a:gd name="T75" fmla="*/ 20 h 36"/>
              <a:gd name="T76" fmla="*/ 21 w 45"/>
              <a:gd name="T77" fmla="*/ 21 h 36"/>
              <a:gd name="T78" fmla="*/ 23 w 45"/>
              <a:gd name="T79" fmla="*/ 1 h 36"/>
              <a:gd name="T80" fmla="*/ 23 w 45"/>
              <a:gd name="T81" fmla="*/ 1 h 36"/>
              <a:gd name="T82" fmla="*/ 30 w 45"/>
              <a:gd name="T83" fmla="*/ 8 h 36"/>
              <a:gd name="T84" fmla="*/ 31 w 45"/>
              <a:gd name="T85" fmla="*/ 8 h 36"/>
              <a:gd name="T86" fmla="*/ 23 w 45"/>
              <a:gd name="T87" fmla="*/ 0 h 36"/>
              <a:gd name="T88" fmla="*/ 23 w 45"/>
              <a:gd name="T89" fmla="*/ 0 h 36"/>
              <a:gd name="T90" fmla="*/ 14 w 45"/>
              <a:gd name="T91" fmla="*/ 8 h 36"/>
              <a:gd name="T92" fmla="*/ 16 w 45"/>
              <a:gd name="T93" fmla="*/ 8 h 36"/>
              <a:gd name="T94" fmla="*/ 23 w 45"/>
              <a:gd name="T9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36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rgbClr val="40937D"/>
          </a:solidFill>
          <a:ln>
            <a:noFill/>
          </a:ln>
          <a:extLst/>
        </p:spPr>
        <p:txBody>
          <a:bodyPr vert="horz" wrap="square" lIns="61399" tIns="30699" rIns="61399" bIns="30699" numCol="1" anchor="t" anchorCtr="0" compatLnSpc="1">
            <a:prstTxWarp prst="textNoShape">
              <a:avLst/>
            </a:prstTxWarp>
          </a:bodyPr>
          <a:lstStyle/>
          <a:p>
            <a:endParaRPr lang="zh-CN" altLang="en-US" sz="1012"/>
          </a:p>
        </p:txBody>
      </p:sp>
      <p:sp>
        <p:nvSpPr>
          <p:cNvPr id="46" name="Freeform 44"/>
          <p:cNvSpPr>
            <a:spLocks noEditPoints="1"/>
          </p:cNvSpPr>
          <p:nvPr/>
        </p:nvSpPr>
        <p:spPr bwMode="auto">
          <a:xfrm>
            <a:off x="3996773" y="1892840"/>
            <a:ext cx="289729" cy="250742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rgbClr val="40937D"/>
          </a:solidFill>
          <a:ln>
            <a:noFill/>
          </a:ln>
          <a:extLst/>
        </p:spPr>
        <p:txBody>
          <a:bodyPr vert="horz" wrap="square" lIns="61399" tIns="30699" rIns="61399" bIns="30699" numCol="1" anchor="t" anchorCtr="0" compatLnSpc="1">
            <a:prstTxWarp prst="textNoShape">
              <a:avLst/>
            </a:prstTxWarp>
          </a:bodyPr>
          <a:lstStyle/>
          <a:p>
            <a:endParaRPr lang="zh-CN" altLang="en-US" sz="1012"/>
          </a:p>
        </p:txBody>
      </p:sp>
      <p:sp>
        <p:nvSpPr>
          <p:cNvPr id="47" name="TextBox 69"/>
          <p:cNvSpPr txBox="1"/>
          <p:nvPr/>
        </p:nvSpPr>
        <p:spPr>
          <a:xfrm>
            <a:off x="455214" y="2576026"/>
            <a:ext cx="2044573" cy="34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buFont typeface="Arial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9pPr>
          </a:lstStyle>
          <a:p>
            <a:pPr lvl="0"/>
            <a:r>
              <a:rPr lang="zh-CN" altLang="zh-CN" dirty="0"/>
              <a:t>你的市场定位是什么？</a:t>
            </a:r>
          </a:p>
        </p:txBody>
      </p:sp>
      <p:sp>
        <p:nvSpPr>
          <p:cNvPr id="49" name="TextBox 71"/>
          <p:cNvSpPr txBox="1"/>
          <p:nvPr/>
        </p:nvSpPr>
        <p:spPr>
          <a:xfrm>
            <a:off x="2749653" y="2457532"/>
            <a:ext cx="2783967" cy="58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Font typeface="Arial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9pPr>
          </a:lstStyle>
          <a:p>
            <a:pPr lvl="0" algn="ctr"/>
            <a:r>
              <a:rPr lang="zh-CN" altLang="zh-CN" dirty="0"/>
              <a:t>如何防止竞争</a:t>
            </a:r>
            <a:r>
              <a:rPr lang="zh-CN" altLang="zh-CN" dirty="0" smtClean="0"/>
              <a:t>对手夺走</a:t>
            </a:r>
            <a:endParaRPr lang="en-US" altLang="zh-CN" dirty="0" smtClean="0"/>
          </a:p>
          <a:p>
            <a:pPr lvl="0" algn="ctr"/>
            <a:r>
              <a:rPr lang="zh-CN" altLang="zh-CN" dirty="0" smtClean="0"/>
              <a:t>你</a:t>
            </a:r>
            <a:r>
              <a:rPr lang="zh-CN" altLang="zh-CN" dirty="0"/>
              <a:t>的市场份额？</a:t>
            </a:r>
          </a:p>
        </p:txBody>
      </p:sp>
      <p:sp>
        <p:nvSpPr>
          <p:cNvPr id="51" name="TextBox 73"/>
          <p:cNvSpPr txBox="1"/>
          <p:nvPr/>
        </p:nvSpPr>
        <p:spPr>
          <a:xfrm>
            <a:off x="5480232" y="2457532"/>
            <a:ext cx="2687568" cy="58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Font typeface="Arial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9pPr>
          </a:lstStyle>
          <a:p>
            <a:pPr lvl="0" algn="ctr"/>
            <a:r>
              <a:rPr lang="zh-CN" altLang="zh-CN" dirty="0"/>
              <a:t>你的秘诀是什么</a:t>
            </a:r>
            <a:r>
              <a:rPr lang="zh-CN" altLang="zh-CN" dirty="0" smtClean="0"/>
              <a:t>？</a:t>
            </a:r>
            <a:endParaRPr lang="en-US" altLang="zh-CN" dirty="0" smtClean="0"/>
          </a:p>
          <a:p>
            <a:pPr lvl="0" algn="ctr"/>
            <a:r>
              <a:rPr lang="zh-CN" altLang="zh-CN" dirty="0" smtClean="0"/>
              <a:t>你</a:t>
            </a:r>
            <a:r>
              <a:rPr lang="zh-CN" altLang="zh-CN" dirty="0"/>
              <a:t>将如何变得比竞争对手更优秀？</a:t>
            </a:r>
          </a:p>
        </p:txBody>
      </p:sp>
      <p:sp>
        <p:nvSpPr>
          <p:cNvPr id="53" name="文本框 52"/>
          <p:cNvSpPr txBox="1">
            <a:spLocks noChangeArrowheads="1"/>
          </p:cNvSpPr>
          <p:nvPr/>
        </p:nvSpPr>
        <p:spPr bwMode="auto">
          <a:xfrm>
            <a:off x="3745063" y="149299"/>
            <a:ext cx="5268308" cy="11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（这个页面展示的是你在适应市场和获得市场份额上的信心，同时展示你当前的客户满意度和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忠诚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度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lang="en-US" altLang="zh-CN" sz="1600" b="1" dirty="0" smtClean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基于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同类型的竞品分析，比如：手机类：苹果</a:t>
            </a:r>
            <a:r>
              <a:rPr lang="en-US" altLang="zh-CN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vs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小米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618119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1579742" y="1233868"/>
            <a:ext cx="3316210" cy="1861590"/>
            <a:chOff x="714174" y="1657350"/>
            <a:chExt cx="2638626" cy="1683224"/>
          </a:xfrm>
        </p:grpSpPr>
        <p:cxnSp>
          <p:nvCxnSpPr>
            <p:cNvPr id="7" name="Straight Connector 16"/>
            <p:cNvCxnSpPr/>
            <p:nvPr/>
          </p:nvCxnSpPr>
          <p:spPr>
            <a:xfrm>
              <a:off x="714174" y="3340574"/>
              <a:ext cx="2638626" cy="0"/>
            </a:xfrm>
            <a:prstGeom prst="line">
              <a:avLst/>
            </a:prstGeom>
            <a:ln w="76200">
              <a:solidFill>
                <a:schemeClr val="tx1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7"/>
            <p:cNvGrpSpPr/>
            <p:nvPr/>
          </p:nvGrpSpPr>
          <p:grpSpPr>
            <a:xfrm>
              <a:off x="951571" y="1657350"/>
              <a:ext cx="202844" cy="1676400"/>
              <a:chOff x="951571" y="1657350"/>
              <a:chExt cx="202844" cy="1676400"/>
            </a:xfrm>
          </p:grpSpPr>
          <p:cxnSp>
            <p:nvCxnSpPr>
              <p:cNvPr id="28" name="Straight Connector 34"/>
              <p:cNvCxnSpPr/>
              <p:nvPr/>
            </p:nvCxnSpPr>
            <p:spPr>
              <a:xfrm flipV="1">
                <a:off x="1052993" y="1657350"/>
                <a:ext cx="0" cy="167640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ounded Rectangle 35"/>
              <p:cNvSpPr/>
              <p:nvPr/>
            </p:nvSpPr>
            <p:spPr>
              <a:xfrm>
                <a:off x="951571" y="2571750"/>
                <a:ext cx="202844" cy="6858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99" dirty="0"/>
              </a:p>
            </p:txBody>
          </p:sp>
        </p:grpSp>
        <p:grpSp>
          <p:nvGrpSpPr>
            <p:cNvPr id="13" name="Group 18"/>
            <p:cNvGrpSpPr/>
            <p:nvPr/>
          </p:nvGrpSpPr>
          <p:grpSpPr>
            <a:xfrm>
              <a:off x="1336791" y="1657350"/>
              <a:ext cx="202844" cy="1676400"/>
              <a:chOff x="1346378" y="1657350"/>
              <a:chExt cx="202844" cy="1676400"/>
            </a:xfrm>
          </p:grpSpPr>
          <p:cxnSp>
            <p:nvCxnSpPr>
              <p:cNvPr id="26" name="Straight Connector 32"/>
              <p:cNvCxnSpPr/>
              <p:nvPr/>
            </p:nvCxnSpPr>
            <p:spPr>
              <a:xfrm flipV="1">
                <a:off x="1447800" y="1657350"/>
                <a:ext cx="0" cy="167640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ounded Rectangle 33"/>
              <p:cNvSpPr/>
              <p:nvPr/>
            </p:nvSpPr>
            <p:spPr>
              <a:xfrm>
                <a:off x="1346378" y="1733550"/>
                <a:ext cx="202844" cy="1524000"/>
              </a:xfrm>
              <a:prstGeom prst="roundRect">
                <a:avLst/>
              </a:prstGeom>
              <a:solidFill>
                <a:srgbClr val="4093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99" dirty="0"/>
              </a:p>
            </p:txBody>
          </p:sp>
        </p:grpSp>
        <p:grpSp>
          <p:nvGrpSpPr>
            <p:cNvPr id="14" name="Group 19"/>
            <p:cNvGrpSpPr/>
            <p:nvPr/>
          </p:nvGrpSpPr>
          <p:grpSpPr>
            <a:xfrm>
              <a:off x="1722011" y="1657350"/>
              <a:ext cx="202844" cy="1676400"/>
              <a:chOff x="1695492" y="1657350"/>
              <a:chExt cx="202844" cy="1676400"/>
            </a:xfrm>
          </p:grpSpPr>
          <p:cxnSp>
            <p:nvCxnSpPr>
              <p:cNvPr id="24" name="Straight Connector 30"/>
              <p:cNvCxnSpPr/>
              <p:nvPr/>
            </p:nvCxnSpPr>
            <p:spPr>
              <a:xfrm flipV="1">
                <a:off x="1796914" y="1657350"/>
                <a:ext cx="0" cy="167640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ounded Rectangle 31"/>
              <p:cNvSpPr/>
              <p:nvPr/>
            </p:nvSpPr>
            <p:spPr>
              <a:xfrm>
                <a:off x="1695492" y="2114550"/>
                <a:ext cx="202844" cy="1143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99" dirty="0"/>
              </a:p>
            </p:txBody>
          </p:sp>
        </p:grpSp>
        <p:grpSp>
          <p:nvGrpSpPr>
            <p:cNvPr id="15" name="Group 20"/>
            <p:cNvGrpSpPr/>
            <p:nvPr/>
          </p:nvGrpSpPr>
          <p:grpSpPr>
            <a:xfrm>
              <a:off x="2107231" y="1657350"/>
              <a:ext cx="202844" cy="1676400"/>
              <a:chOff x="2090299" y="1657350"/>
              <a:chExt cx="202844" cy="1676400"/>
            </a:xfrm>
          </p:grpSpPr>
          <p:cxnSp>
            <p:nvCxnSpPr>
              <p:cNvPr id="22" name="Straight Connector 27"/>
              <p:cNvCxnSpPr/>
              <p:nvPr/>
            </p:nvCxnSpPr>
            <p:spPr>
              <a:xfrm flipV="1">
                <a:off x="2191721" y="1657350"/>
                <a:ext cx="0" cy="167640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ounded Rectangle 29"/>
              <p:cNvSpPr/>
              <p:nvPr/>
            </p:nvSpPr>
            <p:spPr>
              <a:xfrm>
                <a:off x="2090299" y="2266950"/>
                <a:ext cx="202844" cy="990600"/>
              </a:xfrm>
              <a:prstGeom prst="roundRect">
                <a:avLst/>
              </a:prstGeom>
              <a:solidFill>
                <a:srgbClr val="4093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99" dirty="0"/>
              </a:p>
            </p:txBody>
          </p:sp>
        </p:grpSp>
        <p:grpSp>
          <p:nvGrpSpPr>
            <p:cNvPr id="16" name="Group 21"/>
            <p:cNvGrpSpPr/>
            <p:nvPr/>
          </p:nvGrpSpPr>
          <p:grpSpPr>
            <a:xfrm>
              <a:off x="2492451" y="1657350"/>
              <a:ext cx="202844" cy="1676400"/>
              <a:chOff x="2482864" y="1657350"/>
              <a:chExt cx="202844" cy="1676400"/>
            </a:xfrm>
          </p:grpSpPr>
          <p:cxnSp>
            <p:nvCxnSpPr>
              <p:cNvPr id="20" name="Straight Connector 25"/>
              <p:cNvCxnSpPr/>
              <p:nvPr/>
            </p:nvCxnSpPr>
            <p:spPr>
              <a:xfrm flipV="1">
                <a:off x="2584286" y="1657350"/>
                <a:ext cx="0" cy="167640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ounded Rectangle 26"/>
              <p:cNvSpPr/>
              <p:nvPr/>
            </p:nvSpPr>
            <p:spPr>
              <a:xfrm>
                <a:off x="2482864" y="2038350"/>
                <a:ext cx="202844" cy="12192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99" dirty="0"/>
              </a:p>
            </p:txBody>
          </p:sp>
        </p:grpSp>
        <p:grpSp>
          <p:nvGrpSpPr>
            <p:cNvPr id="17" name="Group 22"/>
            <p:cNvGrpSpPr/>
            <p:nvPr/>
          </p:nvGrpSpPr>
          <p:grpSpPr>
            <a:xfrm>
              <a:off x="2877671" y="1657350"/>
              <a:ext cx="202844" cy="1676400"/>
              <a:chOff x="2877671" y="1657350"/>
              <a:chExt cx="202844" cy="1676400"/>
            </a:xfrm>
          </p:grpSpPr>
          <p:cxnSp>
            <p:nvCxnSpPr>
              <p:cNvPr id="18" name="Straight Connector 23"/>
              <p:cNvCxnSpPr/>
              <p:nvPr/>
            </p:nvCxnSpPr>
            <p:spPr>
              <a:xfrm flipV="1">
                <a:off x="2979093" y="1657350"/>
                <a:ext cx="0" cy="167640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ounded Rectangle 24"/>
              <p:cNvSpPr/>
              <p:nvPr/>
            </p:nvSpPr>
            <p:spPr>
              <a:xfrm>
                <a:off x="2877671" y="1885950"/>
                <a:ext cx="202844" cy="1371600"/>
              </a:xfrm>
              <a:prstGeom prst="roundRect">
                <a:avLst/>
              </a:prstGeom>
              <a:solidFill>
                <a:srgbClr val="4093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99" dirty="0"/>
              </a:p>
            </p:txBody>
          </p:sp>
        </p:grpSp>
      </p:grpSp>
      <p:grpSp>
        <p:nvGrpSpPr>
          <p:cNvPr id="30" name="Group 36"/>
          <p:cNvGrpSpPr/>
          <p:nvPr/>
        </p:nvGrpSpPr>
        <p:grpSpPr>
          <a:xfrm>
            <a:off x="1940066" y="2372683"/>
            <a:ext cx="2541098" cy="138499"/>
            <a:chOff x="1136453" y="3332262"/>
            <a:chExt cx="1973480" cy="150175"/>
          </a:xfrm>
        </p:grpSpPr>
        <p:sp>
          <p:nvSpPr>
            <p:cNvPr id="31" name="Rectangle 1436"/>
            <p:cNvSpPr>
              <a:spLocks noChangeArrowheads="1"/>
            </p:cNvSpPr>
            <p:nvPr/>
          </p:nvSpPr>
          <p:spPr bwMode="auto">
            <a:xfrm>
              <a:off x="1136453" y="3332262"/>
              <a:ext cx="89635" cy="15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39</a:t>
              </a:r>
              <a:endParaRPr lang="en-US" sz="2399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Rectangle 1436"/>
            <p:cNvSpPr>
              <a:spLocks noChangeArrowheads="1"/>
            </p:cNvSpPr>
            <p:nvPr/>
          </p:nvSpPr>
          <p:spPr bwMode="auto">
            <a:xfrm>
              <a:off x="1521673" y="3332262"/>
              <a:ext cx="89635" cy="15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97</a:t>
              </a:r>
              <a:endParaRPr lang="en-US" sz="2399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Rectangle 1436"/>
            <p:cNvSpPr>
              <a:spLocks noChangeArrowheads="1"/>
            </p:cNvSpPr>
            <p:nvPr/>
          </p:nvSpPr>
          <p:spPr bwMode="auto">
            <a:xfrm>
              <a:off x="1889990" y="3332262"/>
              <a:ext cx="89635" cy="15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80</a:t>
              </a:r>
              <a:endParaRPr lang="en-US" sz="2399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Rectangle 1436"/>
            <p:cNvSpPr>
              <a:spLocks noChangeArrowheads="1"/>
            </p:cNvSpPr>
            <p:nvPr/>
          </p:nvSpPr>
          <p:spPr bwMode="auto">
            <a:xfrm>
              <a:off x="2275210" y="3332262"/>
              <a:ext cx="89635" cy="15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63</a:t>
              </a:r>
              <a:endParaRPr lang="en-US" sz="2399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Rectangle 1436"/>
            <p:cNvSpPr>
              <a:spLocks noChangeArrowheads="1"/>
            </p:cNvSpPr>
            <p:nvPr/>
          </p:nvSpPr>
          <p:spPr bwMode="auto">
            <a:xfrm>
              <a:off x="2643525" y="3332262"/>
              <a:ext cx="89635" cy="15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82</a:t>
              </a:r>
              <a:endParaRPr lang="en-US" sz="2399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Rectangle 1436"/>
            <p:cNvSpPr>
              <a:spLocks noChangeArrowheads="1"/>
            </p:cNvSpPr>
            <p:nvPr/>
          </p:nvSpPr>
          <p:spPr bwMode="auto">
            <a:xfrm>
              <a:off x="3020298" y="3332262"/>
              <a:ext cx="89635" cy="15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90</a:t>
              </a:r>
              <a:endParaRPr lang="en-US" sz="2399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60"/>
          <p:cNvSpPr txBox="1"/>
          <p:nvPr/>
        </p:nvSpPr>
        <p:spPr>
          <a:xfrm>
            <a:off x="5180643" y="2321412"/>
            <a:ext cx="2429637" cy="5077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299" dirty="0" smtClean="0">
                <a:solidFill>
                  <a:srgbClr val="40937D"/>
                </a:solidFill>
                <a:latin typeface="Impact MT Std" pitchFamily="34" charset="0"/>
                <a:ea typeface="微软雅黑" pitchFamily="34" charset="-122"/>
              </a:rPr>
              <a:t>123,456,789</a:t>
            </a:r>
            <a:endParaRPr lang="zh-CN" altLang="en-US" sz="3299" dirty="0">
              <a:solidFill>
                <a:srgbClr val="40937D"/>
              </a:solidFill>
              <a:latin typeface="Impact MT Std" pitchFamily="34" charset="0"/>
              <a:ea typeface="微软雅黑" pitchFamily="34" charset="-122"/>
            </a:endParaRPr>
          </a:p>
        </p:txBody>
      </p:sp>
      <p:sp>
        <p:nvSpPr>
          <p:cNvPr id="40" name="TextBox 61"/>
          <p:cNvSpPr txBox="1"/>
          <p:nvPr/>
        </p:nvSpPr>
        <p:spPr>
          <a:xfrm>
            <a:off x="5180643" y="2143585"/>
            <a:ext cx="107983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itchFamily="34" charset="-122"/>
              </a:rPr>
              <a:t>盈利</a:t>
            </a:r>
            <a:r>
              <a:rPr lang="zh-CN" altLang="en-US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itchFamily="34" charset="-122"/>
              </a:rPr>
              <a:t>：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itchFamily="34" charset="-122"/>
            </a:endParaRPr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5716646" y="3055954"/>
            <a:ext cx="80979" cy="8097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6614175" y="3044932"/>
            <a:ext cx="80979" cy="8097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</a:endParaRPr>
          </a:p>
        </p:txBody>
      </p:sp>
      <p:sp>
        <p:nvSpPr>
          <p:cNvPr id="43" name="TextBox 64"/>
          <p:cNvSpPr txBox="1"/>
          <p:nvPr/>
        </p:nvSpPr>
        <p:spPr>
          <a:xfrm>
            <a:off x="5180643" y="3016889"/>
            <a:ext cx="47607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itchFamily="34" charset="-122"/>
              </a:rPr>
              <a:t>盈利</a:t>
            </a:r>
            <a:r>
              <a:rPr lang="en-US" altLang="zh-CN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itchFamily="34" charset="-122"/>
              </a:rPr>
              <a:t>-1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itchFamily="34" charset="-122"/>
            </a:endParaRPr>
          </a:p>
        </p:txBody>
      </p:sp>
      <p:sp>
        <p:nvSpPr>
          <p:cNvPr id="44" name="TextBox 65"/>
          <p:cNvSpPr txBox="1"/>
          <p:nvPr/>
        </p:nvSpPr>
        <p:spPr>
          <a:xfrm>
            <a:off x="6091948" y="3004651"/>
            <a:ext cx="47607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itchFamily="34" charset="-122"/>
              </a:rPr>
              <a:t>盈利</a:t>
            </a:r>
            <a:r>
              <a:rPr lang="en-US" altLang="zh-CN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itchFamily="34" charset="-122"/>
              </a:rPr>
              <a:t>-2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itchFamily="34" charset="-122"/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6774850" y="3044932"/>
            <a:ext cx="80979" cy="8097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6929162" y="3044932"/>
            <a:ext cx="80979" cy="8097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</a:endParaRPr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7082636" y="3044932"/>
            <a:ext cx="80979" cy="8097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</a:endParaRPr>
          </a:p>
        </p:txBody>
      </p:sp>
      <p:sp>
        <p:nvSpPr>
          <p:cNvPr id="48" name="TextBox 90"/>
          <p:cNvSpPr txBox="1"/>
          <p:nvPr/>
        </p:nvSpPr>
        <p:spPr>
          <a:xfrm>
            <a:off x="749301" y="3955766"/>
            <a:ext cx="775691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一个创业者的真正产品不是解决方案，而是一个行得通的商业模式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创业者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的真正该做的是随着时间的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推移，系统性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地降低商业模式的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风险。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9" name="TextBox 91"/>
          <p:cNvSpPr txBox="1"/>
          <p:nvPr/>
        </p:nvSpPr>
        <p:spPr>
          <a:xfrm>
            <a:off x="3880606" y="3509010"/>
            <a:ext cx="1544105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itchFamily="34" charset="-122"/>
              </a:rPr>
              <a:t>你如何赚钱？ </a:t>
            </a: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>
            <a:off x="421480" y="112247"/>
            <a:ext cx="33076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幻灯片</a:t>
            </a:r>
            <a:r>
              <a:rPr lang="en-US" altLang="zh-CN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：商业模式</a:t>
            </a:r>
          </a:p>
        </p:txBody>
      </p:sp>
      <p:sp>
        <p:nvSpPr>
          <p:cNvPr id="52" name="TextBox 20"/>
          <p:cNvSpPr>
            <a:spLocks noChangeArrowheads="1"/>
          </p:cNvSpPr>
          <p:nvPr/>
        </p:nvSpPr>
        <p:spPr bwMode="auto">
          <a:xfrm>
            <a:off x="5079043" y="1232663"/>
            <a:ext cx="26806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盈利模式工作原理：</a:t>
            </a:r>
            <a:endParaRPr lang="en-US" altLang="zh-CN" sz="1600" b="1" dirty="0" smtClean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盈利案例展示解读：</a:t>
            </a:r>
            <a:endParaRPr lang="zh-CN" altLang="en-US" sz="16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3" name="文本框 52"/>
          <p:cNvSpPr txBox="1">
            <a:spLocks noChangeArrowheads="1"/>
          </p:cNvSpPr>
          <p:nvPr/>
        </p:nvSpPr>
        <p:spPr bwMode="auto">
          <a:xfrm>
            <a:off x="3729161" y="108683"/>
            <a:ext cx="5128592" cy="7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（这里你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应该展示你的商业模式的工作原理以及如它如何通过早期试用者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得到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了验证。本质上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是盈利模式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168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6" name="矩形 13"/>
          <p:cNvSpPr>
            <a:spLocks noChangeArrowheads="1"/>
          </p:cNvSpPr>
          <p:nvPr/>
        </p:nvSpPr>
        <p:spPr bwMode="auto">
          <a:xfrm>
            <a:off x="0" y="1986927"/>
            <a:ext cx="9144000" cy="2090060"/>
          </a:xfrm>
          <a:prstGeom prst="rect">
            <a:avLst/>
          </a:prstGeom>
          <a:solidFill>
            <a:srgbClr val="40937D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4302919" y="1870473"/>
            <a:ext cx="0" cy="0"/>
          </a:xfrm>
          <a:prstGeom prst="line">
            <a:avLst/>
          </a:prstGeom>
          <a:noFill/>
          <a:ln w="15875">
            <a:solidFill>
              <a:srgbClr val="449F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0" name="图片 3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9" t="3799" r="9811" b="5762"/>
          <a:stretch>
            <a:fillRect/>
          </a:stretch>
        </p:blipFill>
        <p:spPr bwMode="auto">
          <a:xfrm>
            <a:off x="937150" y="1232307"/>
            <a:ext cx="1914525" cy="365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421480" y="112247"/>
            <a:ext cx="33076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幻灯片</a:t>
            </a:r>
            <a:r>
              <a:rPr lang="en-US" altLang="zh-CN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：市场推广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3798098" y="115993"/>
            <a:ext cx="50781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 现在你已经确定了你的目标市场和商业模式，你想让投资人知道你将如何获得这个市场。你的市场推广策略应该已经在小范围内得到了验证，你也应该已经确定了最有效的客户获取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渠道及分阶段策略。 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3" name="文本框 323"/>
          <p:cNvSpPr>
            <a:spLocks noChangeArrowheads="1"/>
          </p:cNvSpPr>
          <p:nvPr/>
        </p:nvSpPr>
        <p:spPr bwMode="auto">
          <a:xfrm>
            <a:off x="3798099" y="2123273"/>
            <a:ext cx="3555736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Adobe 黑体 Std R" pitchFamily="34" charset="-122"/>
              </a:rPr>
              <a:t>你将如何让你的产品出现在客户面前</a:t>
            </a:r>
            <a:r>
              <a:rPr lang="zh-CN" altLang="en-US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Adobe 黑体 Std R" pitchFamily="34" charset="-122"/>
              </a:rPr>
              <a:t>？</a:t>
            </a:r>
            <a:endParaRPr lang="en-US" altLang="zh-CN" sz="1400" b="1" dirty="0" smtClean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zh-CN" altLang="zh-CN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基于</a:t>
            </a:r>
            <a:r>
              <a:rPr lang="zh-CN" altLang="zh-CN" sz="14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你当前的资源，你将关注哪些渠道</a:t>
            </a:r>
            <a:r>
              <a:rPr lang="zh-CN" altLang="zh-CN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？</a:t>
            </a:r>
            <a:endParaRPr lang="en-US" altLang="zh-CN" sz="1400" b="1" dirty="0" smtClean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zh-CN" altLang="zh-CN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你</a:t>
            </a:r>
            <a:r>
              <a:rPr lang="zh-CN" altLang="zh-CN" sz="14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做了什么来验证这些是最有效的渠道</a:t>
            </a:r>
            <a:r>
              <a:rPr lang="zh-CN" altLang="zh-CN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？</a:t>
            </a:r>
            <a:endParaRPr lang="en-US" altLang="zh-CN" sz="1400" b="1" dirty="0" smtClean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你有竞争力的分销策略是什么？</a:t>
            </a:r>
          </a:p>
          <a:p>
            <a:pPr>
              <a:lnSpc>
                <a:spcPct val="200000"/>
              </a:lnSpc>
            </a:pPr>
            <a:endParaRPr lang="zh-CN" altLang="zh-CN" sz="1400" dirty="0">
              <a:solidFill>
                <a:schemeClr val="bg1"/>
              </a:solidFill>
            </a:endParaRPr>
          </a:p>
          <a:p>
            <a:pPr lvl="0">
              <a:lnSpc>
                <a:spcPct val="200000"/>
              </a:lnSpc>
            </a:pPr>
            <a:endParaRPr lang="zh-CN" altLang="zh-CN" sz="1400" dirty="0">
              <a:solidFill>
                <a:schemeClr val="bg1"/>
              </a:solidFill>
            </a:endParaRPr>
          </a:p>
        </p:txBody>
      </p:sp>
      <p:sp>
        <p:nvSpPr>
          <p:cNvPr id="34" name="文本框 323"/>
          <p:cNvSpPr>
            <a:spLocks noChangeArrowheads="1"/>
          </p:cNvSpPr>
          <p:nvPr/>
        </p:nvSpPr>
        <p:spPr bwMode="auto">
          <a:xfrm>
            <a:off x="4750965" y="3526674"/>
            <a:ext cx="2919418" cy="28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endParaRPr lang="zh-CN" altLang="en-US" sz="12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Adobe 黑体 Std R" pitchFamily="34" charset="-122"/>
            </a:endParaRPr>
          </a:p>
        </p:txBody>
      </p:sp>
      <p:pic>
        <p:nvPicPr>
          <p:cNvPr id="23" name="Group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541" y="2260948"/>
            <a:ext cx="1236151" cy="141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74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290" y="623889"/>
            <a:ext cx="3019425" cy="30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30"/>
          <p:cNvGrpSpPr>
            <a:grpSpLocks/>
          </p:cNvGrpSpPr>
          <p:nvPr/>
        </p:nvGrpSpPr>
        <p:grpSpPr bwMode="auto">
          <a:xfrm>
            <a:off x="3133727" y="1175149"/>
            <a:ext cx="1265635" cy="2401490"/>
            <a:chOff x="0" y="0"/>
            <a:chExt cx="1687976" cy="3202328"/>
          </a:xfrm>
        </p:grpSpPr>
        <p:cxnSp>
          <p:nvCxnSpPr>
            <p:cNvPr id="6" name="直接连接符 9"/>
            <p:cNvCxnSpPr>
              <a:cxnSpLocks noChangeShapeType="1"/>
            </p:cNvCxnSpPr>
            <p:nvPr/>
          </p:nvCxnSpPr>
          <p:spPr bwMode="auto">
            <a:xfrm>
              <a:off x="723014" y="2282514"/>
              <a:ext cx="340242" cy="818707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直接连接符 12"/>
            <p:cNvCxnSpPr>
              <a:cxnSpLocks noChangeShapeType="1"/>
            </p:cNvCxnSpPr>
            <p:nvPr/>
          </p:nvCxnSpPr>
          <p:spPr bwMode="auto">
            <a:xfrm flipV="1">
              <a:off x="489098" y="2282514"/>
              <a:ext cx="233916" cy="409353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直接连接符 15"/>
            <p:cNvCxnSpPr>
              <a:cxnSpLocks noChangeShapeType="1"/>
            </p:cNvCxnSpPr>
            <p:nvPr/>
          </p:nvCxnSpPr>
          <p:spPr bwMode="auto">
            <a:xfrm flipH="1" flipV="1">
              <a:off x="0" y="1931640"/>
              <a:ext cx="723014" cy="350874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直接连接符 18"/>
            <p:cNvCxnSpPr>
              <a:cxnSpLocks noChangeShapeType="1"/>
            </p:cNvCxnSpPr>
            <p:nvPr/>
          </p:nvCxnSpPr>
          <p:spPr bwMode="auto">
            <a:xfrm flipH="1" flipV="1">
              <a:off x="723014" y="2282514"/>
              <a:ext cx="946298" cy="204676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直接连接符 21"/>
            <p:cNvCxnSpPr>
              <a:cxnSpLocks noChangeShapeType="1"/>
            </p:cNvCxnSpPr>
            <p:nvPr/>
          </p:nvCxnSpPr>
          <p:spPr bwMode="auto">
            <a:xfrm flipV="1">
              <a:off x="1307805" y="2487192"/>
              <a:ext cx="349656" cy="715136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直接连接符 24"/>
            <p:cNvCxnSpPr>
              <a:cxnSpLocks noChangeShapeType="1"/>
            </p:cNvCxnSpPr>
            <p:nvPr/>
          </p:nvCxnSpPr>
          <p:spPr bwMode="auto">
            <a:xfrm flipH="1" flipV="1">
              <a:off x="361507" y="0"/>
              <a:ext cx="361508" cy="2284010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椭圆 27"/>
            <p:cNvSpPr>
              <a:spLocks noChangeArrowheads="1"/>
            </p:cNvSpPr>
            <p:nvPr/>
          </p:nvSpPr>
          <p:spPr bwMode="auto">
            <a:xfrm>
              <a:off x="702570" y="2256088"/>
              <a:ext cx="67468" cy="67468"/>
            </a:xfrm>
            <a:prstGeom prst="ellipse">
              <a:avLst/>
            </a:prstGeom>
            <a:solidFill>
              <a:schemeClr val="bg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29"/>
            <p:cNvSpPr>
              <a:spLocks noChangeArrowheads="1"/>
            </p:cNvSpPr>
            <p:nvPr/>
          </p:nvSpPr>
          <p:spPr bwMode="auto">
            <a:xfrm>
              <a:off x="1620508" y="2451020"/>
              <a:ext cx="67468" cy="67468"/>
            </a:xfrm>
            <a:prstGeom prst="ellipse">
              <a:avLst/>
            </a:prstGeom>
            <a:solidFill>
              <a:schemeClr val="bg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文本框 31"/>
          <p:cNvSpPr txBox="1">
            <a:spLocks noChangeArrowheads="1"/>
          </p:cNvSpPr>
          <p:nvPr/>
        </p:nvSpPr>
        <p:spPr bwMode="auto">
          <a:xfrm>
            <a:off x="3676650" y="1235869"/>
            <a:ext cx="18014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4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</a:t>
            </a:r>
          </a:p>
          <a:p>
            <a:pPr algn="ctr" eaLnBrk="1" hangingPunct="1"/>
            <a:r>
              <a:rPr lang="en-US" altLang="zh-CN" sz="4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45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32"/>
          <p:cNvSpPr txBox="1">
            <a:spLocks noChangeArrowheads="1"/>
          </p:cNvSpPr>
          <p:nvPr/>
        </p:nvSpPr>
        <p:spPr bwMode="auto">
          <a:xfrm>
            <a:off x="3392049" y="2732764"/>
            <a:ext cx="23599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靠实际数据说话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框 30"/>
          <p:cNvSpPr txBox="1">
            <a:spLocks noChangeArrowheads="1"/>
          </p:cNvSpPr>
          <p:nvPr/>
        </p:nvSpPr>
        <p:spPr bwMode="auto">
          <a:xfrm>
            <a:off x="1702961" y="4005713"/>
            <a:ext cx="57487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600" b="1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、业务</a:t>
            </a:r>
            <a:r>
              <a:rPr lang="en-US" altLang="zh-CN" sz="1600" b="1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b="1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财务现状</a:t>
            </a:r>
            <a:r>
              <a:rPr lang="en-US" altLang="zh-CN" sz="1600" b="1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600" b="1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业务</a:t>
            </a:r>
            <a:r>
              <a:rPr lang="zh-CN" altLang="en-US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计划</a:t>
            </a:r>
            <a:r>
              <a:rPr lang="en-US" altLang="zh-CN" sz="1600" b="1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财务</a:t>
            </a:r>
            <a:r>
              <a:rPr lang="zh-CN" altLang="en-US" sz="1600" b="1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预期</a:t>
            </a:r>
            <a:r>
              <a:rPr lang="en-US" altLang="zh-CN" sz="1600" b="1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600" b="1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融资</a:t>
            </a:r>
            <a:r>
              <a:rPr lang="zh-CN" altLang="en-US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需求</a:t>
            </a:r>
            <a:endParaRPr lang="zh-CN" altLang="en-US" sz="1600" b="1" dirty="0">
              <a:solidFill>
                <a:srgbClr val="40937D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01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1480" y="112247"/>
            <a:ext cx="85518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幻灯片</a:t>
            </a:r>
            <a:r>
              <a:rPr lang="en-US" altLang="zh-CN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业务</a:t>
            </a:r>
            <a:r>
              <a:rPr lang="en-US" altLang="zh-CN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财务现状</a:t>
            </a:r>
            <a:r>
              <a:rPr lang="en-US" altLang="zh-CN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业务计划</a:t>
            </a:r>
            <a:r>
              <a:rPr lang="en-US" altLang="zh-CN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财务预期</a:t>
            </a:r>
            <a:r>
              <a:rPr lang="en-US" altLang="zh-CN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融资需求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301605" y="1549005"/>
            <a:ext cx="1243013" cy="1749028"/>
            <a:chOff x="3301603" y="1549004"/>
            <a:chExt cx="1243013" cy="1749028"/>
          </a:xfrm>
          <a:solidFill>
            <a:srgbClr val="40937D"/>
          </a:solidFill>
        </p:grpSpPr>
        <p:sp>
          <p:nvSpPr>
            <p:cNvPr id="7" name="Freeform 7"/>
            <p:cNvSpPr>
              <a:spLocks noChangeArrowheads="1"/>
            </p:cNvSpPr>
            <p:nvPr/>
          </p:nvSpPr>
          <p:spPr bwMode="auto">
            <a:xfrm>
              <a:off x="3301603" y="1549004"/>
              <a:ext cx="1243013" cy="1749028"/>
            </a:xfrm>
            <a:custGeom>
              <a:avLst/>
              <a:gdLst>
                <a:gd name="T0" fmla="*/ 0 w 1467"/>
                <a:gd name="T1" fmla="*/ 1497 h 2068"/>
                <a:gd name="T2" fmla="*/ 0 w 1467"/>
                <a:gd name="T3" fmla="*/ 159 h 2068"/>
                <a:gd name="T4" fmla="*/ 158 w 1467"/>
                <a:gd name="T5" fmla="*/ 0 h 2068"/>
                <a:gd name="T6" fmla="*/ 743 w 1467"/>
                <a:gd name="T7" fmla="*/ 0 h 2068"/>
                <a:gd name="T8" fmla="*/ 901 w 1467"/>
                <a:gd name="T9" fmla="*/ 159 h 2068"/>
                <a:gd name="T10" fmla="*/ 901 w 1467"/>
                <a:gd name="T11" fmla="*/ 1497 h 2068"/>
                <a:gd name="T12" fmla="*/ 902 w 1467"/>
                <a:gd name="T13" fmla="*/ 1506 h 2068"/>
                <a:gd name="T14" fmla="*/ 1464 w 1467"/>
                <a:gd name="T15" fmla="*/ 2067 h 2068"/>
                <a:gd name="T16" fmla="*/ 1467 w 1467"/>
                <a:gd name="T17" fmla="*/ 2068 h 2068"/>
                <a:gd name="T18" fmla="*/ 571 w 1467"/>
                <a:gd name="T19" fmla="*/ 2068 h 2068"/>
                <a:gd name="T20" fmla="*/ 0 w 1467"/>
                <a:gd name="T21" fmla="*/ 1497 h 20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67"/>
                <a:gd name="T34" fmla="*/ 0 h 2068"/>
                <a:gd name="T35" fmla="*/ 1467 w 1467"/>
                <a:gd name="T36" fmla="*/ 2068 h 20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67" h="2068">
                  <a:moveTo>
                    <a:pt x="0" y="1497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72"/>
                    <a:pt x="71" y="0"/>
                    <a:pt x="158" y="0"/>
                  </a:cubicBezTo>
                  <a:cubicBezTo>
                    <a:pt x="743" y="0"/>
                    <a:pt x="743" y="0"/>
                    <a:pt x="743" y="0"/>
                  </a:cubicBezTo>
                  <a:cubicBezTo>
                    <a:pt x="830" y="0"/>
                    <a:pt x="901" y="72"/>
                    <a:pt x="901" y="159"/>
                  </a:cubicBezTo>
                  <a:cubicBezTo>
                    <a:pt x="901" y="1497"/>
                    <a:pt x="901" y="1497"/>
                    <a:pt x="901" y="1497"/>
                  </a:cubicBezTo>
                  <a:cubicBezTo>
                    <a:pt x="901" y="1500"/>
                    <a:pt x="901" y="1503"/>
                    <a:pt x="902" y="1506"/>
                  </a:cubicBezTo>
                  <a:cubicBezTo>
                    <a:pt x="911" y="1806"/>
                    <a:pt x="1156" y="2049"/>
                    <a:pt x="1464" y="2067"/>
                  </a:cubicBezTo>
                  <a:cubicBezTo>
                    <a:pt x="1465" y="2067"/>
                    <a:pt x="1466" y="2068"/>
                    <a:pt x="1467" y="2068"/>
                  </a:cubicBezTo>
                  <a:cubicBezTo>
                    <a:pt x="571" y="2068"/>
                    <a:pt x="571" y="2068"/>
                    <a:pt x="571" y="2068"/>
                  </a:cubicBezTo>
                  <a:cubicBezTo>
                    <a:pt x="256" y="2068"/>
                    <a:pt x="0" y="1812"/>
                    <a:pt x="0" y="14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矩形 28"/>
            <p:cNvSpPr>
              <a:spLocks noChangeArrowheads="1"/>
            </p:cNvSpPr>
            <p:nvPr/>
          </p:nvSpPr>
          <p:spPr bwMode="auto">
            <a:xfrm>
              <a:off x="3499247" y="1790700"/>
              <a:ext cx="431528" cy="4154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100" dirty="0">
                  <a:solidFill>
                    <a:schemeClr val="bg1"/>
                  </a:solidFill>
                  <a:latin typeface="Impact" panose="020B0806030902050204" pitchFamily="34" charset="0"/>
                  <a:ea typeface="Malgun Gothic" panose="020B0503020000020004" pitchFamily="34" charset="-127"/>
                </a:rPr>
                <a:t>01</a:t>
              </a:r>
              <a:endParaRPr lang="zh-CN" altLang="en-US" sz="2100" dirty="0">
                <a:solidFill>
                  <a:schemeClr val="bg1"/>
                </a:solidFill>
                <a:latin typeface="Impact" panose="020B0806030902050204" pitchFamily="34" charset="0"/>
                <a:ea typeface="Adobe Naskh Medium"/>
                <a:cs typeface="Adobe Naskh Medium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082654" y="1538289"/>
            <a:ext cx="1749028" cy="1241822"/>
            <a:chOff x="4082654" y="1538288"/>
            <a:chExt cx="1749028" cy="1241822"/>
          </a:xfrm>
          <a:solidFill>
            <a:srgbClr val="40937D"/>
          </a:solidFill>
        </p:grpSpPr>
        <p:sp>
          <p:nvSpPr>
            <p:cNvPr id="14" name="Freeform 6"/>
            <p:cNvSpPr>
              <a:spLocks noChangeArrowheads="1"/>
            </p:cNvSpPr>
            <p:nvPr/>
          </p:nvSpPr>
          <p:spPr bwMode="auto">
            <a:xfrm>
              <a:off x="4082654" y="1538288"/>
              <a:ext cx="1749028" cy="1241822"/>
            </a:xfrm>
            <a:custGeom>
              <a:avLst/>
              <a:gdLst>
                <a:gd name="T0" fmla="*/ 571 w 2067"/>
                <a:gd name="T1" fmla="*/ 0 h 1468"/>
                <a:gd name="T2" fmla="*/ 1909 w 2067"/>
                <a:gd name="T3" fmla="*/ 0 h 1468"/>
                <a:gd name="T4" fmla="*/ 2067 w 2067"/>
                <a:gd name="T5" fmla="*/ 159 h 1468"/>
                <a:gd name="T6" fmla="*/ 2067 w 2067"/>
                <a:gd name="T7" fmla="*/ 743 h 1468"/>
                <a:gd name="T8" fmla="*/ 1909 w 2067"/>
                <a:gd name="T9" fmla="*/ 902 h 1468"/>
                <a:gd name="T10" fmla="*/ 571 w 2067"/>
                <a:gd name="T11" fmla="*/ 902 h 1468"/>
                <a:gd name="T12" fmla="*/ 562 w 2067"/>
                <a:gd name="T13" fmla="*/ 902 h 1468"/>
                <a:gd name="T14" fmla="*/ 1 w 2067"/>
                <a:gd name="T15" fmla="*/ 1464 h 1468"/>
                <a:gd name="T16" fmla="*/ 0 w 2067"/>
                <a:gd name="T17" fmla="*/ 1468 h 1468"/>
                <a:gd name="T18" fmla="*/ 0 w 2067"/>
                <a:gd name="T19" fmla="*/ 571 h 1468"/>
                <a:gd name="T20" fmla="*/ 571 w 2067"/>
                <a:gd name="T21" fmla="*/ 0 h 14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7"/>
                <a:gd name="T34" fmla="*/ 0 h 1468"/>
                <a:gd name="T35" fmla="*/ 2067 w 2067"/>
                <a:gd name="T36" fmla="*/ 1468 h 14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7" h="1468">
                  <a:moveTo>
                    <a:pt x="571" y="0"/>
                  </a:moveTo>
                  <a:cubicBezTo>
                    <a:pt x="1909" y="0"/>
                    <a:pt x="1909" y="0"/>
                    <a:pt x="1909" y="0"/>
                  </a:cubicBezTo>
                  <a:cubicBezTo>
                    <a:pt x="1996" y="0"/>
                    <a:pt x="2067" y="71"/>
                    <a:pt x="2067" y="159"/>
                  </a:cubicBezTo>
                  <a:cubicBezTo>
                    <a:pt x="2067" y="743"/>
                    <a:pt x="2067" y="743"/>
                    <a:pt x="2067" y="743"/>
                  </a:cubicBezTo>
                  <a:cubicBezTo>
                    <a:pt x="2067" y="831"/>
                    <a:pt x="1996" y="902"/>
                    <a:pt x="1909" y="902"/>
                  </a:cubicBezTo>
                  <a:cubicBezTo>
                    <a:pt x="571" y="902"/>
                    <a:pt x="571" y="902"/>
                    <a:pt x="571" y="902"/>
                  </a:cubicBezTo>
                  <a:cubicBezTo>
                    <a:pt x="568" y="902"/>
                    <a:pt x="565" y="902"/>
                    <a:pt x="562" y="902"/>
                  </a:cubicBezTo>
                  <a:cubicBezTo>
                    <a:pt x="261" y="911"/>
                    <a:pt x="19" y="1156"/>
                    <a:pt x="1" y="1464"/>
                  </a:cubicBezTo>
                  <a:cubicBezTo>
                    <a:pt x="0" y="1465"/>
                    <a:pt x="0" y="1467"/>
                    <a:pt x="0" y="1468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256"/>
                    <a:pt x="256" y="0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矩形 29"/>
            <p:cNvSpPr>
              <a:spLocks noChangeArrowheads="1"/>
            </p:cNvSpPr>
            <p:nvPr/>
          </p:nvSpPr>
          <p:spPr bwMode="auto">
            <a:xfrm>
              <a:off x="5324475" y="1728787"/>
              <a:ext cx="463588" cy="4154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100" dirty="0">
                  <a:solidFill>
                    <a:schemeClr val="bg1"/>
                  </a:solidFill>
                  <a:latin typeface="Impact" panose="020B0806030902050204" pitchFamily="34" charset="0"/>
                  <a:ea typeface="Malgun Gothic" panose="020B0503020000020004" pitchFamily="34" charset="-127"/>
                </a:rPr>
                <a:t>02</a:t>
              </a:r>
              <a:endParaRPr lang="zh-CN" altLang="en-US" sz="2100" dirty="0">
                <a:solidFill>
                  <a:schemeClr val="bg1"/>
                </a:solidFill>
                <a:latin typeface="Impact" panose="020B0806030902050204" pitchFamily="34" charset="0"/>
                <a:ea typeface="Adobe Naskh Medium"/>
                <a:cs typeface="Adobe Naskh Medium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99387" y="2316958"/>
            <a:ext cx="1243013" cy="1750219"/>
            <a:chOff x="4599385" y="2316957"/>
            <a:chExt cx="1243013" cy="1750219"/>
          </a:xfrm>
          <a:solidFill>
            <a:srgbClr val="40937D"/>
          </a:solidFill>
        </p:grpSpPr>
        <p:sp>
          <p:nvSpPr>
            <p:cNvPr id="17" name="Freeform 5"/>
            <p:cNvSpPr>
              <a:spLocks noChangeArrowheads="1"/>
            </p:cNvSpPr>
            <p:nvPr/>
          </p:nvSpPr>
          <p:spPr bwMode="auto">
            <a:xfrm>
              <a:off x="4599385" y="2316957"/>
              <a:ext cx="1243013" cy="1750219"/>
            </a:xfrm>
            <a:custGeom>
              <a:avLst/>
              <a:gdLst>
                <a:gd name="T0" fmla="*/ 1467 w 1467"/>
                <a:gd name="T1" fmla="*/ 571 h 2068"/>
                <a:gd name="T2" fmla="*/ 1467 w 1467"/>
                <a:gd name="T3" fmla="*/ 1909 h 2068"/>
                <a:gd name="T4" fmla="*/ 1309 w 1467"/>
                <a:gd name="T5" fmla="*/ 2068 h 2068"/>
                <a:gd name="T6" fmla="*/ 724 w 1467"/>
                <a:gd name="T7" fmla="*/ 2068 h 2068"/>
                <a:gd name="T8" fmla="*/ 566 w 1467"/>
                <a:gd name="T9" fmla="*/ 1909 h 2068"/>
                <a:gd name="T10" fmla="*/ 566 w 1467"/>
                <a:gd name="T11" fmla="*/ 571 h 2068"/>
                <a:gd name="T12" fmla="*/ 566 w 1467"/>
                <a:gd name="T13" fmla="*/ 562 h 2068"/>
                <a:gd name="T14" fmla="*/ 3 w 1467"/>
                <a:gd name="T15" fmla="*/ 1 h 2068"/>
                <a:gd name="T16" fmla="*/ 0 w 1467"/>
                <a:gd name="T17" fmla="*/ 0 h 2068"/>
                <a:gd name="T18" fmla="*/ 896 w 1467"/>
                <a:gd name="T19" fmla="*/ 0 h 2068"/>
                <a:gd name="T20" fmla="*/ 1467 w 1467"/>
                <a:gd name="T21" fmla="*/ 571 h 20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67"/>
                <a:gd name="T34" fmla="*/ 0 h 2068"/>
                <a:gd name="T35" fmla="*/ 1467 w 1467"/>
                <a:gd name="T36" fmla="*/ 2068 h 20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67" h="2068">
                  <a:moveTo>
                    <a:pt x="1467" y="571"/>
                  </a:moveTo>
                  <a:cubicBezTo>
                    <a:pt x="1467" y="1909"/>
                    <a:pt x="1467" y="1909"/>
                    <a:pt x="1467" y="1909"/>
                  </a:cubicBezTo>
                  <a:cubicBezTo>
                    <a:pt x="1467" y="1996"/>
                    <a:pt x="1396" y="2068"/>
                    <a:pt x="1309" y="2068"/>
                  </a:cubicBezTo>
                  <a:cubicBezTo>
                    <a:pt x="724" y="2068"/>
                    <a:pt x="724" y="2068"/>
                    <a:pt x="724" y="2068"/>
                  </a:cubicBezTo>
                  <a:cubicBezTo>
                    <a:pt x="637" y="2068"/>
                    <a:pt x="566" y="1996"/>
                    <a:pt x="566" y="1909"/>
                  </a:cubicBezTo>
                  <a:cubicBezTo>
                    <a:pt x="566" y="571"/>
                    <a:pt x="566" y="571"/>
                    <a:pt x="566" y="571"/>
                  </a:cubicBezTo>
                  <a:cubicBezTo>
                    <a:pt x="566" y="568"/>
                    <a:pt x="566" y="565"/>
                    <a:pt x="566" y="562"/>
                  </a:cubicBezTo>
                  <a:cubicBezTo>
                    <a:pt x="556" y="262"/>
                    <a:pt x="311" y="19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896" y="0"/>
                    <a:pt x="896" y="0"/>
                    <a:pt x="896" y="0"/>
                  </a:cubicBezTo>
                  <a:cubicBezTo>
                    <a:pt x="1211" y="0"/>
                    <a:pt x="1467" y="256"/>
                    <a:pt x="1467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矩形 30"/>
            <p:cNvSpPr>
              <a:spLocks noChangeArrowheads="1"/>
            </p:cNvSpPr>
            <p:nvPr/>
          </p:nvSpPr>
          <p:spPr bwMode="auto">
            <a:xfrm>
              <a:off x="5272088" y="3558778"/>
              <a:ext cx="471604" cy="4154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100" dirty="0">
                  <a:solidFill>
                    <a:schemeClr val="bg1"/>
                  </a:solidFill>
                  <a:latin typeface="Impact" panose="020B0806030902050204" pitchFamily="34" charset="0"/>
                  <a:ea typeface="Malgun Gothic" panose="020B0503020000020004" pitchFamily="34" charset="-127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latin typeface="Impact" panose="020B0806030902050204" pitchFamily="34" charset="0"/>
                <a:ea typeface="Adobe Naskh Medium"/>
                <a:cs typeface="Adobe Naskh Medium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13512" y="2836069"/>
            <a:ext cx="1750219" cy="1241822"/>
            <a:chOff x="3313510" y="2836069"/>
            <a:chExt cx="1750219" cy="1241822"/>
          </a:xfrm>
          <a:solidFill>
            <a:srgbClr val="40937D"/>
          </a:solidFill>
        </p:grpSpPr>
        <p:sp>
          <p:nvSpPr>
            <p:cNvPr id="20" name="Freeform 8"/>
            <p:cNvSpPr>
              <a:spLocks noChangeArrowheads="1"/>
            </p:cNvSpPr>
            <p:nvPr/>
          </p:nvSpPr>
          <p:spPr bwMode="auto">
            <a:xfrm>
              <a:off x="3313510" y="2836069"/>
              <a:ext cx="1750219" cy="1241822"/>
            </a:xfrm>
            <a:custGeom>
              <a:avLst/>
              <a:gdLst>
                <a:gd name="T0" fmla="*/ 1497 w 2068"/>
                <a:gd name="T1" fmla="*/ 1468 h 1468"/>
                <a:gd name="T2" fmla="*/ 158 w 2068"/>
                <a:gd name="T3" fmla="*/ 1468 h 1468"/>
                <a:gd name="T4" fmla="*/ 0 w 2068"/>
                <a:gd name="T5" fmla="*/ 1309 h 1468"/>
                <a:gd name="T6" fmla="*/ 0 w 2068"/>
                <a:gd name="T7" fmla="*/ 725 h 1468"/>
                <a:gd name="T8" fmla="*/ 158 w 2068"/>
                <a:gd name="T9" fmla="*/ 566 h 1468"/>
                <a:gd name="T10" fmla="*/ 1497 w 2068"/>
                <a:gd name="T11" fmla="*/ 566 h 1468"/>
                <a:gd name="T12" fmla="*/ 1506 w 2068"/>
                <a:gd name="T13" fmla="*/ 566 h 1468"/>
                <a:gd name="T14" fmla="*/ 2067 w 2068"/>
                <a:gd name="T15" fmla="*/ 4 h 1468"/>
                <a:gd name="T16" fmla="*/ 2068 w 2068"/>
                <a:gd name="T17" fmla="*/ 0 h 1468"/>
                <a:gd name="T18" fmla="*/ 2068 w 2068"/>
                <a:gd name="T19" fmla="*/ 897 h 1468"/>
                <a:gd name="T20" fmla="*/ 1497 w 2068"/>
                <a:gd name="T21" fmla="*/ 1468 h 14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8"/>
                <a:gd name="T34" fmla="*/ 0 h 1468"/>
                <a:gd name="T35" fmla="*/ 2068 w 2068"/>
                <a:gd name="T36" fmla="*/ 1468 h 14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8" h="1468">
                  <a:moveTo>
                    <a:pt x="1497" y="1468"/>
                  </a:moveTo>
                  <a:cubicBezTo>
                    <a:pt x="158" y="1468"/>
                    <a:pt x="158" y="1468"/>
                    <a:pt x="158" y="1468"/>
                  </a:cubicBezTo>
                  <a:cubicBezTo>
                    <a:pt x="71" y="1468"/>
                    <a:pt x="0" y="1397"/>
                    <a:pt x="0" y="1309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637"/>
                    <a:pt x="71" y="566"/>
                    <a:pt x="158" y="566"/>
                  </a:cubicBezTo>
                  <a:cubicBezTo>
                    <a:pt x="1497" y="566"/>
                    <a:pt x="1497" y="566"/>
                    <a:pt x="1497" y="566"/>
                  </a:cubicBezTo>
                  <a:cubicBezTo>
                    <a:pt x="1500" y="566"/>
                    <a:pt x="1503" y="566"/>
                    <a:pt x="1506" y="566"/>
                  </a:cubicBezTo>
                  <a:cubicBezTo>
                    <a:pt x="1806" y="557"/>
                    <a:pt x="2049" y="312"/>
                    <a:pt x="2067" y="4"/>
                  </a:cubicBezTo>
                  <a:cubicBezTo>
                    <a:pt x="2067" y="3"/>
                    <a:pt x="2067" y="1"/>
                    <a:pt x="2068" y="0"/>
                  </a:cubicBezTo>
                  <a:cubicBezTo>
                    <a:pt x="2068" y="897"/>
                    <a:pt x="2068" y="897"/>
                    <a:pt x="2068" y="897"/>
                  </a:cubicBezTo>
                  <a:cubicBezTo>
                    <a:pt x="2068" y="1212"/>
                    <a:pt x="1811" y="1468"/>
                    <a:pt x="1497" y="14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矩形 31"/>
            <p:cNvSpPr>
              <a:spLocks noChangeArrowheads="1"/>
            </p:cNvSpPr>
            <p:nvPr/>
          </p:nvSpPr>
          <p:spPr bwMode="auto">
            <a:xfrm>
              <a:off x="3467100" y="3499247"/>
              <a:ext cx="463588" cy="4154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100">
                  <a:solidFill>
                    <a:schemeClr val="bg1"/>
                  </a:solidFill>
                  <a:latin typeface="Impact" panose="020B0806030902050204" pitchFamily="34" charset="0"/>
                  <a:ea typeface="Malgun Gothic" panose="020B0503020000020004" pitchFamily="34" charset="-127"/>
                </a:rPr>
                <a:t>04</a:t>
              </a:r>
              <a:endParaRPr lang="zh-CN" altLang="en-US" sz="2100">
                <a:solidFill>
                  <a:schemeClr val="bg1"/>
                </a:solidFill>
                <a:latin typeface="Impact" panose="020B0806030902050204" pitchFamily="34" charset="0"/>
                <a:ea typeface="Adobe Naskh Medium"/>
                <a:cs typeface="Adobe Naskh Medium"/>
              </a:endParaRPr>
            </a:p>
          </p:txBody>
        </p:sp>
      </p:grpSp>
      <p:sp>
        <p:nvSpPr>
          <p:cNvPr id="23" name="TextBox 57"/>
          <p:cNvSpPr txBox="1"/>
          <p:nvPr/>
        </p:nvSpPr>
        <p:spPr bwMode="auto">
          <a:xfrm>
            <a:off x="6479181" y="3594045"/>
            <a:ext cx="2329262" cy="344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b="1" kern="0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财务预期大概是怎么样的？</a:t>
            </a:r>
            <a:endParaRPr lang="en-US" altLang="zh-CN" sz="1399" b="1" kern="0" dirty="0" smtClean="0">
              <a:solidFill>
                <a:srgbClr val="40937D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4" name="TextBox 57"/>
          <p:cNvSpPr txBox="1"/>
          <p:nvPr/>
        </p:nvSpPr>
        <p:spPr bwMode="auto">
          <a:xfrm>
            <a:off x="6479180" y="1728788"/>
            <a:ext cx="1984181" cy="372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b="1" kern="0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业务计划是怎么规划？</a:t>
            </a:r>
            <a:endParaRPr lang="en-US" altLang="zh-CN" sz="1399" b="1" kern="0" dirty="0" smtClean="0">
              <a:solidFill>
                <a:srgbClr val="40937D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5" name="TextBox 57"/>
          <p:cNvSpPr txBox="1"/>
          <p:nvPr/>
        </p:nvSpPr>
        <p:spPr bwMode="auto">
          <a:xfrm>
            <a:off x="421481" y="3088457"/>
            <a:ext cx="2487504" cy="1771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b="1" kern="0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融资需求是怎么样的？</a:t>
            </a:r>
            <a:endParaRPr lang="en-US" altLang="zh-CN" sz="1399" b="1" kern="0" dirty="0" smtClean="0">
              <a:solidFill>
                <a:srgbClr val="40937D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b="1" kern="0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比如：</a:t>
            </a:r>
            <a:endParaRPr lang="en-US" altLang="zh-CN" sz="1399" b="1" kern="0" dirty="0" smtClean="0">
              <a:solidFill>
                <a:srgbClr val="40937D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b="1" kern="0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计划融资多少钱？</a:t>
            </a:r>
            <a:endParaRPr lang="en-US" altLang="zh-CN" sz="1399" b="1" kern="0" dirty="0" smtClean="0">
              <a:solidFill>
                <a:srgbClr val="40937D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b="1" kern="0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释放多少股权？</a:t>
            </a:r>
            <a:endParaRPr lang="en-US" altLang="zh-CN" sz="1399" b="1" kern="0" dirty="0" smtClean="0">
              <a:solidFill>
                <a:srgbClr val="40937D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b="1" kern="0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用来做什么事情？</a:t>
            </a:r>
            <a:endParaRPr lang="en-US" altLang="zh-CN" sz="1399" b="1" kern="0" dirty="0" smtClean="0">
              <a:solidFill>
                <a:srgbClr val="40937D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b="1" kern="0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资金怎么分配？</a:t>
            </a:r>
            <a:endParaRPr lang="zh-CN" altLang="en-US" sz="1399" b="1" kern="0" dirty="0">
              <a:solidFill>
                <a:srgbClr val="40937D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2422249" y="621075"/>
            <a:ext cx="6551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（到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这里，投资人应该明白了为什么你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的项目会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是一个好的投资机会，现在他们想知道你需要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多少钱来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实现这一点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。思考并回答：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7" name="TextBox 57"/>
          <p:cNvSpPr txBox="1"/>
          <p:nvPr/>
        </p:nvSpPr>
        <p:spPr bwMode="auto">
          <a:xfrm>
            <a:off x="421481" y="1611721"/>
            <a:ext cx="2880124" cy="1211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b="1" kern="0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当前的业务现状怎么样？</a:t>
            </a:r>
            <a:endParaRPr lang="en-US" altLang="zh-CN" sz="1399" b="1" kern="0" dirty="0" smtClean="0">
              <a:solidFill>
                <a:srgbClr val="40937D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b="1" kern="0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当前的财务现状怎么样？</a:t>
            </a:r>
            <a:endParaRPr lang="en-US" altLang="zh-CN" sz="1399" b="1" kern="0" dirty="0" smtClean="0">
              <a:solidFill>
                <a:srgbClr val="40937D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b="1" kern="0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比如：三</a:t>
            </a:r>
            <a:r>
              <a:rPr lang="zh-CN" altLang="en-US" sz="1399" b="1" kern="0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张</a:t>
            </a:r>
            <a:r>
              <a:rPr lang="zh-CN" altLang="en-US" sz="1399" b="1" kern="0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表</a:t>
            </a:r>
            <a:endParaRPr lang="en-US" altLang="zh-CN" sz="1399" b="1" kern="0" dirty="0" smtClean="0">
              <a:solidFill>
                <a:srgbClr val="40937D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b="1" kern="0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资产负债表、利润表、现金</a:t>
            </a:r>
            <a:r>
              <a:rPr lang="zh-CN" altLang="en-US" sz="1399" b="1" kern="0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流量表</a:t>
            </a:r>
            <a:endParaRPr lang="zh-CN" altLang="en-US" sz="1399" b="1" kern="0" dirty="0">
              <a:solidFill>
                <a:srgbClr val="40937D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8" name="Freeform 16"/>
          <p:cNvSpPr>
            <a:spLocks noEditPoints="1"/>
          </p:cNvSpPr>
          <p:nvPr/>
        </p:nvSpPr>
        <p:spPr bwMode="auto">
          <a:xfrm>
            <a:off x="4283980" y="2578263"/>
            <a:ext cx="576045" cy="414411"/>
          </a:xfrm>
          <a:custGeom>
            <a:avLst/>
            <a:gdLst>
              <a:gd name="T0" fmla="*/ 2147483647 w 202"/>
              <a:gd name="T1" fmla="*/ 2147483647 h 145"/>
              <a:gd name="T2" fmla="*/ 2147483647 w 202"/>
              <a:gd name="T3" fmla="*/ 0 h 145"/>
              <a:gd name="T4" fmla="*/ 2147483647 w 202"/>
              <a:gd name="T5" fmla="*/ 2147483647 h 145"/>
              <a:gd name="T6" fmla="*/ 2147483647 w 202"/>
              <a:gd name="T7" fmla="*/ 2147483647 h 145"/>
              <a:gd name="T8" fmla="*/ 2147483647 w 202"/>
              <a:gd name="T9" fmla="*/ 2147483647 h 145"/>
              <a:gd name="T10" fmla="*/ 2147483647 w 202"/>
              <a:gd name="T11" fmla="*/ 2147483647 h 145"/>
              <a:gd name="T12" fmla="*/ 0 w 202"/>
              <a:gd name="T13" fmla="*/ 2147483647 h 145"/>
              <a:gd name="T14" fmla="*/ 2147483647 w 202"/>
              <a:gd name="T15" fmla="*/ 2147483647 h 145"/>
              <a:gd name="T16" fmla="*/ 2147483647 w 202"/>
              <a:gd name="T17" fmla="*/ 2147483647 h 145"/>
              <a:gd name="T18" fmla="*/ 2147483647 w 202"/>
              <a:gd name="T19" fmla="*/ 2147483647 h 145"/>
              <a:gd name="T20" fmla="*/ 2147483647 w 202"/>
              <a:gd name="T21" fmla="*/ 2147483647 h 145"/>
              <a:gd name="T22" fmla="*/ 2147483647 w 202"/>
              <a:gd name="T23" fmla="*/ 2147483647 h 145"/>
              <a:gd name="T24" fmla="*/ 2147483647 w 202"/>
              <a:gd name="T25" fmla="*/ 2147483647 h 145"/>
              <a:gd name="T26" fmla="*/ 2147483647 w 202"/>
              <a:gd name="T27" fmla="*/ 2147483647 h 145"/>
              <a:gd name="T28" fmla="*/ 2147483647 w 202"/>
              <a:gd name="T29" fmla="*/ 2147483647 h 145"/>
              <a:gd name="T30" fmla="*/ 2147483647 w 202"/>
              <a:gd name="T31" fmla="*/ 2147483647 h 145"/>
              <a:gd name="T32" fmla="*/ 2147483647 w 202"/>
              <a:gd name="T33" fmla="*/ 2147483647 h 145"/>
              <a:gd name="T34" fmla="*/ 2147483647 w 202"/>
              <a:gd name="T35" fmla="*/ 2147483647 h 145"/>
              <a:gd name="T36" fmla="*/ 2147483647 w 202"/>
              <a:gd name="T37" fmla="*/ 2147483647 h 145"/>
              <a:gd name="T38" fmla="*/ 2147483647 w 202"/>
              <a:gd name="T39" fmla="*/ 2147483647 h 145"/>
              <a:gd name="T40" fmla="*/ 2147483647 w 202"/>
              <a:gd name="T41" fmla="*/ 2147483647 h 145"/>
              <a:gd name="T42" fmla="*/ 2147483647 w 202"/>
              <a:gd name="T43" fmla="*/ 2147483647 h 145"/>
              <a:gd name="T44" fmla="*/ 2147483647 w 202"/>
              <a:gd name="T45" fmla="*/ 2147483647 h 145"/>
              <a:gd name="T46" fmla="*/ 2147483647 w 202"/>
              <a:gd name="T47" fmla="*/ 2147483647 h 145"/>
              <a:gd name="T48" fmla="*/ 2147483647 w 202"/>
              <a:gd name="T49" fmla="*/ 2147483647 h 145"/>
              <a:gd name="T50" fmla="*/ 2147483647 w 202"/>
              <a:gd name="T51" fmla="*/ 2147483647 h 145"/>
              <a:gd name="T52" fmla="*/ 2147483647 w 202"/>
              <a:gd name="T53" fmla="*/ 2147483647 h 14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02" h="145">
                <a:moveTo>
                  <a:pt x="164" y="51"/>
                </a:moveTo>
                <a:cubicBezTo>
                  <a:pt x="161" y="22"/>
                  <a:pt x="137" y="0"/>
                  <a:pt x="107" y="0"/>
                </a:cubicBezTo>
                <a:cubicBezTo>
                  <a:pt x="84" y="0"/>
                  <a:pt x="65" y="13"/>
                  <a:pt x="56" y="33"/>
                </a:cubicBezTo>
                <a:cubicBezTo>
                  <a:pt x="53" y="32"/>
                  <a:pt x="50" y="31"/>
                  <a:pt x="47" y="31"/>
                </a:cubicBezTo>
                <a:cubicBezTo>
                  <a:pt x="32" y="31"/>
                  <a:pt x="19" y="44"/>
                  <a:pt x="19" y="60"/>
                </a:cubicBezTo>
                <a:cubicBezTo>
                  <a:pt x="19" y="63"/>
                  <a:pt x="20" y="66"/>
                  <a:pt x="20" y="68"/>
                </a:cubicBezTo>
                <a:cubicBezTo>
                  <a:pt x="8" y="76"/>
                  <a:pt x="0" y="89"/>
                  <a:pt x="0" y="104"/>
                </a:cubicBezTo>
                <a:cubicBezTo>
                  <a:pt x="0" y="126"/>
                  <a:pt x="18" y="145"/>
                  <a:pt x="41" y="145"/>
                </a:cubicBezTo>
                <a:cubicBezTo>
                  <a:pt x="41" y="145"/>
                  <a:pt x="41" y="145"/>
                  <a:pt x="41" y="145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81" y="145"/>
                  <a:pt x="202" y="124"/>
                  <a:pt x="202" y="97"/>
                </a:cubicBezTo>
                <a:cubicBezTo>
                  <a:pt x="202" y="74"/>
                  <a:pt x="185" y="55"/>
                  <a:pt x="164" y="51"/>
                </a:cubicBezTo>
                <a:close/>
                <a:moveTo>
                  <a:pt x="155" y="132"/>
                </a:moveTo>
                <a:cubicBezTo>
                  <a:pt x="155" y="132"/>
                  <a:pt x="155" y="132"/>
                  <a:pt x="155" y="132"/>
                </a:cubicBezTo>
                <a:cubicBezTo>
                  <a:pt x="41" y="132"/>
                  <a:pt x="41" y="132"/>
                  <a:pt x="41" y="132"/>
                </a:cubicBezTo>
                <a:cubicBezTo>
                  <a:pt x="25" y="132"/>
                  <a:pt x="13" y="119"/>
                  <a:pt x="13" y="104"/>
                </a:cubicBezTo>
                <a:cubicBezTo>
                  <a:pt x="13" y="94"/>
                  <a:pt x="18" y="84"/>
                  <a:pt x="27" y="79"/>
                </a:cubicBezTo>
                <a:cubicBezTo>
                  <a:pt x="36" y="74"/>
                  <a:pt x="36" y="73"/>
                  <a:pt x="32" y="64"/>
                </a:cubicBezTo>
                <a:cubicBezTo>
                  <a:pt x="32" y="63"/>
                  <a:pt x="32" y="61"/>
                  <a:pt x="32" y="60"/>
                </a:cubicBezTo>
                <a:cubicBezTo>
                  <a:pt x="32" y="51"/>
                  <a:pt x="39" y="44"/>
                  <a:pt x="47" y="44"/>
                </a:cubicBezTo>
                <a:cubicBezTo>
                  <a:pt x="47" y="44"/>
                  <a:pt x="51" y="43"/>
                  <a:pt x="56" y="45"/>
                </a:cubicBezTo>
                <a:cubicBezTo>
                  <a:pt x="63" y="48"/>
                  <a:pt x="64" y="45"/>
                  <a:pt x="67" y="38"/>
                </a:cubicBezTo>
                <a:cubicBezTo>
                  <a:pt x="75" y="22"/>
                  <a:pt x="90" y="12"/>
                  <a:pt x="107" y="12"/>
                </a:cubicBezTo>
                <a:cubicBezTo>
                  <a:pt x="130" y="12"/>
                  <a:pt x="149" y="29"/>
                  <a:pt x="151" y="52"/>
                </a:cubicBezTo>
                <a:cubicBezTo>
                  <a:pt x="152" y="61"/>
                  <a:pt x="152" y="61"/>
                  <a:pt x="161" y="63"/>
                </a:cubicBezTo>
                <a:cubicBezTo>
                  <a:pt x="178" y="66"/>
                  <a:pt x="189" y="81"/>
                  <a:pt x="189" y="97"/>
                </a:cubicBezTo>
                <a:cubicBezTo>
                  <a:pt x="189" y="117"/>
                  <a:pt x="174" y="132"/>
                  <a:pt x="155" y="132"/>
                </a:cubicBezTo>
                <a:close/>
              </a:path>
            </a:pathLst>
          </a:custGeom>
          <a:solidFill>
            <a:srgbClr val="429981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9" name="Oval 57"/>
          <p:cNvSpPr>
            <a:spLocks noChangeArrowheads="1"/>
          </p:cNvSpPr>
          <p:nvPr/>
        </p:nvSpPr>
        <p:spPr bwMode="auto">
          <a:xfrm>
            <a:off x="5938403" y="1684506"/>
            <a:ext cx="480778" cy="495204"/>
          </a:xfrm>
          <a:prstGeom prst="ellipse">
            <a:avLst/>
          </a:prstGeom>
          <a:solidFill>
            <a:srgbClr val="40937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03"/>
          <p:cNvSpPr>
            <a:spLocks noEditPoints="1"/>
          </p:cNvSpPr>
          <p:nvPr/>
        </p:nvSpPr>
        <p:spPr bwMode="auto">
          <a:xfrm>
            <a:off x="6000086" y="1790701"/>
            <a:ext cx="357412" cy="282814"/>
          </a:xfrm>
          <a:custGeom>
            <a:avLst/>
            <a:gdLst>
              <a:gd name="T0" fmla="*/ 115 w 140"/>
              <a:gd name="T1" fmla="*/ 11 h 98"/>
              <a:gd name="T2" fmla="*/ 110 w 140"/>
              <a:gd name="T3" fmla="*/ 14 h 98"/>
              <a:gd name="T4" fmla="*/ 114 w 140"/>
              <a:gd name="T5" fmla="*/ 27 h 98"/>
              <a:gd name="T6" fmla="*/ 109 w 140"/>
              <a:gd name="T7" fmla="*/ 20 h 98"/>
              <a:gd name="T8" fmla="*/ 104 w 140"/>
              <a:gd name="T9" fmla="*/ 20 h 98"/>
              <a:gd name="T10" fmla="*/ 112 w 140"/>
              <a:gd name="T11" fmla="*/ 20 h 98"/>
              <a:gd name="T12" fmla="*/ 103 w 140"/>
              <a:gd name="T13" fmla="*/ 13 h 98"/>
              <a:gd name="T14" fmla="*/ 103 w 140"/>
              <a:gd name="T15" fmla="*/ 14 h 98"/>
              <a:gd name="T16" fmla="*/ 96 w 140"/>
              <a:gd name="T17" fmla="*/ 18 h 98"/>
              <a:gd name="T18" fmla="*/ 80 w 140"/>
              <a:gd name="T19" fmla="*/ 59 h 98"/>
              <a:gd name="T20" fmla="*/ 34 w 140"/>
              <a:gd name="T21" fmla="*/ 17 h 98"/>
              <a:gd name="T22" fmla="*/ 15 w 140"/>
              <a:gd name="T23" fmla="*/ 24 h 98"/>
              <a:gd name="T24" fmla="*/ 9 w 140"/>
              <a:gd name="T25" fmla="*/ 16 h 98"/>
              <a:gd name="T26" fmla="*/ 27 w 140"/>
              <a:gd name="T27" fmla="*/ 87 h 98"/>
              <a:gd name="T28" fmla="*/ 31 w 140"/>
              <a:gd name="T29" fmla="*/ 54 h 98"/>
              <a:gd name="T30" fmla="*/ 34 w 140"/>
              <a:gd name="T31" fmla="*/ 56 h 98"/>
              <a:gd name="T32" fmla="*/ 46 w 140"/>
              <a:gd name="T33" fmla="*/ 43 h 98"/>
              <a:gd name="T34" fmla="*/ 34 w 140"/>
              <a:gd name="T35" fmla="*/ 40 h 98"/>
              <a:gd name="T36" fmla="*/ 32 w 140"/>
              <a:gd name="T37" fmla="*/ 44 h 98"/>
              <a:gd name="T38" fmla="*/ 18 w 140"/>
              <a:gd name="T39" fmla="*/ 46 h 98"/>
              <a:gd name="T40" fmla="*/ 21 w 140"/>
              <a:gd name="T41" fmla="*/ 36 h 98"/>
              <a:gd name="T42" fmla="*/ 22 w 140"/>
              <a:gd name="T43" fmla="*/ 33 h 98"/>
              <a:gd name="T44" fmla="*/ 15 w 140"/>
              <a:gd name="T45" fmla="*/ 33 h 98"/>
              <a:gd name="T46" fmla="*/ 24 w 140"/>
              <a:gd name="T47" fmla="*/ 24 h 98"/>
              <a:gd name="T48" fmla="*/ 23 w 140"/>
              <a:gd name="T49" fmla="*/ 16 h 98"/>
              <a:gd name="T50" fmla="*/ 31 w 140"/>
              <a:gd name="T51" fmla="*/ 20 h 98"/>
              <a:gd name="T52" fmla="*/ 41 w 140"/>
              <a:gd name="T53" fmla="*/ 13 h 98"/>
              <a:gd name="T54" fmla="*/ 45 w 140"/>
              <a:gd name="T55" fmla="*/ 16 h 98"/>
              <a:gd name="T56" fmla="*/ 61 w 140"/>
              <a:gd name="T57" fmla="*/ 16 h 98"/>
              <a:gd name="T58" fmla="*/ 78 w 140"/>
              <a:gd name="T59" fmla="*/ 24 h 98"/>
              <a:gd name="T60" fmla="*/ 69 w 140"/>
              <a:gd name="T61" fmla="*/ 27 h 98"/>
              <a:gd name="T62" fmla="*/ 57 w 140"/>
              <a:gd name="T63" fmla="*/ 37 h 98"/>
              <a:gd name="T64" fmla="*/ 54 w 140"/>
              <a:gd name="T65" fmla="*/ 43 h 98"/>
              <a:gd name="T66" fmla="*/ 53 w 140"/>
              <a:gd name="T67" fmla="*/ 53 h 98"/>
              <a:gd name="T68" fmla="*/ 75 w 140"/>
              <a:gd name="T69" fmla="*/ 56 h 98"/>
              <a:gd name="T70" fmla="*/ 77 w 140"/>
              <a:gd name="T71" fmla="*/ 58 h 98"/>
              <a:gd name="T72" fmla="*/ 66 w 140"/>
              <a:gd name="T73" fmla="*/ 53 h 98"/>
              <a:gd name="T74" fmla="*/ 56 w 140"/>
              <a:gd name="T75" fmla="*/ 52 h 98"/>
              <a:gd name="T76" fmla="*/ 64 w 140"/>
              <a:gd name="T77" fmla="*/ 53 h 98"/>
              <a:gd name="T78" fmla="*/ 54 w 140"/>
              <a:gd name="T79" fmla="*/ 45 h 98"/>
              <a:gd name="T80" fmla="*/ 61 w 140"/>
              <a:gd name="T81" fmla="*/ 39 h 98"/>
              <a:gd name="T82" fmla="*/ 65 w 140"/>
              <a:gd name="T83" fmla="*/ 33 h 98"/>
              <a:gd name="T84" fmla="*/ 53 w 140"/>
              <a:gd name="T85" fmla="*/ 62 h 98"/>
              <a:gd name="T86" fmla="*/ 63 w 140"/>
              <a:gd name="T87" fmla="*/ 56 h 98"/>
              <a:gd name="T88" fmla="*/ 63 w 140"/>
              <a:gd name="T89" fmla="*/ 66 h 98"/>
              <a:gd name="T90" fmla="*/ 72 w 140"/>
              <a:gd name="T91" fmla="*/ 64 h 98"/>
              <a:gd name="T92" fmla="*/ 104 w 140"/>
              <a:gd name="T93" fmla="*/ 55 h 98"/>
              <a:gd name="T94" fmla="*/ 110 w 140"/>
              <a:gd name="T95" fmla="*/ 75 h 98"/>
              <a:gd name="T96" fmla="*/ 108 w 140"/>
              <a:gd name="T97" fmla="*/ 55 h 98"/>
              <a:gd name="T98" fmla="*/ 96 w 140"/>
              <a:gd name="T99" fmla="*/ 42 h 98"/>
              <a:gd name="T100" fmla="*/ 83 w 140"/>
              <a:gd name="T101" fmla="*/ 24 h 98"/>
              <a:gd name="T102" fmla="*/ 106 w 140"/>
              <a:gd name="T103" fmla="*/ 23 h 98"/>
              <a:gd name="T104" fmla="*/ 105 w 140"/>
              <a:gd name="T105" fmla="*/ 30 h 98"/>
              <a:gd name="T106" fmla="*/ 115 w 140"/>
              <a:gd name="T107" fmla="*/ 32 h 98"/>
              <a:gd name="T108" fmla="*/ 107 w 140"/>
              <a:gd name="T109" fmla="*/ 37 h 98"/>
              <a:gd name="T110" fmla="*/ 103 w 140"/>
              <a:gd name="T111" fmla="*/ 45 h 98"/>
              <a:gd name="T112" fmla="*/ 115 w 140"/>
              <a:gd name="T113" fmla="*/ 54 h 98"/>
              <a:gd name="T114" fmla="*/ 113 w 140"/>
              <a:gd name="T115" fmla="*/ 50 h 98"/>
              <a:gd name="T116" fmla="*/ 131 w 140"/>
              <a:gd name="T117" fmla="*/ 18 h 98"/>
              <a:gd name="T118" fmla="*/ 121 w 140"/>
              <a:gd name="T119" fmla="*/ 28 h 98"/>
              <a:gd name="T120" fmla="*/ 117 w 140"/>
              <a:gd name="T121" fmla="*/ 12 h 98"/>
              <a:gd name="T122" fmla="*/ 127 w 140"/>
              <a:gd name="T123" fmla="*/ 11 h 98"/>
              <a:gd name="T124" fmla="*/ 53 w 140"/>
              <a:gd name="T125" fmla="*/ 75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" h="98">
                <a:moveTo>
                  <a:pt x="131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94"/>
                  <a:pt x="5" y="98"/>
                  <a:pt x="10" y="98"/>
                </a:cubicBezTo>
                <a:cubicBezTo>
                  <a:pt x="131" y="98"/>
                  <a:pt x="131" y="98"/>
                  <a:pt x="131" y="98"/>
                </a:cubicBezTo>
                <a:cubicBezTo>
                  <a:pt x="136" y="98"/>
                  <a:pt x="140" y="94"/>
                  <a:pt x="140" y="89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4"/>
                  <a:pt x="136" y="0"/>
                  <a:pt x="131" y="0"/>
                </a:cubicBezTo>
                <a:close/>
                <a:moveTo>
                  <a:pt x="109" y="10"/>
                </a:moveTo>
                <a:cubicBezTo>
                  <a:pt x="108" y="10"/>
                  <a:pt x="108" y="10"/>
                  <a:pt x="108" y="10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10" y="9"/>
                  <a:pt x="110" y="9"/>
                  <a:pt x="110" y="9"/>
                </a:cubicBezTo>
                <a:cubicBezTo>
                  <a:pt x="110" y="9"/>
                  <a:pt x="110" y="9"/>
                  <a:pt x="110" y="9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1" y="10"/>
                  <a:pt x="111" y="10"/>
                  <a:pt x="111" y="10"/>
                </a:cubicBezTo>
                <a:cubicBezTo>
                  <a:pt x="111" y="10"/>
                  <a:pt x="111" y="10"/>
                  <a:pt x="111" y="10"/>
                </a:cubicBezTo>
                <a:cubicBezTo>
                  <a:pt x="111" y="9"/>
                  <a:pt x="111" y="9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112" y="9"/>
                  <a:pt x="112" y="9"/>
                  <a:pt x="112" y="9"/>
                </a:cubicBezTo>
                <a:cubicBezTo>
                  <a:pt x="112" y="9"/>
                  <a:pt x="112" y="9"/>
                  <a:pt x="112" y="9"/>
                </a:cubicBezTo>
                <a:cubicBezTo>
                  <a:pt x="113" y="9"/>
                  <a:pt x="113" y="9"/>
                  <a:pt x="113" y="9"/>
                </a:cubicBezTo>
                <a:cubicBezTo>
                  <a:pt x="113" y="9"/>
                  <a:pt x="113" y="9"/>
                  <a:pt x="113" y="9"/>
                </a:cubicBezTo>
                <a:cubicBezTo>
                  <a:pt x="113" y="9"/>
                  <a:pt x="113" y="9"/>
                  <a:pt x="113" y="9"/>
                </a:cubicBezTo>
                <a:cubicBezTo>
                  <a:pt x="113" y="8"/>
                  <a:pt x="113" y="8"/>
                  <a:pt x="113" y="8"/>
                </a:cubicBezTo>
                <a:cubicBezTo>
                  <a:pt x="113" y="8"/>
                  <a:pt x="113" y="8"/>
                  <a:pt x="113" y="8"/>
                </a:cubicBezTo>
                <a:cubicBezTo>
                  <a:pt x="114" y="9"/>
                  <a:pt x="114" y="9"/>
                  <a:pt x="114" y="9"/>
                </a:cubicBezTo>
                <a:cubicBezTo>
                  <a:pt x="114" y="9"/>
                  <a:pt x="114" y="9"/>
                  <a:pt x="114" y="9"/>
                </a:cubicBezTo>
                <a:cubicBezTo>
                  <a:pt x="114" y="9"/>
                  <a:pt x="114" y="9"/>
                  <a:pt x="114" y="9"/>
                </a:cubicBezTo>
                <a:cubicBezTo>
                  <a:pt x="114" y="9"/>
                  <a:pt x="114" y="9"/>
                  <a:pt x="114" y="9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9"/>
                  <a:pt x="115" y="9"/>
                  <a:pt x="115" y="9"/>
                </a:cubicBezTo>
                <a:cubicBezTo>
                  <a:pt x="116" y="9"/>
                  <a:pt x="116" y="9"/>
                  <a:pt x="116" y="9"/>
                </a:cubicBezTo>
                <a:cubicBezTo>
                  <a:pt x="115" y="9"/>
                  <a:pt x="115" y="9"/>
                  <a:pt x="115" y="9"/>
                </a:cubicBezTo>
                <a:cubicBezTo>
                  <a:pt x="116" y="9"/>
                  <a:pt x="116" y="9"/>
                  <a:pt x="116" y="9"/>
                </a:cubicBezTo>
                <a:cubicBezTo>
                  <a:pt x="116" y="9"/>
                  <a:pt x="116" y="9"/>
                  <a:pt x="116" y="9"/>
                </a:cubicBezTo>
                <a:cubicBezTo>
                  <a:pt x="116" y="9"/>
                  <a:pt x="116" y="9"/>
                  <a:pt x="116" y="9"/>
                </a:cubicBezTo>
                <a:cubicBezTo>
                  <a:pt x="117" y="9"/>
                  <a:pt x="117" y="9"/>
                  <a:pt x="117" y="9"/>
                </a:cubicBezTo>
                <a:cubicBezTo>
                  <a:pt x="117" y="9"/>
                  <a:pt x="117" y="9"/>
                  <a:pt x="117" y="9"/>
                </a:cubicBezTo>
                <a:cubicBezTo>
                  <a:pt x="117" y="10"/>
                  <a:pt x="117" y="10"/>
                  <a:pt x="117" y="10"/>
                </a:cubicBezTo>
                <a:cubicBezTo>
                  <a:pt x="117" y="10"/>
                  <a:pt x="117" y="10"/>
                  <a:pt x="117" y="10"/>
                </a:cubicBezTo>
                <a:cubicBezTo>
                  <a:pt x="118" y="10"/>
                  <a:pt x="118" y="10"/>
                  <a:pt x="118" y="10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6" y="11"/>
                  <a:pt x="116" y="11"/>
                  <a:pt x="116" y="11"/>
                </a:cubicBezTo>
                <a:cubicBezTo>
                  <a:pt x="116" y="11"/>
                  <a:pt x="116" y="11"/>
                  <a:pt x="116" y="11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6" y="11"/>
                  <a:pt x="116" y="11"/>
                  <a:pt x="116" y="11"/>
                </a:cubicBezTo>
                <a:cubicBezTo>
                  <a:pt x="116" y="11"/>
                  <a:pt x="116" y="11"/>
                  <a:pt x="116" y="11"/>
                </a:cubicBezTo>
                <a:cubicBezTo>
                  <a:pt x="115" y="13"/>
                  <a:pt x="115" y="13"/>
                  <a:pt x="115" y="13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5" y="13"/>
                  <a:pt x="115" y="13"/>
                  <a:pt x="115" y="13"/>
                </a:cubicBezTo>
                <a:cubicBezTo>
                  <a:pt x="114" y="13"/>
                  <a:pt x="114" y="13"/>
                  <a:pt x="114" y="13"/>
                </a:cubicBezTo>
                <a:cubicBezTo>
                  <a:pt x="114" y="13"/>
                  <a:pt x="114" y="13"/>
                  <a:pt x="114" y="13"/>
                </a:cubicBezTo>
                <a:cubicBezTo>
                  <a:pt x="114" y="13"/>
                  <a:pt x="114" y="13"/>
                  <a:pt x="114" y="13"/>
                </a:cubicBezTo>
                <a:cubicBezTo>
                  <a:pt x="113" y="13"/>
                  <a:pt x="113" y="13"/>
                  <a:pt x="113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3" y="14"/>
                  <a:pt x="113" y="14"/>
                  <a:pt x="113" y="14"/>
                </a:cubicBezTo>
                <a:cubicBezTo>
                  <a:pt x="113" y="14"/>
                  <a:pt x="113" y="14"/>
                  <a:pt x="113" y="14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1" y="15"/>
                  <a:pt x="111" y="15"/>
                  <a:pt x="111" y="15"/>
                </a:cubicBezTo>
                <a:cubicBezTo>
                  <a:pt x="111" y="15"/>
                  <a:pt x="111" y="15"/>
                  <a:pt x="111" y="15"/>
                </a:cubicBezTo>
                <a:cubicBezTo>
                  <a:pt x="111" y="15"/>
                  <a:pt x="111" y="15"/>
                  <a:pt x="111" y="15"/>
                </a:cubicBezTo>
                <a:cubicBezTo>
                  <a:pt x="110" y="16"/>
                  <a:pt x="110" y="16"/>
                  <a:pt x="110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0" y="16"/>
                  <a:pt x="110" y="16"/>
                  <a:pt x="110" y="16"/>
                </a:cubicBezTo>
                <a:cubicBezTo>
                  <a:pt x="110" y="16"/>
                  <a:pt x="110" y="16"/>
                  <a:pt x="110" y="16"/>
                </a:cubicBezTo>
                <a:cubicBezTo>
                  <a:pt x="109" y="16"/>
                  <a:pt x="109" y="16"/>
                  <a:pt x="109" y="16"/>
                </a:cubicBezTo>
                <a:cubicBezTo>
                  <a:pt x="109" y="16"/>
                  <a:pt x="109" y="16"/>
                  <a:pt x="109" y="16"/>
                </a:cubicBezTo>
                <a:cubicBezTo>
                  <a:pt x="109" y="16"/>
                  <a:pt x="109" y="16"/>
                  <a:pt x="109" y="16"/>
                </a:cubicBezTo>
                <a:cubicBezTo>
                  <a:pt x="109" y="16"/>
                  <a:pt x="109" y="16"/>
                  <a:pt x="109" y="16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109" y="15"/>
                  <a:pt x="109" y="15"/>
                  <a:pt x="109" y="15"/>
                </a:cubicBezTo>
                <a:cubicBezTo>
                  <a:pt x="108" y="15"/>
                  <a:pt x="108" y="15"/>
                  <a:pt x="108" y="15"/>
                </a:cubicBezTo>
                <a:cubicBezTo>
                  <a:pt x="109" y="15"/>
                  <a:pt x="109" y="15"/>
                  <a:pt x="109" y="15"/>
                </a:cubicBezTo>
                <a:cubicBezTo>
                  <a:pt x="109" y="15"/>
                  <a:pt x="109" y="15"/>
                  <a:pt x="109" y="15"/>
                </a:cubicBezTo>
                <a:cubicBezTo>
                  <a:pt x="109" y="15"/>
                  <a:pt x="109" y="15"/>
                  <a:pt x="109" y="15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10" y="14"/>
                  <a:pt x="110" y="14"/>
                  <a:pt x="110" y="14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10" y="14"/>
                  <a:pt x="110" y="14"/>
                  <a:pt x="110" y="14"/>
                </a:cubicBezTo>
                <a:cubicBezTo>
                  <a:pt x="110" y="14"/>
                  <a:pt x="110" y="14"/>
                  <a:pt x="110" y="14"/>
                </a:cubicBezTo>
                <a:cubicBezTo>
                  <a:pt x="110" y="14"/>
                  <a:pt x="110" y="14"/>
                  <a:pt x="110" y="14"/>
                </a:cubicBezTo>
                <a:cubicBezTo>
                  <a:pt x="111" y="14"/>
                  <a:pt x="111" y="14"/>
                  <a:pt x="111" y="14"/>
                </a:cubicBezTo>
                <a:cubicBezTo>
                  <a:pt x="111" y="14"/>
                  <a:pt x="111" y="14"/>
                  <a:pt x="111" y="14"/>
                </a:cubicBezTo>
                <a:cubicBezTo>
                  <a:pt x="110" y="14"/>
                  <a:pt x="110" y="14"/>
                  <a:pt x="110" y="14"/>
                </a:cubicBezTo>
                <a:cubicBezTo>
                  <a:pt x="110" y="13"/>
                  <a:pt x="110" y="13"/>
                  <a:pt x="110" y="13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1" y="12"/>
                  <a:pt x="111" y="12"/>
                  <a:pt x="111" y="12"/>
                </a:cubicBezTo>
                <a:cubicBezTo>
                  <a:pt x="111" y="12"/>
                  <a:pt x="111" y="12"/>
                  <a:pt x="111" y="12"/>
                </a:cubicBezTo>
                <a:cubicBezTo>
                  <a:pt x="111" y="12"/>
                  <a:pt x="111" y="12"/>
                  <a:pt x="111" y="12"/>
                </a:cubicBezTo>
                <a:cubicBezTo>
                  <a:pt x="111" y="12"/>
                  <a:pt x="111" y="12"/>
                  <a:pt x="111" y="12"/>
                </a:cubicBezTo>
                <a:cubicBezTo>
                  <a:pt x="111" y="12"/>
                  <a:pt x="111" y="12"/>
                  <a:pt x="111" y="12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11"/>
                  <a:pt x="112" y="11"/>
                  <a:pt x="112" y="11"/>
                </a:cubicBezTo>
                <a:cubicBezTo>
                  <a:pt x="112" y="11"/>
                  <a:pt x="112" y="11"/>
                  <a:pt x="112" y="11"/>
                </a:cubicBezTo>
                <a:cubicBezTo>
                  <a:pt x="112" y="10"/>
                  <a:pt x="112" y="10"/>
                  <a:pt x="112" y="10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2"/>
                  <a:pt x="111" y="12"/>
                  <a:pt x="111" y="12"/>
                </a:cubicBezTo>
                <a:cubicBezTo>
                  <a:pt x="111" y="12"/>
                  <a:pt x="111" y="12"/>
                  <a:pt x="111" y="12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8" y="11"/>
                  <a:pt x="108" y="11"/>
                  <a:pt x="108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0"/>
                  <a:pt x="109" y="10"/>
                  <a:pt x="109" y="10"/>
                </a:cubicBezTo>
                <a:close/>
                <a:moveTo>
                  <a:pt x="115" y="25"/>
                </a:moveTo>
                <a:cubicBezTo>
                  <a:pt x="115" y="25"/>
                  <a:pt x="115" y="25"/>
                  <a:pt x="115" y="25"/>
                </a:cubicBezTo>
                <a:cubicBezTo>
                  <a:pt x="115" y="25"/>
                  <a:pt x="115" y="25"/>
                  <a:pt x="115" y="25"/>
                </a:cubicBezTo>
                <a:cubicBezTo>
                  <a:pt x="115" y="26"/>
                  <a:pt x="115" y="26"/>
                  <a:pt x="115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6" y="28"/>
                  <a:pt x="116" y="28"/>
                  <a:pt x="116" y="28"/>
                </a:cubicBezTo>
                <a:cubicBezTo>
                  <a:pt x="115" y="27"/>
                  <a:pt x="115" y="27"/>
                  <a:pt x="115" y="27"/>
                </a:cubicBezTo>
                <a:cubicBezTo>
                  <a:pt x="115" y="27"/>
                  <a:pt x="115" y="27"/>
                  <a:pt x="115" y="27"/>
                </a:cubicBezTo>
                <a:cubicBezTo>
                  <a:pt x="115" y="26"/>
                  <a:pt x="115" y="26"/>
                  <a:pt x="115" y="26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6" y="28"/>
                  <a:pt x="116" y="28"/>
                  <a:pt x="116" y="28"/>
                </a:cubicBezTo>
                <a:cubicBezTo>
                  <a:pt x="115" y="29"/>
                  <a:pt x="115" y="29"/>
                  <a:pt x="115" y="29"/>
                </a:cubicBezTo>
                <a:cubicBezTo>
                  <a:pt x="115" y="29"/>
                  <a:pt x="115" y="29"/>
                  <a:pt x="115" y="29"/>
                </a:cubicBezTo>
                <a:cubicBezTo>
                  <a:pt x="114" y="29"/>
                  <a:pt x="114" y="29"/>
                  <a:pt x="114" y="29"/>
                </a:cubicBezTo>
                <a:cubicBezTo>
                  <a:pt x="114" y="29"/>
                  <a:pt x="114" y="29"/>
                  <a:pt x="114" y="29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14" y="30"/>
                  <a:pt x="114" y="30"/>
                  <a:pt x="114" y="30"/>
                </a:cubicBezTo>
                <a:cubicBezTo>
                  <a:pt x="114" y="29"/>
                  <a:pt x="114" y="29"/>
                  <a:pt x="114" y="29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2" y="26"/>
                  <a:pt x="112" y="26"/>
                  <a:pt x="112" y="26"/>
                </a:cubicBezTo>
                <a:cubicBezTo>
                  <a:pt x="113" y="25"/>
                  <a:pt x="113" y="25"/>
                  <a:pt x="113" y="25"/>
                </a:cubicBezTo>
                <a:cubicBezTo>
                  <a:pt x="113" y="25"/>
                  <a:pt x="113" y="25"/>
                  <a:pt x="113" y="25"/>
                </a:cubicBezTo>
                <a:cubicBezTo>
                  <a:pt x="113" y="25"/>
                  <a:pt x="113" y="25"/>
                  <a:pt x="113" y="25"/>
                </a:cubicBezTo>
                <a:cubicBezTo>
                  <a:pt x="112" y="25"/>
                  <a:pt x="112" y="25"/>
                  <a:pt x="112" y="25"/>
                </a:cubicBezTo>
                <a:cubicBezTo>
                  <a:pt x="112" y="25"/>
                  <a:pt x="112" y="25"/>
                  <a:pt x="112" y="25"/>
                </a:cubicBezTo>
                <a:cubicBezTo>
                  <a:pt x="111" y="25"/>
                  <a:pt x="111" y="25"/>
                  <a:pt x="111" y="25"/>
                </a:cubicBezTo>
                <a:cubicBezTo>
                  <a:pt x="111" y="25"/>
                  <a:pt x="111" y="25"/>
                  <a:pt x="111" y="25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2" y="23"/>
                  <a:pt x="112" y="23"/>
                  <a:pt x="112" y="23"/>
                </a:cubicBezTo>
                <a:cubicBezTo>
                  <a:pt x="111" y="23"/>
                  <a:pt x="111" y="23"/>
                  <a:pt x="111" y="23"/>
                </a:cubicBezTo>
                <a:cubicBezTo>
                  <a:pt x="111" y="23"/>
                  <a:pt x="111" y="23"/>
                  <a:pt x="111" y="23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8" y="23"/>
                  <a:pt x="108" y="23"/>
                  <a:pt x="108" y="23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1"/>
                  <a:pt x="108" y="21"/>
                  <a:pt x="108" y="21"/>
                </a:cubicBezTo>
                <a:cubicBezTo>
                  <a:pt x="108" y="21"/>
                  <a:pt x="108" y="21"/>
                  <a:pt x="108" y="21"/>
                </a:cubicBezTo>
                <a:cubicBezTo>
                  <a:pt x="108" y="21"/>
                  <a:pt x="108" y="21"/>
                  <a:pt x="108" y="21"/>
                </a:cubicBezTo>
                <a:cubicBezTo>
                  <a:pt x="107" y="20"/>
                  <a:pt x="107" y="20"/>
                  <a:pt x="107" y="20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11" y="21"/>
                  <a:pt x="111" y="21"/>
                  <a:pt x="111" y="21"/>
                </a:cubicBezTo>
                <a:cubicBezTo>
                  <a:pt x="111" y="21"/>
                  <a:pt x="111" y="21"/>
                  <a:pt x="111" y="21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15" y="24"/>
                  <a:pt x="115" y="24"/>
                  <a:pt x="115" y="24"/>
                </a:cubicBezTo>
                <a:cubicBezTo>
                  <a:pt x="114" y="25"/>
                  <a:pt x="114" y="25"/>
                  <a:pt x="114" y="25"/>
                </a:cubicBezTo>
                <a:lnTo>
                  <a:pt x="115" y="25"/>
                </a:lnTo>
                <a:close/>
                <a:moveTo>
                  <a:pt x="110" y="29"/>
                </a:moveTo>
                <a:cubicBezTo>
                  <a:pt x="110" y="30"/>
                  <a:pt x="110" y="30"/>
                  <a:pt x="110" y="30"/>
                </a:cubicBezTo>
                <a:cubicBezTo>
                  <a:pt x="110" y="30"/>
                  <a:pt x="110" y="30"/>
                  <a:pt x="110" y="30"/>
                </a:cubicBezTo>
                <a:cubicBezTo>
                  <a:pt x="110" y="30"/>
                  <a:pt x="110" y="30"/>
                  <a:pt x="110" y="30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lose/>
                <a:moveTo>
                  <a:pt x="106" y="19"/>
                </a:moveTo>
                <a:cubicBezTo>
                  <a:pt x="106" y="19"/>
                  <a:pt x="106" y="19"/>
                  <a:pt x="106" y="19"/>
                </a:cubicBezTo>
                <a:cubicBezTo>
                  <a:pt x="106" y="18"/>
                  <a:pt x="106" y="18"/>
                  <a:pt x="106" y="18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0"/>
                  <a:pt x="107" y="20"/>
                  <a:pt x="107" y="20"/>
                </a:cubicBezTo>
                <a:cubicBezTo>
                  <a:pt x="107" y="20"/>
                  <a:pt x="107" y="20"/>
                  <a:pt x="107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20"/>
                  <a:pt x="106" y="20"/>
                  <a:pt x="106" y="20"/>
                </a:cubicBezTo>
                <a:lnTo>
                  <a:pt x="106" y="19"/>
                </a:lnTo>
                <a:close/>
                <a:moveTo>
                  <a:pt x="104" y="16"/>
                </a:moveTo>
                <a:cubicBezTo>
                  <a:pt x="104" y="16"/>
                  <a:pt x="104" y="16"/>
                  <a:pt x="104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7"/>
                  <a:pt x="104" y="17"/>
                  <a:pt x="104" y="17"/>
                </a:cubicBezTo>
                <a:cubicBezTo>
                  <a:pt x="104" y="17"/>
                  <a:pt x="104" y="17"/>
                  <a:pt x="104" y="17"/>
                </a:cubicBezTo>
                <a:cubicBezTo>
                  <a:pt x="104" y="17"/>
                  <a:pt x="104" y="17"/>
                  <a:pt x="104" y="17"/>
                </a:cubicBezTo>
                <a:lnTo>
                  <a:pt x="104" y="16"/>
                </a:lnTo>
                <a:close/>
                <a:moveTo>
                  <a:pt x="104" y="20"/>
                </a:moveTo>
                <a:cubicBezTo>
                  <a:pt x="104" y="19"/>
                  <a:pt x="104" y="19"/>
                  <a:pt x="104" y="19"/>
                </a:cubicBezTo>
                <a:cubicBezTo>
                  <a:pt x="104" y="19"/>
                  <a:pt x="104" y="19"/>
                  <a:pt x="104" y="19"/>
                </a:cubicBezTo>
                <a:cubicBezTo>
                  <a:pt x="104" y="18"/>
                  <a:pt x="104" y="18"/>
                  <a:pt x="104" y="18"/>
                </a:cubicBezTo>
                <a:cubicBezTo>
                  <a:pt x="105" y="18"/>
                  <a:pt x="105" y="18"/>
                  <a:pt x="105" y="18"/>
                </a:cubicBezTo>
                <a:cubicBezTo>
                  <a:pt x="105" y="18"/>
                  <a:pt x="105" y="18"/>
                  <a:pt x="105" y="18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105" y="21"/>
                  <a:pt x="105" y="21"/>
                  <a:pt x="105" y="21"/>
                </a:cubicBezTo>
                <a:cubicBezTo>
                  <a:pt x="105" y="21"/>
                  <a:pt x="105" y="21"/>
                  <a:pt x="105" y="21"/>
                </a:cubicBezTo>
                <a:cubicBezTo>
                  <a:pt x="104" y="21"/>
                  <a:pt x="104" y="21"/>
                  <a:pt x="104" y="21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4" y="20"/>
                  <a:pt x="104" y="20"/>
                  <a:pt x="104" y="20"/>
                </a:cubicBezTo>
                <a:close/>
                <a:moveTo>
                  <a:pt x="105" y="23"/>
                </a:moveTo>
                <a:cubicBezTo>
                  <a:pt x="105" y="23"/>
                  <a:pt x="105" y="23"/>
                  <a:pt x="105" y="23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3"/>
                  <a:pt x="104" y="23"/>
                  <a:pt x="104" y="23"/>
                </a:cubicBezTo>
                <a:lnTo>
                  <a:pt x="105" y="23"/>
                </a:lnTo>
                <a:close/>
                <a:moveTo>
                  <a:pt x="105" y="17"/>
                </a:moveTo>
                <a:cubicBezTo>
                  <a:pt x="106" y="16"/>
                  <a:pt x="106" y="16"/>
                  <a:pt x="106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6" y="17"/>
                  <a:pt x="106" y="17"/>
                  <a:pt x="106" y="17"/>
                </a:cubicBezTo>
                <a:cubicBezTo>
                  <a:pt x="107" y="17"/>
                  <a:pt x="107" y="17"/>
                  <a:pt x="107" y="17"/>
                </a:cubicBezTo>
                <a:cubicBezTo>
                  <a:pt x="107" y="17"/>
                  <a:pt x="107" y="17"/>
                  <a:pt x="107" y="17"/>
                </a:cubicBezTo>
                <a:cubicBezTo>
                  <a:pt x="107" y="17"/>
                  <a:pt x="107" y="17"/>
                  <a:pt x="107" y="17"/>
                </a:cubicBezTo>
                <a:cubicBezTo>
                  <a:pt x="106" y="17"/>
                  <a:pt x="106" y="17"/>
                  <a:pt x="106" y="17"/>
                </a:cubicBezTo>
                <a:lnTo>
                  <a:pt x="105" y="17"/>
                </a:lnTo>
                <a:close/>
                <a:moveTo>
                  <a:pt x="108" y="17"/>
                </a:moveTo>
                <a:cubicBezTo>
                  <a:pt x="109" y="17"/>
                  <a:pt x="109" y="17"/>
                  <a:pt x="109" y="17"/>
                </a:cubicBezTo>
                <a:cubicBezTo>
                  <a:pt x="109" y="17"/>
                  <a:pt x="109" y="17"/>
                  <a:pt x="109" y="17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11" y="18"/>
                  <a:pt x="111" y="18"/>
                  <a:pt x="111" y="18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09" y="17"/>
                  <a:pt x="109" y="17"/>
                  <a:pt x="109" y="17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07" y="17"/>
                  <a:pt x="107" y="17"/>
                  <a:pt x="107" y="17"/>
                </a:cubicBezTo>
                <a:cubicBezTo>
                  <a:pt x="107" y="16"/>
                  <a:pt x="107" y="16"/>
                  <a:pt x="107" y="16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108" y="17"/>
                  <a:pt x="108" y="17"/>
                  <a:pt x="108" y="17"/>
                </a:cubicBezTo>
                <a:close/>
                <a:moveTo>
                  <a:pt x="111" y="19"/>
                </a:moveTo>
                <a:cubicBezTo>
                  <a:pt x="112" y="19"/>
                  <a:pt x="112" y="19"/>
                  <a:pt x="112" y="19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11" y="20"/>
                  <a:pt x="111" y="20"/>
                  <a:pt x="111" y="20"/>
                </a:cubicBezTo>
                <a:lnTo>
                  <a:pt x="111" y="19"/>
                </a:lnTo>
                <a:close/>
                <a:moveTo>
                  <a:pt x="106" y="12"/>
                </a:moveTo>
                <a:cubicBezTo>
                  <a:pt x="107" y="12"/>
                  <a:pt x="107" y="12"/>
                  <a:pt x="107" y="12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7" y="14"/>
                  <a:pt x="107" y="14"/>
                  <a:pt x="107" y="14"/>
                </a:cubicBezTo>
                <a:cubicBezTo>
                  <a:pt x="107" y="14"/>
                  <a:pt x="107" y="14"/>
                  <a:pt x="107" y="14"/>
                </a:cubicBezTo>
                <a:cubicBezTo>
                  <a:pt x="107" y="13"/>
                  <a:pt x="107" y="13"/>
                  <a:pt x="107" y="13"/>
                </a:cubicBezTo>
                <a:cubicBezTo>
                  <a:pt x="107" y="13"/>
                  <a:pt x="107" y="13"/>
                  <a:pt x="107" y="13"/>
                </a:cubicBezTo>
                <a:cubicBezTo>
                  <a:pt x="106" y="13"/>
                  <a:pt x="106" y="13"/>
                  <a:pt x="106" y="13"/>
                </a:cubicBezTo>
                <a:lnTo>
                  <a:pt x="106" y="12"/>
                </a:lnTo>
                <a:close/>
                <a:moveTo>
                  <a:pt x="106" y="14"/>
                </a:moveTo>
                <a:cubicBezTo>
                  <a:pt x="107" y="14"/>
                  <a:pt x="107" y="14"/>
                  <a:pt x="107" y="14"/>
                </a:cubicBezTo>
                <a:cubicBezTo>
                  <a:pt x="107" y="14"/>
                  <a:pt x="107" y="14"/>
                  <a:pt x="107" y="14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3"/>
                  <a:pt x="105" y="13"/>
                  <a:pt x="105" y="13"/>
                </a:cubicBezTo>
                <a:cubicBezTo>
                  <a:pt x="106" y="14"/>
                  <a:pt x="106" y="14"/>
                  <a:pt x="106" y="14"/>
                </a:cubicBezTo>
                <a:close/>
                <a:moveTo>
                  <a:pt x="105" y="12"/>
                </a:moveTo>
                <a:cubicBezTo>
                  <a:pt x="105" y="12"/>
                  <a:pt x="105" y="12"/>
                  <a:pt x="105" y="12"/>
                </a:cubicBezTo>
                <a:cubicBezTo>
                  <a:pt x="106" y="12"/>
                  <a:pt x="106" y="12"/>
                  <a:pt x="106" y="12"/>
                </a:cubicBezTo>
                <a:cubicBezTo>
                  <a:pt x="105" y="13"/>
                  <a:pt x="105" y="13"/>
                  <a:pt x="105" y="13"/>
                </a:cubicBezTo>
                <a:cubicBezTo>
                  <a:pt x="105" y="12"/>
                  <a:pt x="105" y="12"/>
                  <a:pt x="105" y="12"/>
                </a:cubicBezTo>
                <a:close/>
                <a:moveTo>
                  <a:pt x="103" y="13"/>
                </a:moveTo>
                <a:cubicBezTo>
                  <a:pt x="103" y="13"/>
                  <a:pt x="103" y="13"/>
                  <a:pt x="103" y="13"/>
                </a:cubicBezTo>
                <a:cubicBezTo>
                  <a:pt x="103" y="13"/>
                  <a:pt x="103" y="13"/>
                  <a:pt x="103" y="13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3"/>
                  <a:pt x="103" y="13"/>
                  <a:pt x="103" y="13"/>
                </a:cubicBezTo>
                <a:cubicBezTo>
                  <a:pt x="103" y="13"/>
                  <a:pt x="103" y="13"/>
                  <a:pt x="103" y="13"/>
                </a:cubicBezTo>
                <a:close/>
                <a:moveTo>
                  <a:pt x="102" y="22"/>
                </a:moveTo>
                <a:cubicBezTo>
                  <a:pt x="101" y="23"/>
                  <a:pt x="101" y="23"/>
                  <a:pt x="101" y="23"/>
                </a:cubicBezTo>
                <a:cubicBezTo>
                  <a:pt x="101" y="23"/>
                  <a:pt x="101" y="23"/>
                  <a:pt x="101" y="23"/>
                </a:cubicBezTo>
                <a:cubicBezTo>
                  <a:pt x="101" y="23"/>
                  <a:pt x="101" y="23"/>
                  <a:pt x="101" y="23"/>
                </a:cubicBezTo>
                <a:cubicBezTo>
                  <a:pt x="99" y="23"/>
                  <a:pt x="99" y="23"/>
                  <a:pt x="99" y="23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100" y="21"/>
                  <a:pt x="100" y="21"/>
                  <a:pt x="100" y="21"/>
                </a:cubicBezTo>
                <a:cubicBezTo>
                  <a:pt x="99" y="21"/>
                  <a:pt x="99" y="21"/>
                  <a:pt x="99" y="21"/>
                </a:cubicBezTo>
                <a:cubicBezTo>
                  <a:pt x="99" y="21"/>
                  <a:pt x="99" y="21"/>
                  <a:pt x="99" y="21"/>
                </a:cubicBezTo>
                <a:cubicBezTo>
                  <a:pt x="98" y="21"/>
                  <a:pt x="98" y="21"/>
                  <a:pt x="98" y="21"/>
                </a:cubicBezTo>
                <a:cubicBezTo>
                  <a:pt x="98" y="21"/>
                  <a:pt x="98" y="21"/>
                  <a:pt x="98" y="21"/>
                </a:cubicBezTo>
                <a:cubicBezTo>
                  <a:pt x="98" y="21"/>
                  <a:pt x="98" y="21"/>
                  <a:pt x="98" y="21"/>
                </a:cubicBezTo>
                <a:cubicBezTo>
                  <a:pt x="99" y="21"/>
                  <a:pt x="99" y="21"/>
                  <a:pt x="99" y="21"/>
                </a:cubicBezTo>
                <a:cubicBezTo>
                  <a:pt x="99" y="20"/>
                  <a:pt x="99" y="20"/>
                  <a:pt x="99" y="20"/>
                </a:cubicBezTo>
                <a:cubicBezTo>
                  <a:pt x="99" y="20"/>
                  <a:pt x="99" y="20"/>
                  <a:pt x="99" y="20"/>
                </a:cubicBezTo>
                <a:cubicBezTo>
                  <a:pt x="99" y="20"/>
                  <a:pt x="99" y="20"/>
                  <a:pt x="99" y="20"/>
                </a:cubicBezTo>
                <a:cubicBezTo>
                  <a:pt x="98" y="20"/>
                  <a:pt x="98" y="20"/>
                  <a:pt x="98" y="20"/>
                </a:cubicBezTo>
                <a:cubicBezTo>
                  <a:pt x="98" y="20"/>
                  <a:pt x="98" y="20"/>
                  <a:pt x="98" y="20"/>
                </a:cubicBezTo>
                <a:cubicBezTo>
                  <a:pt x="98" y="19"/>
                  <a:pt x="98" y="19"/>
                  <a:pt x="98" y="19"/>
                </a:cubicBezTo>
                <a:cubicBezTo>
                  <a:pt x="99" y="18"/>
                  <a:pt x="99" y="18"/>
                  <a:pt x="99" y="18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99" y="19"/>
                  <a:pt x="99" y="19"/>
                  <a:pt x="99" y="19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102" y="18"/>
                  <a:pt x="102" y="18"/>
                  <a:pt x="102" y="18"/>
                </a:cubicBezTo>
                <a:cubicBezTo>
                  <a:pt x="102" y="18"/>
                  <a:pt x="102" y="18"/>
                  <a:pt x="102" y="18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2" y="21"/>
                  <a:pt x="102" y="21"/>
                  <a:pt x="102" y="21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102" y="22"/>
                  <a:pt x="102" y="22"/>
                  <a:pt x="102" y="22"/>
                </a:cubicBezTo>
                <a:close/>
                <a:moveTo>
                  <a:pt x="102" y="14"/>
                </a:move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2" y="14"/>
                  <a:pt x="102" y="14"/>
                  <a:pt x="102" y="14"/>
                </a:cubicBezTo>
                <a:close/>
                <a:moveTo>
                  <a:pt x="100" y="14"/>
                </a:moveTo>
                <a:cubicBezTo>
                  <a:pt x="100" y="13"/>
                  <a:pt x="100" y="13"/>
                  <a:pt x="100" y="13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1" y="13"/>
                  <a:pt x="101" y="13"/>
                  <a:pt x="101" y="13"/>
                </a:cubicBezTo>
                <a:cubicBezTo>
                  <a:pt x="101" y="13"/>
                  <a:pt x="101" y="13"/>
                  <a:pt x="101" y="13"/>
                </a:cubicBezTo>
                <a:cubicBezTo>
                  <a:pt x="101" y="13"/>
                  <a:pt x="101" y="13"/>
                  <a:pt x="101" y="13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0" y="14"/>
                  <a:pt x="100" y="14"/>
                  <a:pt x="100" y="14"/>
                </a:cubicBezTo>
                <a:close/>
                <a:moveTo>
                  <a:pt x="97" y="15"/>
                </a:moveTo>
                <a:cubicBezTo>
                  <a:pt x="98" y="14"/>
                  <a:pt x="98" y="14"/>
                  <a:pt x="98" y="14"/>
                </a:cubicBezTo>
                <a:cubicBezTo>
                  <a:pt x="99" y="14"/>
                  <a:pt x="99" y="14"/>
                  <a:pt x="99" y="14"/>
                </a:cubicBezTo>
                <a:cubicBezTo>
                  <a:pt x="99" y="14"/>
                  <a:pt x="99" y="14"/>
                  <a:pt x="99" y="14"/>
                </a:cubicBezTo>
                <a:cubicBezTo>
                  <a:pt x="99" y="14"/>
                  <a:pt x="99" y="14"/>
                  <a:pt x="99" y="14"/>
                </a:cubicBezTo>
                <a:cubicBezTo>
                  <a:pt x="99" y="14"/>
                  <a:pt x="99" y="14"/>
                  <a:pt x="99" y="14"/>
                </a:cubicBezTo>
                <a:cubicBezTo>
                  <a:pt x="99" y="15"/>
                  <a:pt x="99" y="15"/>
                  <a:pt x="99" y="15"/>
                </a:cubicBezTo>
                <a:cubicBezTo>
                  <a:pt x="99" y="15"/>
                  <a:pt x="99" y="15"/>
                  <a:pt x="99" y="15"/>
                </a:cubicBezTo>
                <a:cubicBezTo>
                  <a:pt x="99" y="15"/>
                  <a:pt x="99" y="15"/>
                  <a:pt x="99" y="15"/>
                </a:cubicBezTo>
                <a:cubicBezTo>
                  <a:pt x="99" y="15"/>
                  <a:pt x="99" y="15"/>
                  <a:pt x="99" y="15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1" y="16"/>
                  <a:pt x="101" y="16"/>
                  <a:pt x="101" y="16"/>
                </a:cubicBezTo>
                <a:cubicBezTo>
                  <a:pt x="101" y="16"/>
                  <a:pt x="101" y="16"/>
                  <a:pt x="101" y="16"/>
                </a:cubicBezTo>
                <a:cubicBezTo>
                  <a:pt x="101" y="15"/>
                  <a:pt x="101" y="15"/>
                  <a:pt x="101" y="15"/>
                </a:cubicBezTo>
                <a:cubicBezTo>
                  <a:pt x="102" y="15"/>
                  <a:pt x="102" y="15"/>
                  <a:pt x="102" y="15"/>
                </a:cubicBezTo>
                <a:cubicBezTo>
                  <a:pt x="102" y="15"/>
                  <a:pt x="102" y="15"/>
                  <a:pt x="102" y="15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102" y="15"/>
                  <a:pt x="102" y="15"/>
                  <a:pt x="102" y="15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101" y="16"/>
                  <a:pt x="101" y="16"/>
                  <a:pt x="101" y="16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5"/>
                  <a:pt x="98" y="15"/>
                  <a:pt x="98" y="15"/>
                </a:cubicBezTo>
                <a:cubicBezTo>
                  <a:pt x="99" y="15"/>
                  <a:pt x="99" y="15"/>
                  <a:pt x="99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97" y="15"/>
                  <a:pt x="97" y="15"/>
                  <a:pt x="97" y="15"/>
                </a:cubicBezTo>
                <a:close/>
                <a:moveTo>
                  <a:pt x="96" y="19"/>
                </a:moveTo>
                <a:cubicBezTo>
                  <a:pt x="96" y="18"/>
                  <a:pt x="96" y="18"/>
                  <a:pt x="96" y="18"/>
                </a:cubicBezTo>
                <a:cubicBezTo>
                  <a:pt x="96" y="18"/>
                  <a:pt x="96" y="18"/>
                  <a:pt x="96" y="18"/>
                </a:cubicBezTo>
                <a:cubicBezTo>
                  <a:pt x="96" y="18"/>
                  <a:pt x="96" y="18"/>
                  <a:pt x="96" y="18"/>
                </a:cubicBezTo>
                <a:cubicBezTo>
                  <a:pt x="96" y="17"/>
                  <a:pt x="96" y="17"/>
                  <a:pt x="96" y="17"/>
                </a:cubicBezTo>
                <a:cubicBezTo>
                  <a:pt x="96" y="17"/>
                  <a:pt x="96" y="17"/>
                  <a:pt x="96" y="17"/>
                </a:cubicBezTo>
                <a:cubicBezTo>
                  <a:pt x="97" y="17"/>
                  <a:pt x="97" y="17"/>
                  <a:pt x="97" y="17"/>
                </a:cubicBezTo>
                <a:cubicBezTo>
                  <a:pt x="98" y="17"/>
                  <a:pt x="98" y="17"/>
                  <a:pt x="98" y="17"/>
                </a:cubicBezTo>
                <a:cubicBezTo>
                  <a:pt x="98" y="17"/>
                  <a:pt x="98" y="17"/>
                  <a:pt x="98" y="17"/>
                </a:cubicBezTo>
                <a:cubicBezTo>
                  <a:pt x="98" y="18"/>
                  <a:pt x="98" y="18"/>
                  <a:pt x="98" y="18"/>
                </a:cubicBezTo>
                <a:cubicBezTo>
                  <a:pt x="99" y="17"/>
                  <a:pt x="99" y="17"/>
                  <a:pt x="99" y="17"/>
                </a:cubicBezTo>
                <a:cubicBezTo>
                  <a:pt x="99" y="18"/>
                  <a:pt x="99" y="18"/>
                  <a:pt x="99" y="18"/>
                </a:cubicBezTo>
                <a:cubicBezTo>
                  <a:pt x="98" y="18"/>
                  <a:pt x="98" y="18"/>
                  <a:pt x="98" y="18"/>
                </a:cubicBezTo>
                <a:cubicBezTo>
                  <a:pt x="98" y="19"/>
                  <a:pt x="98" y="19"/>
                  <a:pt x="98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7" y="20"/>
                  <a:pt x="97" y="20"/>
                  <a:pt x="97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19"/>
                  <a:pt x="96" y="19"/>
                  <a:pt x="96" y="19"/>
                </a:cubicBezTo>
                <a:close/>
                <a:moveTo>
                  <a:pt x="81" y="45"/>
                </a:moveTo>
                <a:cubicBezTo>
                  <a:pt x="81" y="45"/>
                  <a:pt x="81" y="45"/>
                  <a:pt x="81" y="45"/>
                </a:cubicBezTo>
                <a:cubicBezTo>
                  <a:pt x="82" y="45"/>
                  <a:pt x="82" y="45"/>
                  <a:pt x="82" y="45"/>
                </a:cubicBezTo>
                <a:cubicBezTo>
                  <a:pt x="82" y="45"/>
                  <a:pt x="82" y="45"/>
                  <a:pt x="82" y="45"/>
                </a:cubicBezTo>
                <a:cubicBezTo>
                  <a:pt x="82" y="45"/>
                  <a:pt x="82" y="45"/>
                  <a:pt x="82" y="45"/>
                </a:cubicBezTo>
                <a:cubicBezTo>
                  <a:pt x="83" y="46"/>
                  <a:pt x="83" y="46"/>
                  <a:pt x="83" y="46"/>
                </a:cubicBezTo>
                <a:cubicBezTo>
                  <a:pt x="83" y="46"/>
                  <a:pt x="83" y="46"/>
                  <a:pt x="83" y="46"/>
                </a:cubicBezTo>
                <a:cubicBezTo>
                  <a:pt x="83" y="46"/>
                  <a:pt x="83" y="46"/>
                  <a:pt x="83" y="46"/>
                </a:cubicBezTo>
                <a:cubicBezTo>
                  <a:pt x="83" y="46"/>
                  <a:pt x="83" y="46"/>
                  <a:pt x="83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84" y="47"/>
                  <a:pt x="84" y="47"/>
                  <a:pt x="84" y="47"/>
                </a:cubicBezTo>
                <a:cubicBezTo>
                  <a:pt x="84" y="47"/>
                  <a:pt x="84" y="47"/>
                  <a:pt x="84" y="47"/>
                </a:cubicBezTo>
                <a:cubicBezTo>
                  <a:pt x="84" y="47"/>
                  <a:pt x="84" y="47"/>
                  <a:pt x="84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3" y="48"/>
                  <a:pt x="83" y="48"/>
                  <a:pt x="83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83" y="47"/>
                  <a:pt x="83" y="47"/>
                  <a:pt x="83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3" y="46"/>
                  <a:pt x="83" y="46"/>
                  <a:pt x="83" y="46"/>
                </a:cubicBezTo>
                <a:cubicBezTo>
                  <a:pt x="82" y="46"/>
                  <a:pt x="82" y="46"/>
                  <a:pt x="82" y="46"/>
                </a:cubicBezTo>
                <a:cubicBezTo>
                  <a:pt x="82" y="46"/>
                  <a:pt x="82" y="46"/>
                  <a:pt x="82" y="46"/>
                </a:cubicBezTo>
                <a:cubicBezTo>
                  <a:pt x="82" y="46"/>
                  <a:pt x="82" y="46"/>
                  <a:pt x="82" y="46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5"/>
                  <a:pt x="81" y="45"/>
                  <a:pt x="81" y="45"/>
                </a:cubicBezTo>
                <a:close/>
                <a:moveTo>
                  <a:pt x="80" y="45"/>
                </a:moveTo>
                <a:cubicBezTo>
                  <a:pt x="80" y="44"/>
                  <a:pt x="80" y="44"/>
                  <a:pt x="80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1" y="44"/>
                  <a:pt x="81" y="44"/>
                  <a:pt x="81" y="44"/>
                </a:cubicBezTo>
                <a:cubicBezTo>
                  <a:pt x="81" y="44"/>
                  <a:pt x="81" y="44"/>
                  <a:pt x="81" y="44"/>
                </a:cubicBezTo>
                <a:cubicBezTo>
                  <a:pt x="81" y="45"/>
                  <a:pt x="81" y="45"/>
                  <a:pt x="81" y="45"/>
                </a:cubicBezTo>
                <a:cubicBezTo>
                  <a:pt x="80" y="45"/>
                  <a:pt x="80" y="45"/>
                  <a:pt x="80" y="45"/>
                </a:cubicBezTo>
                <a:cubicBezTo>
                  <a:pt x="80" y="45"/>
                  <a:pt x="80" y="45"/>
                  <a:pt x="80" y="45"/>
                </a:cubicBezTo>
                <a:cubicBezTo>
                  <a:pt x="80" y="45"/>
                  <a:pt x="80" y="45"/>
                  <a:pt x="80" y="45"/>
                </a:cubicBezTo>
                <a:close/>
                <a:moveTo>
                  <a:pt x="79" y="60"/>
                </a:move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79" y="61"/>
                  <a:pt x="79" y="61"/>
                  <a:pt x="79" y="61"/>
                </a:cubicBezTo>
                <a:cubicBezTo>
                  <a:pt x="79" y="61"/>
                  <a:pt x="79" y="61"/>
                  <a:pt x="79" y="61"/>
                </a:cubicBezTo>
                <a:cubicBezTo>
                  <a:pt x="79" y="61"/>
                  <a:pt x="79" y="61"/>
                  <a:pt x="79" y="61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60"/>
                  <a:pt x="80" y="60"/>
                  <a:pt x="80" y="60"/>
                </a:cubicBezTo>
                <a:lnTo>
                  <a:pt x="79" y="60"/>
                </a:lnTo>
                <a:close/>
                <a:moveTo>
                  <a:pt x="79" y="56"/>
                </a:moveTo>
                <a:cubicBezTo>
                  <a:pt x="79" y="56"/>
                  <a:pt x="79" y="56"/>
                  <a:pt x="79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79" y="56"/>
                  <a:pt x="79" y="56"/>
                  <a:pt x="79" y="56"/>
                </a:cubicBezTo>
                <a:cubicBezTo>
                  <a:pt x="79" y="56"/>
                  <a:pt x="79" y="56"/>
                  <a:pt x="79" y="56"/>
                </a:cubicBezTo>
                <a:cubicBezTo>
                  <a:pt x="79" y="56"/>
                  <a:pt x="79" y="56"/>
                  <a:pt x="79" y="56"/>
                </a:cubicBezTo>
                <a:close/>
                <a:moveTo>
                  <a:pt x="78" y="57"/>
                </a:moveTo>
                <a:cubicBezTo>
                  <a:pt x="78" y="58"/>
                  <a:pt x="78" y="58"/>
                  <a:pt x="78" y="58"/>
                </a:cubicBezTo>
                <a:cubicBezTo>
                  <a:pt x="79" y="58"/>
                  <a:pt x="79" y="58"/>
                  <a:pt x="79" y="58"/>
                </a:cubicBezTo>
                <a:cubicBezTo>
                  <a:pt x="79" y="58"/>
                  <a:pt x="79" y="58"/>
                  <a:pt x="79" y="58"/>
                </a:cubicBezTo>
                <a:cubicBezTo>
                  <a:pt x="79" y="58"/>
                  <a:pt x="79" y="58"/>
                  <a:pt x="79" y="58"/>
                </a:cubicBezTo>
                <a:cubicBezTo>
                  <a:pt x="80" y="58"/>
                  <a:pt x="80" y="58"/>
                  <a:pt x="80" y="58"/>
                </a:cubicBezTo>
                <a:cubicBezTo>
                  <a:pt x="80" y="58"/>
                  <a:pt x="80" y="58"/>
                  <a:pt x="80" y="58"/>
                </a:cubicBezTo>
                <a:cubicBezTo>
                  <a:pt x="80" y="58"/>
                  <a:pt x="80" y="58"/>
                  <a:pt x="80" y="58"/>
                </a:cubicBezTo>
                <a:cubicBezTo>
                  <a:pt x="79" y="58"/>
                  <a:pt x="79" y="58"/>
                  <a:pt x="79" y="58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58"/>
                  <a:pt x="79" y="58"/>
                  <a:pt x="79" y="58"/>
                </a:cubicBezTo>
                <a:cubicBezTo>
                  <a:pt x="79" y="58"/>
                  <a:pt x="79" y="58"/>
                  <a:pt x="79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78" y="57"/>
                  <a:pt x="78" y="57"/>
                  <a:pt x="78" y="57"/>
                </a:cubicBezTo>
                <a:close/>
                <a:moveTo>
                  <a:pt x="35" y="14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6" y="12"/>
                  <a:pt x="36" y="12"/>
                  <a:pt x="36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4"/>
                  <a:pt x="35" y="14"/>
                  <a:pt x="35" y="14"/>
                </a:cubicBezTo>
                <a:close/>
                <a:moveTo>
                  <a:pt x="33" y="16"/>
                </a:moveTo>
                <a:cubicBezTo>
                  <a:pt x="34" y="15"/>
                  <a:pt x="34" y="15"/>
                  <a:pt x="34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3" y="16"/>
                  <a:pt x="33" y="16"/>
                  <a:pt x="33" y="16"/>
                </a:cubicBezTo>
                <a:close/>
                <a:moveTo>
                  <a:pt x="14" y="22"/>
                </a:move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7"/>
                  <a:pt x="17" y="27"/>
                  <a:pt x="17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3"/>
                  <a:pt x="15" y="23"/>
                  <a:pt x="15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3"/>
                  <a:pt x="14" y="23"/>
                </a:cubicBezTo>
                <a:lnTo>
                  <a:pt x="14" y="22"/>
                </a:lnTo>
                <a:close/>
                <a:moveTo>
                  <a:pt x="13" y="26"/>
                </a:moveTo>
                <a:cubicBezTo>
                  <a:pt x="13" y="26"/>
                  <a:pt x="13" y="26"/>
                  <a:pt x="13" y="26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7"/>
                  <a:pt x="14" y="27"/>
                  <a:pt x="14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6"/>
                  <a:pt x="13" y="26"/>
                  <a:pt x="13" y="26"/>
                </a:cubicBezTo>
                <a:close/>
                <a:moveTo>
                  <a:pt x="12" y="19"/>
                </a:moveTo>
                <a:cubicBezTo>
                  <a:pt x="12" y="19"/>
                  <a:pt x="12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lose/>
                <a:moveTo>
                  <a:pt x="8" y="16"/>
                </a:move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7"/>
                  <a:pt x="10" y="17"/>
                  <a:pt x="10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lnTo>
                  <a:pt x="8" y="16"/>
                </a:lnTo>
                <a:close/>
                <a:moveTo>
                  <a:pt x="18" y="88"/>
                </a:moveTo>
                <a:cubicBezTo>
                  <a:pt x="18" y="89"/>
                  <a:pt x="18" y="89"/>
                  <a:pt x="18" y="89"/>
                </a:cubicBezTo>
                <a:cubicBezTo>
                  <a:pt x="15" y="89"/>
                  <a:pt x="15" y="89"/>
                  <a:pt x="15" y="89"/>
                </a:cubicBezTo>
                <a:cubicBezTo>
                  <a:pt x="14" y="89"/>
                  <a:pt x="13" y="88"/>
                  <a:pt x="13" y="88"/>
                </a:cubicBezTo>
                <a:cubicBezTo>
                  <a:pt x="12" y="87"/>
                  <a:pt x="12" y="87"/>
                  <a:pt x="12" y="87"/>
                </a:cubicBezTo>
                <a:cubicBezTo>
                  <a:pt x="12" y="87"/>
                  <a:pt x="11" y="86"/>
                  <a:pt x="11" y="85"/>
                </a:cubicBezTo>
                <a:cubicBezTo>
                  <a:pt x="11" y="84"/>
                  <a:pt x="11" y="84"/>
                  <a:pt x="11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18" y="84"/>
                  <a:pt x="19" y="84"/>
                  <a:pt x="19" y="83"/>
                </a:cubicBezTo>
                <a:cubicBezTo>
                  <a:pt x="22" y="83"/>
                  <a:pt x="22" y="83"/>
                  <a:pt x="22" y="83"/>
                </a:cubicBezTo>
                <a:cubicBezTo>
                  <a:pt x="22" y="84"/>
                  <a:pt x="22" y="84"/>
                  <a:pt x="22" y="84"/>
                </a:cubicBezTo>
                <a:cubicBezTo>
                  <a:pt x="19" y="87"/>
                  <a:pt x="19" y="87"/>
                  <a:pt x="19" y="87"/>
                </a:cubicBezTo>
                <a:lnTo>
                  <a:pt x="18" y="88"/>
                </a:lnTo>
                <a:close/>
                <a:moveTo>
                  <a:pt x="22" y="73"/>
                </a:moveTo>
                <a:cubicBezTo>
                  <a:pt x="22" y="73"/>
                  <a:pt x="22" y="73"/>
                  <a:pt x="22" y="73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3"/>
                  <a:pt x="18" y="73"/>
                  <a:pt x="18" y="73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71"/>
                  <a:pt x="11" y="71"/>
                  <a:pt x="11" y="71"/>
                </a:cubicBezTo>
                <a:cubicBezTo>
                  <a:pt x="11" y="70"/>
                  <a:pt x="12" y="70"/>
                  <a:pt x="12" y="69"/>
                </a:cubicBezTo>
                <a:cubicBezTo>
                  <a:pt x="13" y="68"/>
                  <a:pt x="13" y="68"/>
                  <a:pt x="13" y="68"/>
                </a:cubicBezTo>
                <a:cubicBezTo>
                  <a:pt x="14" y="68"/>
                  <a:pt x="14" y="68"/>
                  <a:pt x="15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9" y="69"/>
                  <a:pt x="19" y="69"/>
                  <a:pt x="19" y="69"/>
                </a:cubicBezTo>
                <a:lnTo>
                  <a:pt x="22" y="73"/>
                </a:lnTo>
                <a:close/>
                <a:moveTo>
                  <a:pt x="20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70"/>
                  <a:pt x="25" y="70"/>
                  <a:pt x="25" y="70"/>
                </a:cubicBezTo>
                <a:cubicBezTo>
                  <a:pt x="23" y="71"/>
                  <a:pt x="23" y="71"/>
                  <a:pt x="23" y="71"/>
                </a:cubicBezTo>
                <a:lnTo>
                  <a:pt x="20" y="68"/>
                </a:lnTo>
                <a:close/>
                <a:moveTo>
                  <a:pt x="18" y="74"/>
                </a:moveTo>
                <a:cubicBezTo>
                  <a:pt x="18" y="78"/>
                  <a:pt x="18" y="78"/>
                  <a:pt x="18" y="78"/>
                </a:cubicBezTo>
                <a:cubicBezTo>
                  <a:pt x="11" y="78"/>
                  <a:pt x="11" y="78"/>
                  <a:pt x="11" y="78"/>
                </a:cubicBezTo>
                <a:cubicBezTo>
                  <a:pt x="11" y="74"/>
                  <a:pt x="11" y="74"/>
                  <a:pt x="11" y="74"/>
                </a:cubicBezTo>
                <a:lnTo>
                  <a:pt x="18" y="74"/>
                </a:lnTo>
                <a:close/>
                <a:moveTo>
                  <a:pt x="18" y="79"/>
                </a:moveTo>
                <a:cubicBezTo>
                  <a:pt x="18" y="82"/>
                  <a:pt x="18" y="82"/>
                  <a:pt x="18" y="82"/>
                </a:cubicBezTo>
                <a:cubicBezTo>
                  <a:pt x="11" y="82"/>
                  <a:pt x="11" y="82"/>
                  <a:pt x="11" y="82"/>
                </a:cubicBezTo>
                <a:cubicBezTo>
                  <a:pt x="11" y="79"/>
                  <a:pt x="11" y="79"/>
                  <a:pt x="11" y="79"/>
                </a:cubicBezTo>
                <a:lnTo>
                  <a:pt x="18" y="79"/>
                </a:lnTo>
                <a:close/>
                <a:moveTo>
                  <a:pt x="26" y="89"/>
                </a:moveTo>
                <a:cubicBezTo>
                  <a:pt x="20" y="89"/>
                  <a:pt x="20" y="89"/>
                  <a:pt x="20" y="89"/>
                </a:cubicBezTo>
                <a:cubicBezTo>
                  <a:pt x="20" y="88"/>
                  <a:pt x="20" y="88"/>
                  <a:pt x="20" y="88"/>
                </a:cubicBezTo>
                <a:cubicBezTo>
                  <a:pt x="23" y="85"/>
                  <a:pt x="23" y="85"/>
                  <a:pt x="23" y="85"/>
                </a:cubicBezTo>
                <a:cubicBezTo>
                  <a:pt x="26" y="88"/>
                  <a:pt x="26" y="88"/>
                  <a:pt x="26" y="88"/>
                </a:cubicBezTo>
                <a:lnTo>
                  <a:pt x="26" y="89"/>
                </a:lnTo>
                <a:close/>
                <a:moveTo>
                  <a:pt x="34" y="85"/>
                </a:moveTo>
                <a:cubicBezTo>
                  <a:pt x="34" y="86"/>
                  <a:pt x="34" y="87"/>
                  <a:pt x="34" y="87"/>
                </a:cubicBezTo>
                <a:cubicBezTo>
                  <a:pt x="33" y="88"/>
                  <a:pt x="33" y="88"/>
                  <a:pt x="33" y="88"/>
                </a:cubicBezTo>
                <a:cubicBezTo>
                  <a:pt x="33" y="88"/>
                  <a:pt x="32" y="89"/>
                  <a:pt x="31" y="89"/>
                </a:cubicBezTo>
                <a:cubicBezTo>
                  <a:pt x="28" y="89"/>
                  <a:pt x="28" y="89"/>
                  <a:pt x="28" y="89"/>
                </a:cubicBezTo>
                <a:cubicBezTo>
                  <a:pt x="27" y="87"/>
                  <a:pt x="27" y="87"/>
                  <a:pt x="27" y="87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83"/>
                  <a:pt x="24" y="83"/>
                  <a:pt x="24" y="83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4"/>
                  <a:pt x="28" y="84"/>
                  <a:pt x="28" y="84"/>
                </a:cubicBezTo>
                <a:cubicBezTo>
                  <a:pt x="34" y="84"/>
                  <a:pt x="34" y="84"/>
                  <a:pt x="34" y="84"/>
                </a:cubicBezTo>
                <a:lnTo>
                  <a:pt x="34" y="85"/>
                </a:lnTo>
                <a:close/>
                <a:moveTo>
                  <a:pt x="34" y="82"/>
                </a:moveTo>
                <a:cubicBezTo>
                  <a:pt x="28" y="82"/>
                  <a:pt x="28" y="82"/>
                  <a:pt x="28" y="82"/>
                </a:cubicBezTo>
                <a:cubicBezTo>
                  <a:pt x="28" y="79"/>
                  <a:pt x="28" y="79"/>
                  <a:pt x="28" y="79"/>
                </a:cubicBezTo>
                <a:cubicBezTo>
                  <a:pt x="34" y="79"/>
                  <a:pt x="34" y="79"/>
                  <a:pt x="34" y="79"/>
                </a:cubicBezTo>
                <a:lnTo>
                  <a:pt x="34" y="82"/>
                </a:lnTo>
                <a:close/>
                <a:moveTo>
                  <a:pt x="34" y="77"/>
                </a:moveTo>
                <a:cubicBezTo>
                  <a:pt x="28" y="77"/>
                  <a:pt x="28" y="77"/>
                  <a:pt x="28" y="77"/>
                </a:cubicBezTo>
                <a:cubicBezTo>
                  <a:pt x="28" y="74"/>
                  <a:pt x="28" y="74"/>
                  <a:pt x="28" y="74"/>
                </a:cubicBezTo>
                <a:cubicBezTo>
                  <a:pt x="34" y="74"/>
                  <a:pt x="34" y="74"/>
                  <a:pt x="34" y="74"/>
                </a:cubicBezTo>
                <a:lnTo>
                  <a:pt x="34" y="77"/>
                </a:lnTo>
                <a:close/>
                <a:moveTo>
                  <a:pt x="34" y="73"/>
                </a:moveTo>
                <a:cubicBezTo>
                  <a:pt x="28" y="73"/>
                  <a:pt x="28" y="73"/>
                  <a:pt x="28" y="73"/>
                </a:cubicBezTo>
                <a:cubicBezTo>
                  <a:pt x="27" y="73"/>
                  <a:pt x="27" y="73"/>
                  <a:pt x="27" y="74"/>
                </a:cubicBezTo>
                <a:cubicBezTo>
                  <a:pt x="27" y="82"/>
                  <a:pt x="27" y="82"/>
                  <a:pt x="27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75"/>
                  <a:pt x="19" y="75"/>
                  <a:pt x="19" y="75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1"/>
                  <a:pt x="25" y="71"/>
                  <a:pt x="25" y="71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69"/>
                  <a:pt x="27" y="69"/>
                  <a:pt x="27" y="69"/>
                </a:cubicBezTo>
                <a:cubicBezTo>
                  <a:pt x="28" y="68"/>
                  <a:pt x="28" y="68"/>
                  <a:pt x="28" y="68"/>
                </a:cubicBezTo>
                <a:cubicBezTo>
                  <a:pt x="31" y="68"/>
                  <a:pt x="31" y="68"/>
                  <a:pt x="31" y="68"/>
                </a:cubicBezTo>
                <a:cubicBezTo>
                  <a:pt x="32" y="68"/>
                  <a:pt x="32" y="68"/>
                  <a:pt x="33" y="69"/>
                </a:cubicBezTo>
                <a:cubicBezTo>
                  <a:pt x="34" y="69"/>
                  <a:pt x="34" y="69"/>
                  <a:pt x="34" y="69"/>
                </a:cubicBezTo>
                <a:cubicBezTo>
                  <a:pt x="34" y="70"/>
                  <a:pt x="34" y="70"/>
                  <a:pt x="34" y="71"/>
                </a:cubicBezTo>
                <a:lnTo>
                  <a:pt x="34" y="73"/>
                </a:lnTo>
                <a:close/>
                <a:moveTo>
                  <a:pt x="29" y="52"/>
                </a:moveTo>
                <a:cubicBezTo>
                  <a:pt x="30" y="52"/>
                  <a:pt x="30" y="52"/>
                  <a:pt x="30" y="52"/>
                </a:cubicBezTo>
                <a:cubicBezTo>
                  <a:pt x="30" y="52"/>
                  <a:pt x="30" y="52"/>
                  <a:pt x="30" y="52"/>
                </a:cubicBezTo>
                <a:cubicBezTo>
                  <a:pt x="30" y="52"/>
                  <a:pt x="30" y="52"/>
                  <a:pt x="30" y="52"/>
                </a:cubicBezTo>
                <a:cubicBezTo>
                  <a:pt x="30" y="53"/>
                  <a:pt x="30" y="53"/>
                  <a:pt x="30" y="53"/>
                </a:cubicBezTo>
                <a:cubicBezTo>
                  <a:pt x="29" y="52"/>
                  <a:pt x="29" y="52"/>
                  <a:pt x="29" y="52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2"/>
                  <a:pt x="29" y="52"/>
                  <a:pt x="29" y="52"/>
                </a:cubicBezTo>
                <a:cubicBezTo>
                  <a:pt x="29" y="52"/>
                  <a:pt x="29" y="52"/>
                  <a:pt x="29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8" y="51"/>
                  <a:pt x="28" y="51"/>
                  <a:pt x="28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52"/>
                  <a:pt x="29" y="52"/>
                  <a:pt x="29" y="52"/>
                </a:cubicBezTo>
                <a:close/>
                <a:moveTo>
                  <a:pt x="30" y="52"/>
                </a:moveTo>
                <a:cubicBezTo>
                  <a:pt x="30" y="51"/>
                  <a:pt x="30" y="51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31" y="51"/>
                  <a:pt x="31" y="51"/>
                  <a:pt x="31" y="51"/>
                </a:cubicBezTo>
                <a:lnTo>
                  <a:pt x="30" y="52"/>
                </a:lnTo>
                <a:close/>
                <a:moveTo>
                  <a:pt x="31" y="52"/>
                </a:moveTo>
                <a:cubicBezTo>
                  <a:pt x="31" y="53"/>
                  <a:pt x="31" y="53"/>
                  <a:pt x="31" y="53"/>
                </a:cubicBezTo>
                <a:cubicBezTo>
                  <a:pt x="31" y="53"/>
                  <a:pt x="31" y="53"/>
                  <a:pt x="31" y="53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8" y="55"/>
                  <a:pt x="28" y="55"/>
                  <a:pt x="28" y="55"/>
                </a:cubicBezTo>
                <a:cubicBezTo>
                  <a:pt x="29" y="55"/>
                  <a:pt x="29" y="55"/>
                  <a:pt x="29" y="55"/>
                </a:cubicBezTo>
                <a:cubicBezTo>
                  <a:pt x="29" y="54"/>
                  <a:pt x="29" y="54"/>
                  <a:pt x="29" y="54"/>
                </a:cubicBezTo>
                <a:cubicBezTo>
                  <a:pt x="29" y="54"/>
                  <a:pt x="29" y="54"/>
                  <a:pt x="29" y="54"/>
                </a:cubicBezTo>
                <a:cubicBezTo>
                  <a:pt x="29" y="53"/>
                  <a:pt x="29" y="53"/>
                  <a:pt x="29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2"/>
                  <a:pt x="31" y="52"/>
                  <a:pt x="31" y="52"/>
                </a:cubicBezTo>
                <a:close/>
                <a:moveTo>
                  <a:pt x="31" y="52"/>
                </a:moveTo>
                <a:cubicBezTo>
                  <a:pt x="31" y="52"/>
                  <a:pt x="31" y="52"/>
                  <a:pt x="31" y="52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lnTo>
                  <a:pt x="31" y="52"/>
                </a:lnTo>
                <a:close/>
                <a:moveTo>
                  <a:pt x="32" y="55"/>
                </a:moveTo>
                <a:cubicBezTo>
                  <a:pt x="32" y="56"/>
                  <a:pt x="32" y="56"/>
                  <a:pt x="32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31" y="55"/>
                  <a:pt x="31" y="55"/>
                  <a:pt x="31" y="55"/>
                </a:cubicBezTo>
                <a:cubicBezTo>
                  <a:pt x="31" y="55"/>
                  <a:pt x="31" y="55"/>
                  <a:pt x="31" y="55"/>
                </a:cubicBezTo>
                <a:lnTo>
                  <a:pt x="32" y="55"/>
                </a:lnTo>
                <a:close/>
                <a:moveTo>
                  <a:pt x="33" y="51"/>
                </a:move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0"/>
                  <a:pt x="33" y="50"/>
                  <a:pt x="33" y="50"/>
                </a:cubicBezTo>
                <a:lnTo>
                  <a:pt x="33" y="51"/>
                </a:lnTo>
                <a:close/>
                <a:moveTo>
                  <a:pt x="33" y="55"/>
                </a:moveTo>
                <a:cubicBezTo>
                  <a:pt x="33" y="55"/>
                  <a:pt x="33" y="55"/>
                  <a:pt x="33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3" y="55"/>
                  <a:pt x="33" y="55"/>
                </a:cubicBezTo>
                <a:close/>
                <a:moveTo>
                  <a:pt x="34" y="50"/>
                </a:move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50"/>
                  <a:pt x="34" y="50"/>
                </a:cubicBezTo>
                <a:close/>
                <a:moveTo>
                  <a:pt x="34" y="56"/>
                </a:move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5"/>
                  <a:pt x="35" y="55"/>
                  <a:pt x="35" y="55"/>
                </a:cubicBezTo>
                <a:lnTo>
                  <a:pt x="34" y="56"/>
                </a:lnTo>
                <a:close/>
                <a:moveTo>
                  <a:pt x="39" y="45"/>
                </a:moveTo>
                <a:cubicBezTo>
                  <a:pt x="39" y="45"/>
                  <a:pt x="39" y="45"/>
                  <a:pt x="39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4"/>
                  <a:pt x="38" y="44"/>
                  <a:pt x="38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5"/>
                  <a:pt x="38" y="45"/>
                  <a:pt x="38" y="45"/>
                </a:cubicBezTo>
                <a:lnTo>
                  <a:pt x="39" y="45"/>
                </a:lnTo>
                <a:close/>
                <a:moveTo>
                  <a:pt x="40" y="48"/>
                </a:move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7"/>
                  <a:pt x="39" y="47"/>
                  <a:pt x="39" y="47"/>
                </a:cubicBezTo>
                <a:cubicBezTo>
                  <a:pt x="38" y="46"/>
                  <a:pt x="38" y="46"/>
                  <a:pt x="38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39" y="47"/>
                  <a:pt x="39" y="47"/>
                  <a:pt x="39" y="47"/>
                </a:cubicBezTo>
                <a:cubicBezTo>
                  <a:pt x="40" y="48"/>
                  <a:pt x="40" y="48"/>
                  <a:pt x="40" y="48"/>
                </a:cubicBezTo>
                <a:close/>
                <a:moveTo>
                  <a:pt x="45" y="47"/>
                </a:moveTo>
                <a:cubicBezTo>
                  <a:pt x="45" y="46"/>
                  <a:pt x="45" y="46"/>
                  <a:pt x="45" y="46"/>
                </a:cubicBezTo>
                <a:cubicBezTo>
                  <a:pt x="45" y="46"/>
                  <a:pt x="45" y="46"/>
                  <a:pt x="45" y="46"/>
                </a:cubicBezTo>
                <a:cubicBezTo>
                  <a:pt x="45" y="46"/>
                  <a:pt x="45" y="46"/>
                  <a:pt x="45" y="46"/>
                </a:cubicBezTo>
                <a:cubicBezTo>
                  <a:pt x="45" y="45"/>
                  <a:pt x="45" y="45"/>
                  <a:pt x="45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7"/>
                  <a:pt x="46" y="47"/>
                  <a:pt x="46" y="47"/>
                </a:cubicBezTo>
                <a:lnTo>
                  <a:pt x="45" y="47"/>
                </a:lnTo>
                <a:close/>
                <a:moveTo>
                  <a:pt x="46" y="47"/>
                </a:moveTo>
                <a:cubicBezTo>
                  <a:pt x="46" y="47"/>
                  <a:pt x="46" y="47"/>
                  <a:pt x="46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46"/>
                  <a:pt x="47" y="46"/>
                  <a:pt x="47" y="46"/>
                </a:cubicBezTo>
                <a:cubicBezTo>
                  <a:pt x="48" y="46"/>
                  <a:pt x="48" y="46"/>
                  <a:pt x="48" y="46"/>
                </a:cubicBezTo>
                <a:cubicBezTo>
                  <a:pt x="48" y="46"/>
                  <a:pt x="48" y="46"/>
                  <a:pt x="48" y="46"/>
                </a:cubicBezTo>
                <a:cubicBezTo>
                  <a:pt x="47" y="45"/>
                  <a:pt x="47" y="45"/>
                  <a:pt x="47" y="45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5"/>
                  <a:pt x="47" y="45"/>
                  <a:pt x="47" y="45"/>
                </a:cubicBezTo>
                <a:cubicBezTo>
                  <a:pt x="46" y="44"/>
                  <a:pt x="46" y="44"/>
                  <a:pt x="46" y="44"/>
                </a:cubicBezTo>
                <a:cubicBezTo>
                  <a:pt x="46" y="44"/>
                  <a:pt x="46" y="44"/>
                  <a:pt x="46" y="44"/>
                </a:cubicBezTo>
                <a:cubicBezTo>
                  <a:pt x="46" y="44"/>
                  <a:pt x="46" y="44"/>
                  <a:pt x="46" y="44"/>
                </a:cubicBezTo>
                <a:cubicBezTo>
                  <a:pt x="46" y="44"/>
                  <a:pt x="46" y="44"/>
                  <a:pt x="46" y="44"/>
                </a:cubicBezTo>
                <a:cubicBezTo>
                  <a:pt x="47" y="43"/>
                  <a:pt x="47" y="43"/>
                  <a:pt x="47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8"/>
                  <a:pt x="42" y="48"/>
                  <a:pt x="42" y="48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7"/>
                  <a:pt x="41" y="47"/>
                  <a:pt x="41" y="47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4"/>
                  <a:pt x="40" y="44"/>
                  <a:pt x="40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7" y="40"/>
                  <a:pt x="37" y="40"/>
                  <a:pt x="37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2"/>
                  <a:pt x="35" y="42"/>
                  <a:pt x="35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3"/>
                  <a:pt x="34" y="43"/>
                  <a:pt x="34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3"/>
                  <a:pt x="30" y="43"/>
                  <a:pt x="30" y="43"/>
                </a:cubicBezTo>
                <a:cubicBezTo>
                  <a:pt x="30" y="43"/>
                  <a:pt x="30" y="43"/>
                  <a:pt x="30" y="43"/>
                </a:cubicBezTo>
                <a:cubicBezTo>
                  <a:pt x="29" y="43"/>
                  <a:pt x="29" y="43"/>
                  <a:pt x="29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29" y="43"/>
                  <a:pt x="29" y="43"/>
                  <a:pt x="29" y="43"/>
                </a:cubicBezTo>
                <a:cubicBezTo>
                  <a:pt x="29" y="43"/>
                  <a:pt x="29" y="43"/>
                  <a:pt x="29" y="43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6"/>
                  <a:pt x="32" y="46"/>
                  <a:pt x="32" y="46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8"/>
                  <a:pt x="30" y="48"/>
                  <a:pt x="30" y="48"/>
                </a:cubicBezTo>
                <a:cubicBezTo>
                  <a:pt x="29" y="48"/>
                  <a:pt x="29" y="48"/>
                  <a:pt x="29" y="48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51"/>
                  <a:pt x="28" y="51"/>
                  <a:pt x="28" y="51"/>
                </a:cubicBezTo>
                <a:cubicBezTo>
                  <a:pt x="28" y="51"/>
                  <a:pt x="28" y="51"/>
                  <a:pt x="28" y="51"/>
                </a:cubicBezTo>
                <a:cubicBezTo>
                  <a:pt x="28" y="53"/>
                  <a:pt x="28" y="53"/>
                  <a:pt x="28" y="53"/>
                </a:cubicBezTo>
                <a:cubicBezTo>
                  <a:pt x="28" y="53"/>
                  <a:pt x="28" y="53"/>
                  <a:pt x="28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4"/>
                  <a:pt x="27" y="54"/>
                  <a:pt x="27" y="54"/>
                </a:cubicBezTo>
                <a:cubicBezTo>
                  <a:pt x="27" y="54"/>
                  <a:pt x="27" y="54"/>
                  <a:pt x="27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5"/>
                  <a:pt x="26" y="55"/>
                  <a:pt x="26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3" y="59"/>
                  <a:pt x="23" y="59"/>
                  <a:pt x="23" y="59"/>
                </a:cubicBezTo>
                <a:cubicBezTo>
                  <a:pt x="22" y="60"/>
                  <a:pt x="22" y="60"/>
                  <a:pt x="22" y="60"/>
                </a:cubicBezTo>
                <a:cubicBezTo>
                  <a:pt x="19" y="60"/>
                  <a:pt x="19" y="60"/>
                  <a:pt x="19" y="60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58"/>
                  <a:pt x="19" y="58"/>
                  <a:pt x="19" y="58"/>
                </a:cubicBezTo>
                <a:cubicBezTo>
                  <a:pt x="19" y="58"/>
                  <a:pt x="19" y="58"/>
                  <a:pt x="19" y="58"/>
                </a:cubicBezTo>
                <a:cubicBezTo>
                  <a:pt x="19" y="57"/>
                  <a:pt x="19" y="57"/>
                  <a:pt x="19" y="57"/>
                </a:cubicBezTo>
                <a:cubicBezTo>
                  <a:pt x="18" y="56"/>
                  <a:pt x="18" y="56"/>
                  <a:pt x="18" y="56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8"/>
                  <a:pt x="18" y="48"/>
                  <a:pt x="18" y="48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6"/>
                  <a:pt x="11" y="36"/>
                  <a:pt x="11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35"/>
                  <a:pt x="12" y="35"/>
                  <a:pt x="12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3"/>
                  <a:pt x="14" y="33"/>
                  <a:pt x="14" y="33"/>
                </a:cubicBezTo>
                <a:cubicBezTo>
                  <a:pt x="15" y="34"/>
                  <a:pt x="15" y="34"/>
                  <a:pt x="15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3"/>
                  <a:pt x="16" y="33"/>
                  <a:pt x="16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9" y="35"/>
                  <a:pt x="19" y="35"/>
                  <a:pt x="19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4"/>
                  <a:pt x="25" y="34"/>
                  <a:pt x="25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5"/>
                  <a:pt x="24" y="35"/>
                  <a:pt x="24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2"/>
                  <a:pt x="20" y="32"/>
                  <a:pt x="20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3"/>
                  <a:pt x="17" y="33"/>
                  <a:pt x="17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6" y="33"/>
                  <a:pt x="16" y="33"/>
                </a:cubicBezTo>
                <a:cubicBezTo>
                  <a:pt x="15" y="33"/>
                  <a:pt x="15" y="33"/>
                  <a:pt x="15" y="33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3"/>
                  <a:pt x="14" y="33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29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7"/>
                  <a:pt x="17" y="27"/>
                  <a:pt x="17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5"/>
                  <a:pt x="22" y="25"/>
                  <a:pt x="22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3"/>
                  <a:pt x="24" y="23"/>
                  <a:pt x="24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0"/>
                  <a:pt x="24" y="20"/>
                  <a:pt x="24" y="20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9"/>
                  <a:pt x="24" y="19"/>
                  <a:pt x="24" y="19"/>
                </a:cubicBezTo>
                <a:cubicBezTo>
                  <a:pt x="23" y="20"/>
                  <a:pt x="23" y="20"/>
                  <a:pt x="23" y="20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5"/>
                  <a:pt x="20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4"/>
                  <a:pt x="19" y="24"/>
                  <a:pt x="19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1"/>
                  <a:pt x="19" y="21"/>
                  <a:pt x="19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0"/>
                  <a:pt x="19" y="20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8" y="14"/>
                  <a:pt x="28" y="14"/>
                  <a:pt x="28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9"/>
                  <a:pt x="31" y="19"/>
                  <a:pt x="31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29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18"/>
                  <a:pt x="31" y="18"/>
                  <a:pt x="31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7"/>
                  <a:pt x="33" y="17"/>
                  <a:pt x="33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6"/>
                  <a:pt x="39" y="16"/>
                  <a:pt x="39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4"/>
                  <a:pt x="40" y="14"/>
                  <a:pt x="40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1" y="12"/>
                  <a:pt x="41" y="12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3" y="13"/>
                  <a:pt x="43" y="13"/>
                  <a:pt x="43" y="13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19"/>
                  <a:pt x="42" y="19"/>
                  <a:pt x="42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2" y="18"/>
                  <a:pt x="42" y="18"/>
                  <a:pt x="42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9"/>
                  <a:pt x="43" y="19"/>
                  <a:pt x="43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7"/>
                  <a:pt x="44" y="17"/>
                  <a:pt x="44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5"/>
                  <a:pt x="43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4"/>
                  <a:pt x="43" y="14"/>
                  <a:pt x="43" y="14"/>
                </a:cubicBezTo>
                <a:cubicBezTo>
                  <a:pt x="43" y="14"/>
                  <a:pt x="43" y="14"/>
                  <a:pt x="43" y="14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4" y="15"/>
                  <a:pt x="44" y="15"/>
                  <a:pt x="44" y="15"/>
                </a:cubicBezTo>
                <a:cubicBezTo>
                  <a:pt x="44" y="15"/>
                  <a:pt x="44" y="15"/>
                  <a:pt x="44" y="15"/>
                </a:cubicBezTo>
                <a:cubicBezTo>
                  <a:pt x="44" y="14"/>
                  <a:pt x="44" y="14"/>
                  <a:pt x="44" y="14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6" y="15"/>
                  <a:pt x="46" y="15"/>
                  <a:pt x="46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5"/>
                  <a:pt x="46" y="15"/>
                  <a:pt x="46" y="15"/>
                </a:cubicBezTo>
                <a:cubicBezTo>
                  <a:pt x="45" y="14"/>
                  <a:pt x="45" y="14"/>
                  <a:pt x="45" y="14"/>
                </a:cubicBezTo>
                <a:cubicBezTo>
                  <a:pt x="45" y="13"/>
                  <a:pt x="45" y="13"/>
                  <a:pt x="45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2"/>
                  <a:pt x="46" y="12"/>
                  <a:pt x="46" y="12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2" y="10"/>
                  <a:pt x="52" y="10"/>
                  <a:pt x="52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2" y="10"/>
                  <a:pt x="52" y="10"/>
                  <a:pt x="52" y="10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8"/>
                  <a:pt x="54" y="8"/>
                  <a:pt x="54" y="8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9"/>
                  <a:pt x="54" y="9"/>
                  <a:pt x="54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6" y="9"/>
                  <a:pt x="56" y="9"/>
                  <a:pt x="56" y="9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2"/>
                  <a:pt x="56" y="12"/>
                  <a:pt x="56" y="12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3"/>
                  <a:pt x="55" y="13"/>
                  <a:pt x="55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8" y="13"/>
                  <a:pt x="58" y="13"/>
                  <a:pt x="58" y="13"/>
                </a:cubicBezTo>
                <a:cubicBezTo>
                  <a:pt x="58" y="14"/>
                  <a:pt x="58" y="14"/>
                  <a:pt x="58" y="14"/>
                </a:cubicBezTo>
                <a:cubicBezTo>
                  <a:pt x="58" y="14"/>
                  <a:pt x="58" y="14"/>
                  <a:pt x="58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3"/>
                  <a:pt x="59" y="13"/>
                  <a:pt x="5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7"/>
                  <a:pt x="61" y="17"/>
                  <a:pt x="61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6"/>
                  <a:pt x="62" y="16"/>
                  <a:pt x="62" y="16"/>
                </a:cubicBezTo>
                <a:cubicBezTo>
                  <a:pt x="62" y="16"/>
                  <a:pt x="62" y="16"/>
                  <a:pt x="62" y="16"/>
                </a:cubicBezTo>
                <a:cubicBezTo>
                  <a:pt x="63" y="16"/>
                  <a:pt x="63" y="16"/>
                  <a:pt x="63" y="16"/>
                </a:cubicBezTo>
                <a:cubicBezTo>
                  <a:pt x="63" y="16"/>
                  <a:pt x="63" y="16"/>
                  <a:pt x="63" y="16"/>
                </a:cubicBezTo>
                <a:cubicBezTo>
                  <a:pt x="63" y="16"/>
                  <a:pt x="64" y="17"/>
                  <a:pt x="64" y="17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5"/>
                  <a:pt x="65" y="15"/>
                  <a:pt x="65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17"/>
                  <a:pt x="68" y="17"/>
                  <a:pt x="68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69" y="17"/>
                  <a:pt x="69" y="17"/>
                  <a:pt x="69" y="17"/>
                </a:cubicBezTo>
                <a:cubicBezTo>
                  <a:pt x="69" y="18"/>
                  <a:pt x="69" y="18"/>
                  <a:pt x="69" y="18"/>
                </a:cubicBezTo>
                <a:cubicBezTo>
                  <a:pt x="69" y="18"/>
                  <a:pt x="69" y="18"/>
                  <a:pt x="69" y="18"/>
                </a:cubicBezTo>
                <a:cubicBezTo>
                  <a:pt x="69" y="17"/>
                  <a:pt x="69" y="17"/>
                  <a:pt x="69" y="17"/>
                </a:cubicBezTo>
                <a:cubicBezTo>
                  <a:pt x="71" y="17"/>
                  <a:pt x="71" y="17"/>
                  <a:pt x="71" y="17"/>
                </a:cubicBezTo>
                <a:cubicBezTo>
                  <a:pt x="71" y="18"/>
                  <a:pt x="71" y="18"/>
                  <a:pt x="71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71" y="19"/>
                  <a:pt x="71" y="19"/>
                  <a:pt x="71" y="19"/>
                </a:cubicBezTo>
                <a:cubicBezTo>
                  <a:pt x="72" y="19"/>
                  <a:pt x="72" y="19"/>
                  <a:pt x="72" y="19"/>
                </a:cubicBezTo>
                <a:cubicBezTo>
                  <a:pt x="72" y="19"/>
                  <a:pt x="72" y="19"/>
                  <a:pt x="72" y="19"/>
                </a:cubicBezTo>
                <a:cubicBezTo>
                  <a:pt x="72" y="19"/>
                  <a:pt x="72" y="19"/>
                  <a:pt x="72" y="19"/>
                </a:cubicBezTo>
                <a:cubicBezTo>
                  <a:pt x="72" y="19"/>
                  <a:pt x="72" y="19"/>
                  <a:pt x="72" y="19"/>
                </a:cubicBezTo>
                <a:cubicBezTo>
                  <a:pt x="72" y="19"/>
                  <a:pt x="72" y="19"/>
                  <a:pt x="72" y="19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9"/>
                  <a:pt x="73" y="19"/>
                  <a:pt x="73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19"/>
                  <a:pt x="74" y="19"/>
                  <a:pt x="74" y="19"/>
                </a:cubicBezTo>
                <a:cubicBezTo>
                  <a:pt x="76" y="19"/>
                  <a:pt x="76" y="19"/>
                  <a:pt x="76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20"/>
                  <a:pt x="77" y="20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78" y="24"/>
                  <a:pt x="78" y="24"/>
                  <a:pt x="78" y="24"/>
                </a:cubicBezTo>
                <a:cubicBezTo>
                  <a:pt x="77" y="24"/>
                  <a:pt x="77" y="24"/>
                  <a:pt x="77" y="24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6"/>
                  <a:pt x="75" y="26"/>
                  <a:pt x="75" y="26"/>
                </a:cubicBezTo>
                <a:cubicBezTo>
                  <a:pt x="74" y="27"/>
                  <a:pt x="74" y="27"/>
                  <a:pt x="74" y="27"/>
                </a:cubicBezTo>
                <a:cubicBezTo>
                  <a:pt x="74" y="27"/>
                  <a:pt x="74" y="27"/>
                  <a:pt x="74" y="27"/>
                </a:cubicBezTo>
                <a:cubicBezTo>
                  <a:pt x="74" y="27"/>
                  <a:pt x="74" y="27"/>
                  <a:pt x="74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74" y="27"/>
                  <a:pt x="74" y="27"/>
                  <a:pt x="74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8"/>
                  <a:pt x="72" y="28"/>
                  <a:pt x="72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9"/>
                  <a:pt x="71" y="29"/>
                  <a:pt x="71" y="29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0"/>
                  <a:pt x="71" y="30"/>
                  <a:pt x="71" y="30"/>
                </a:cubicBezTo>
                <a:cubicBezTo>
                  <a:pt x="70" y="30"/>
                  <a:pt x="70" y="30"/>
                  <a:pt x="70" y="30"/>
                </a:cubicBezTo>
                <a:cubicBezTo>
                  <a:pt x="70" y="31"/>
                  <a:pt x="70" y="31"/>
                  <a:pt x="70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0" y="32"/>
                  <a:pt x="70" y="32"/>
                  <a:pt x="70" y="32"/>
                </a:cubicBezTo>
                <a:cubicBezTo>
                  <a:pt x="69" y="32"/>
                  <a:pt x="69" y="32"/>
                  <a:pt x="69" y="32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2"/>
                  <a:pt x="68" y="32"/>
                  <a:pt x="68" y="32"/>
                </a:cubicBezTo>
                <a:cubicBezTo>
                  <a:pt x="69" y="32"/>
                  <a:pt x="69" y="32"/>
                  <a:pt x="69" y="32"/>
                </a:cubicBezTo>
                <a:cubicBezTo>
                  <a:pt x="69" y="31"/>
                  <a:pt x="69" y="31"/>
                  <a:pt x="69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29"/>
                  <a:pt x="68" y="29"/>
                  <a:pt x="68" y="29"/>
                </a:cubicBezTo>
                <a:cubicBezTo>
                  <a:pt x="69" y="28"/>
                  <a:pt x="69" y="28"/>
                  <a:pt x="69" y="28"/>
                </a:cubicBezTo>
                <a:cubicBezTo>
                  <a:pt x="70" y="28"/>
                  <a:pt x="70" y="28"/>
                  <a:pt x="70" y="28"/>
                </a:cubicBezTo>
                <a:cubicBezTo>
                  <a:pt x="70" y="27"/>
                  <a:pt x="70" y="27"/>
                  <a:pt x="70" y="27"/>
                </a:cubicBezTo>
                <a:cubicBezTo>
                  <a:pt x="70" y="27"/>
                  <a:pt x="70" y="27"/>
                  <a:pt x="70" y="27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0" y="27"/>
                  <a:pt x="70" y="27"/>
                  <a:pt x="70" y="27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69" y="26"/>
                  <a:pt x="69" y="26"/>
                  <a:pt x="69" y="26"/>
                </a:cubicBezTo>
                <a:cubicBezTo>
                  <a:pt x="69" y="27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7"/>
                  <a:pt x="68" y="27"/>
                  <a:pt x="68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4" y="27"/>
                  <a:pt x="64" y="27"/>
                  <a:pt x="64" y="27"/>
                </a:cubicBezTo>
                <a:cubicBezTo>
                  <a:pt x="64" y="27"/>
                  <a:pt x="64" y="27"/>
                  <a:pt x="64" y="27"/>
                </a:cubicBezTo>
                <a:cubicBezTo>
                  <a:pt x="64" y="28"/>
                  <a:pt x="64" y="28"/>
                  <a:pt x="64" y="28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3"/>
                  <a:pt x="63" y="33"/>
                  <a:pt x="63" y="33"/>
                </a:cubicBezTo>
                <a:cubicBezTo>
                  <a:pt x="63" y="33"/>
                  <a:pt x="63" y="33"/>
                  <a:pt x="63" y="33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1" y="36"/>
                  <a:pt x="61" y="36"/>
                  <a:pt x="61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7"/>
                  <a:pt x="58" y="37"/>
                  <a:pt x="58" y="37"/>
                </a:cubicBezTo>
                <a:cubicBezTo>
                  <a:pt x="58" y="37"/>
                  <a:pt x="58" y="37"/>
                  <a:pt x="58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6"/>
                  <a:pt x="57" y="36"/>
                  <a:pt x="57" y="36"/>
                </a:cubicBezTo>
                <a:cubicBezTo>
                  <a:pt x="58" y="36"/>
                  <a:pt x="58" y="36"/>
                  <a:pt x="58" y="36"/>
                </a:cubicBezTo>
                <a:cubicBezTo>
                  <a:pt x="58" y="36"/>
                  <a:pt x="58" y="36"/>
                  <a:pt x="58" y="36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8"/>
                  <a:pt x="57" y="38"/>
                  <a:pt x="57" y="38"/>
                </a:cubicBezTo>
                <a:cubicBezTo>
                  <a:pt x="56" y="38"/>
                  <a:pt x="56" y="38"/>
                  <a:pt x="56" y="38"/>
                </a:cubicBezTo>
                <a:cubicBezTo>
                  <a:pt x="56" y="38"/>
                  <a:pt x="56" y="38"/>
                  <a:pt x="56" y="38"/>
                </a:cubicBezTo>
                <a:cubicBezTo>
                  <a:pt x="56" y="38"/>
                  <a:pt x="56" y="38"/>
                  <a:pt x="56" y="38"/>
                </a:cubicBezTo>
                <a:cubicBezTo>
                  <a:pt x="56" y="38"/>
                  <a:pt x="56" y="38"/>
                  <a:pt x="56" y="38"/>
                </a:cubicBezTo>
                <a:cubicBezTo>
                  <a:pt x="56" y="39"/>
                  <a:pt x="56" y="39"/>
                  <a:pt x="56" y="39"/>
                </a:cubicBezTo>
                <a:cubicBezTo>
                  <a:pt x="56" y="39"/>
                  <a:pt x="56" y="39"/>
                  <a:pt x="56" y="39"/>
                </a:cubicBezTo>
                <a:cubicBezTo>
                  <a:pt x="56" y="39"/>
                  <a:pt x="56" y="39"/>
                  <a:pt x="56" y="39"/>
                </a:cubicBezTo>
                <a:cubicBezTo>
                  <a:pt x="56" y="40"/>
                  <a:pt x="56" y="40"/>
                  <a:pt x="56" y="40"/>
                </a:cubicBezTo>
                <a:cubicBezTo>
                  <a:pt x="57" y="40"/>
                  <a:pt x="57" y="40"/>
                  <a:pt x="57" y="40"/>
                </a:cubicBezTo>
                <a:cubicBezTo>
                  <a:pt x="57" y="41"/>
                  <a:pt x="57" y="41"/>
                  <a:pt x="57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43"/>
                  <a:pt x="56" y="43"/>
                  <a:pt x="56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5" y="43"/>
                  <a:pt x="55" y="43"/>
                  <a:pt x="55" y="43"/>
                </a:cubicBezTo>
                <a:cubicBezTo>
                  <a:pt x="55" y="43"/>
                  <a:pt x="55" y="43"/>
                  <a:pt x="55" y="43"/>
                </a:cubicBezTo>
                <a:cubicBezTo>
                  <a:pt x="55" y="43"/>
                  <a:pt x="55" y="43"/>
                  <a:pt x="55" y="43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4" y="43"/>
                  <a:pt x="54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5"/>
                  <a:pt x="52" y="45"/>
                  <a:pt x="52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46"/>
                  <a:pt x="49" y="46"/>
                  <a:pt x="49" y="46"/>
                </a:cubicBezTo>
                <a:cubicBezTo>
                  <a:pt x="49" y="46"/>
                  <a:pt x="49" y="46"/>
                  <a:pt x="49" y="46"/>
                </a:cubicBezTo>
                <a:cubicBezTo>
                  <a:pt x="49" y="46"/>
                  <a:pt x="49" y="46"/>
                  <a:pt x="49" y="46"/>
                </a:cubicBezTo>
                <a:cubicBezTo>
                  <a:pt x="48" y="46"/>
                  <a:pt x="48" y="46"/>
                  <a:pt x="48" y="46"/>
                </a:cubicBezTo>
                <a:cubicBezTo>
                  <a:pt x="48" y="46"/>
                  <a:pt x="48" y="46"/>
                  <a:pt x="48" y="46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49"/>
                  <a:pt x="50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50"/>
                  <a:pt x="49" y="50"/>
                  <a:pt x="49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51"/>
                  <a:pt x="50" y="51"/>
                  <a:pt x="50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2"/>
                  <a:pt x="50" y="52"/>
                  <a:pt x="50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3"/>
                  <a:pt x="53" y="53"/>
                  <a:pt x="53" y="53"/>
                </a:cubicBezTo>
                <a:cubicBezTo>
                  <a:pt x="56" y="53"/>
                  <a:pt x="56" y="53"/>
                  <a:pt x="56" y="53"/>
                </a:cubicBezTo>
                <a:cubicBezTo>
                  <a:pt x="56" y="53"/>
                  <a:pt x="56" y="53"/>
                  <a:pt x="56" y="53"/>
                </a:cubicBezTo>
                <a:cubicBezTo>
                  <a:pt x="57" y="53"/>
                  <a:pt x="57" y="53"/>
                  <a:pt x="57" y="53"/>
                </a:cubicBezTo>
                <a:cubicBezTo>
                  <a:pt x="57" y="53"/>
                  <a:pt x="57" y="53"/>
                  <a:pt x="57" y="53"/>
                </a:cubicBezTo>
                <a:cubicBezTo>
                  <a:pt x="57" y="54"/>
                  <a:pt x="57" y="54"/>
                  <a:pt x="57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4"/>
                  <a:pt x="55" y="54"/>
                  <a:pt x="55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3" y="53"/>
                  <a:pt x="53" y="53"/>
                  <a:pt x="53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1" y="53"/>
                  <a:pt x="51" y="53"/>
                  <a:pt x="51" y="53"/>
                </a:cubicBezTo>
                <a:cubicBezTo>
                  <a:pt x="51" y="53"/>
                  <a:pt x="51" y="53"/>
                  <a:pt x="51" y="53"/>
                </a:cubicBezTo>
                <a:cubicBezTo>
                  <a:pt x="50" y="53"/>
                  <a:pt x="50" y="53"/>
                  <a:pt x="50" y="53"/>
                </a:cubicBezTo>
                <a:cubicBezTo>
                  <a:pt x="49" y="51"/>
                  <a:pt x="49" y="51"/>
                  <a:pt x="49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49"/>
                  <a:pt x="47" y="49"/>
                  <a:pt x="47" y="49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8"/>
                  <a:pt x="46" y="48"/>
                  <a:pt x="46" y="48"/>
                </a:cubicBezTo>
                <a:lnTo>
                  <a:pt x="46" y="47"/>
                </a:lnTo>
                <a:close/>
                <a:moveTo>
                  <a:pt x="75" y="60"/>
                </a:moveTo>
                <a:cubicBezTo>
                  <a:pt x="75" y="60"/>
                  <a:pt x="75" y="60"/>
                  <a:pt x="75" y="60"/>
                </a:cubicBezTo>
                <a:cubicBezTo>
                  <a:pt x="75" y="59"/>
                  <a:pt x="75" y="59"/>
                  <a:pt x="75" y="59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0"/>
                  <a:pt x="75" y="60"/>
                  <a:pt x="75" y="60"/>
                </a:cubicBezTo>
                <a:close/>
                <a:moveTo>
                  <a:pt x="75" y="59"/>
                </a:move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5" y="59"/>
                  <a:pt x="75" y="59"/>
                  <a:pt x="75" y="59"/>
                </a:cubicBezTo>
                <a:cubicBezTo>
                  <a:pt x="75" y="58"/>
                  <a:pt x="75" y="58"/>
                  <a:pt x="75" y="58"/>
                </a:cubicBezTo>
                <a:cubicBezTo>
                  <a:pt x="75" y="58"/>
                  <a:pt x="75" y="58"/>
                  <a:pt x="75" y="58"/>
                </a:cubicBezTo>
                <a:cubicBezTo>
                  <a:pt x="75" y="58"/>
                  <a:pt x="75" y="58"/>
                  <a:pt x="75" y="58"/>
                </a:cubicBezTo>
                <a:cubicBezTo>
                  <a:pt x="75" y="59"/>
                  <a:pt x="75" y="59"/>
                  <a:pt x="75" y="59"/>
                </a:cubicBezTo>
                <a:cubicBezTo>
                  <a:pt x="75" y="59"/>
                  <a:pt x="75" y="59"/>
                  <a:pt x="75" y="59"/>
                </a:cubicBezTo>
                <a:cubicBezTo>
                  <a:pt x="75" y="60"/>
                  <a:pt x="75" y="60"/>
                  <a:pt x="75" y="60"/>
                </a:cubicBezTo>
                <a:lnTo>
                  <a:pt x="75" y="59"/>
                </a:lnTo>
                <a:close/>
                <a:moveTo>
                  <a:pt x="75" y="57"/>
                </a:moveTo>
                <a:cubicBezTo>
                  <a:pt x="75" y="57"/>
                  <a:pt x="75" y="57"/>
                  <a:pt x="75" y="57"/>
                </a:cubicBezTo>
                <a:cubicBezTo>
                  <a:pt x="75" y="56"/>
                  <a:pt x="75" y="56"/>
                  <a:pt x="75" y="56"/>
                </a:cubicBezTo>
                <a:cubicBezTo>
                  <a:pt x="75" y="56"/>
                  <a:pt x="75" y="56"/>
                  <a:pt x="75" y="56"/>
                </a:cubicBezTo>
                <a:cubicBezTo>
                  <a:pt x="75" y="56"/>
                  <a:pt x="75" y="56"/>
                  <a:pt x="75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5"/>
                  <a:pt x="74" y="55"/>
                  <a:pt x="74" y="55"/>
                </a:cubicBezTo>
                <a:cubicBezTo>
                  <a:pt x="74" y="55"/>
                  <a:pt x="74" y="55"/>
                  <a:pt x="74" y="55"/>
                </a:cubicBezTo>
                <a:cubicBezTo>
                  <a:pt x="74" y="55"/>
                  <a:pt x="74" y="55"/>
                  <a:pt x="74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4" y="54"/>
                  <a:pt x="74" y="54"/>
                  <a:pt x="74" y="54"/>
                </a:cubicBezTo>
                <a:cubicBezTo>
                  <a:pt x="74" y="55"/>
                  <a:pt x="74" y="55"/>
                  <a:pt x="74" y="55"/>
                </a:cubicBezTo>
                <a:cubicBezTo>
                  <a:pt x="75" y="55"/>
                  <a:pt x="75" y="55"/>
                  <a:pt x="75" y="55"/>
                </a:cubicBezTo>
                <a:cubicBezTo>
                  <a:pt x="75" y="55"/>
                  <a:pt x="75" y="55"/>
                  <a:pt x="75" y="55"/>
                </a:cubicBezTo>
                <a:cubicBezTo>
                  <a:pt x="75" y="55"/>
                  <a:pt x="75" y="55"/>
                  <a:pt x="75" y="55"/>
                </a:cubicBezTo>
                <a:cubicBezTo>
                  <a:pt x="75" y="56"/>
                  <a:pt x="75" y="56"/>
                  <a:pt x="75" y="56"/>
                </a:cubicBezTo>
                <a:cubicBezTo>
                  <a:pt x="75" y="56"/>
                  <a:pt x="75" y="56"/>
                  <a:pt x="75" y="56"/>
                </a:cubicBezTo>
                <a:cubicBezTo>
                  <a:pt x="75" y="56"/>
                  <a:pt x="75" y="56"/>
                  <a:pt x="75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6" y="57"/>
                  <a:pt x="76" y="57"/>
                  <a:pt x="76" y="57"/>
                </a:cubicBezTo>
                <a:cubicBezTo>
                  <a:pt x="76" y="57"/>
                  <a:pt x="76" y="57"/>
                  <a:pt x="76" y="57"/>
                </a:cubicBezTo>
                <a:cubicBezTo>
                  <a:pt x="76" y="57"/>
                  <a:pt x="76" y="57"/>
                  <a:pt x="76" y="57"/>
                </a:cubicBezTo>
                <a:cubicBezTo>
                  <a:pt x="76" y="57"/>
                  <a:pt x="76" y="57"/>
                  <a:pt x="76" y="57"/>
                </a:cubicBezTo>
                <a:lnTo>
                  <a:pt x="75" y="57"/>
                </a:lnTo>
                <a:close/>
                <a:moveTo>
                  <a:pt x="73" y="57"/>
                </a:moveTo>
                <a:cubicBezTo>
                  <a:pt x="73" y="57"/>
                  <a:pt x="73" y="57"/>
                  <a:pt x="73" y="57"/>
                </a:cubicBezTo>
                <a:cubicBezTo>
                  <a:pt x="73" y="57"/>
                  <a:pt x="73" y="57"/>
                  <a:pt x="73" y="57"/>
                </a:cubicBezTo>
                <a:cubicBezTo>
                  <a:pt x="73" y="56"/>
                  <a:pt x="73" y="56"/>
                  <a:pt x="73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7"/>
                  <a:pt x="74" y="57"/>
                  <a:pt x="74" y="57"/>
                </a:cubicBezTo>
                <a:cubicBezTo>
                  <a:pt x="73" y="57"/>
                  <a:pt x="73" y="57"/>
                  <a:pt x="73" y="57"/>
                </a:cubicBezTo>
                <a:cubicBezTo>
                  <a:pt x="73" y="57"/>
                  <a:pt x="73" y="57"/>
                  <a:pt x="73" y="57"/>
                </a:cubicBezTo>
                <a:close/>
                <a:moveTo>
                  <a:pt x="76" y="60"/>
                </a:moveTo>
                <a:cubicBezTo>
                  <a:pt x="76" y="61"/>
                  <a:pt x="76" y="61"/>
                  <a:pt x="76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76" y="61"/>
                  <a:pt x="76" y="61"/>
                  <a:pt x="76" y="61"/>
                </a:cubicBezTo>
                <a:lnTo>
                  <a:pt x="76" y="60"/>
                </a:lnTo>
                <a:close/>
                <a:moveTo>
                  <a:pt x="76" y="60"/>
                </a:moveTo>
                <a:cubicBezTo>
                  <a:pt x="76" y="60"/>
                  <a:pt x="76" y="60"/>
                  <a:pt x="76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77" y="59"/>
                  <a:pt x="77" y="59"/>
                  <a:pt x="77" y="59"/>
                </a:cubicBezTo>
                <a:cubicBezTo>
                  <a:pt x="77" y="59"/>
                  <a:pt x="77" y="59"/>
                  <a:pt x="77" y="59"/>
                </a:cubicBezTo>
                <a:cubicBezTo>
                  <a:pt x="77" y="59"/>
                  <a:pt x="77" y="59"/>
                  <a:pt x="77" y="59"/>
                </a:cubicBezTo>
                <a:cubicBezTo>
                  <a:pt x="77" y="59"/>
                  <a:pt x="77" y="59"/>
                  <a:pt x="77" y="59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6" y="60"/>
                  <a:pt x="76" y="60"/>
                  <a:pt x="76" y="60"/>
                </a:cubicBezTo>
                <a:close/>
                <a:moveTo>
                  <a:pt x="77" y="58"/>
                </a:moveTo>
                <a:cubicBezTo>
                  <a:pt x="77" y="58"/>
                  <a:pt x="77" y="58"/>
                  <a:pt x="77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77" y="58"/>
                  <a:pt x="77" y="58"/>
                  <a:pt x="77" y="58"/>
                </a:cubicBezTo>
                <a:close/>
                <a:moveTo>
                  <a:pt x="77" y="56"/>
                </a:moveTo>
                <a:cubicBezTo>
                  <a:pt x="77" y="56"/>
                  <a:pt x="77" y="56"/>
                  <a:pt x="77" y="56"/>
                </a:cubicBezTo>
                <a:cubicBezTo>
                  <a:pt x="77" y="55"/>
                  <a:pt x="77" y="55"/>
                  <a:pt x="77" y="55"/>
                </a:cubicBezTo>
                <a:cubicBezTo>
                  <a:pt x="77" y="55"/>
                  <a:pt x="77" y="55"/>
                  <a:pt x="77" y="55"/>
                </a:cubicBezTo>
                <a:cubicBezTo>
                  <a:pt x="77" y="56"/>
                  <a:pt x="77" y="56"/>
                  <a:pt x="77" y="56"/>
                </a:cubicBezTo>
                <a:close/>
                <a:moveTo>
                  <a:pt x="71" y="58"/>
                </a:moveTo>
                <a:cubicBezTo>
                  <a:pt x="71" y="58"/>
                  <a:pt x="71" y="58"/>
                  <a:pt x="71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71" y="57"/>
                  <a:pt x="71" y="57"/>
                  <a:pt x="71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8"/>
                  <a:pt x="72" y="58"/>
                  <a:pt x="72" y="58"/>
                </a:cubicBezTo>
                <a:cubicBezTo>
                  <a:pt x="72" y="58"/>
                  <a:pt x="72" y="58"/>
                  <a:pt x="72" y="58"/>
                </a:cubicBezTo>
                <a:cubicBezTo>
                  <a:pt x="72" y="58"/>
                  <a:pt x="72" y="58"/>
                  <a:pt x="72" y="58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59"/>
                  <a:pt x="71" y="59"/>
                  <a:pt x="71" y="59"/>
                </a:cubicBezTo>
                <a:lnTo>
                  <a:pt x="71" y="58"/>
                </a:lnTo>
                <a:close/>
                <a:moveTo>
                  <a:pt x="69" y="60"/>
                </a:move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70" y="59"/>
                  <a:pt x="70" y="59"/>
                  <a:pt x="70" y="59"/>
                </a:cubicBezTo>
                <a:cubicBezTo>
                  <a:pt x="70" y="59"/>
                  <a:pt x="70" y="59"/>
                  <a:pt x="70" y="59"/>
                </a:cubicBezTo>
                <a:cubicBezTo>
                  <a:pt x="70" y="59"/>
                  <a:pt x="70" y="59"/>
                  <a:pt x="70" y="59"/>
                </a:cubicBezTo>
                <a:cubicBezTo>
                  <a:pt x="71" y="60"/>
                  <a:pt x="71" y="60"/>
                  <a:pt x="71" y="60"/>
                </a:cubicBezTo>
                <a:cubicBezTo>
                  <a:pt x="71" y="60"/>
                  <a:pt x="71" y="60"/>
                  <a:pt x="71" y="60"/>
                </a:cubicBezTo>
                <a:cubicBezTo>
                  <a:pt x="71" y="60"/>
                  <a:pt x="71" y="60"/>
                  <a:pt x="71" y="60"/>
                </a:cubicBezTo>
                <a:cubicBezTo>
                  <a:pt x="71" y="60"/>
                  <a:pt x="71" y="60"/>
                  <a:pt x="71" y="60"/>
                </a:cubicBezTo>
                <a:cubicBezTo>
                  <a:pt x="70" y="60"/>
                  <a:pt x="70" y="60"/>
                  <a:pt x="70" y="60"/>
                </a:cubicBezTo>
                <a:cubicBezTo>
                  <a:pt x="70" y="60"/>
                  <a:pt x="70" y="60"/>
                  <a:pt x="70" y="60"/>
                </a:cubicBezTo>
                <a:cubicBezTo>
                  <a:pt x="70" y="60"/>
                  <a:pt x="70" y="60"/>
                  <a:pt x="70" y="60"/>
                </a:cubicBezTo>
                <a:cubicBezTo>
                  <a:pt x="70" y="60"/>
                  <a:pt x="70" y="60"/>
                  <a:pt x="70" y="60"/>
                </a:cubicBezTo>
                <a:lnTo>
                  <a:pt x="69" y="60"/>
                </a:ln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8" y="60"/>
                  <a:pt x="68" y="60"/>
                  <a:pt x="68" y="60"/>
                </a:cubicBezTo>
                <a:cubicBezTo>
                  <a:pt x="67" y="60"/>
                  <a:pt x="67" y="60"/>
                  <a:pt x="67" y="60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58"/>
                  <a:pt x="67" y="58"/>
                  <a:pt x="67" y="58"/>
                </a:cubicBezTo>
                <a:cubicBezTo>
                  <a:pt x="67" y="58"/>
                  <a:pt x="67" y="58"/>
                  <a:pt x="67" y="58"/>
                </a:cubicBezTo>
                <a:cubicBezTo>
                  <a:pt x="68" y="58"/>
                  <a:pt x="68" y="58"/>
                  <a:pt x="68" y="58"/>
                </a:cubicBezTo>
                <a:cubicBezTo>
                  <a:pt x="68" y="59"/>
                  <a:pt x="68" y="59"/>
                  <a:pt x="68" y="59"/>
                </a:cubicBezTo>
                <a:close/>
                <a:moveTo>
                  <a:pt x="68" y="55"/>
                </a:moveTo>
                <a:cubicBezTo>
                  <a:pt x="67" y="55"/>
                  <a:pt x="67" y="55"/>
                  <a:pt x="67" y="55"/>
                </a:cubicBezTo>
                <a:cubicBezTo>
                  <a:pt x="66" y="54"/>
                  <a:pt x="66" y="54"/>
                  <a:pt x="66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6" y="53"/>
                  <a:pt x="66" y="53"/>
                  <a:pt x="66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7" y="53"/>
                  <a:pt x="67" y="53"/>
                  <a:pt x="67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5"/>
                  <a:pt x="68" y="55"/>
                  <a:pt x="68" y="55"/>
                </a:cubicBezTo>
                <a:cubicBezTo>
                  <a:pt x="69" y="54"/>
                  <a:pt x="69" y="54"/>
                  <a:pt x="69" y="54"/>
                </a:cubicBezTo>
                <a:cubicBezTo>
                  <a:pt x="69" y="54"/>
                  <a:pt x="69" y="54"/>
                  <a:pt x="69" y="54"/>
                </a:cubicBezTo>
                <a:cubicBezTo>
                  <a:pt x="69" y="55"/>
                  <a:pt x="69" y="55"/>
                  <a:pt x="69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70" y="56"/>
                  <a:pt x="70" y="56"/>
                  <a:pt x="70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69" y="55"/>
                  <a:pt x="69" y="55"/>
                  <a:pt x="69" y="55"/>
                </a:cubicBezTo>
                <a:cubicBezTo>
                  <a:pt x="68" y="55"/>
                  <a:pt x="68" y="55"/>
                  <a:pt x="68" y="55"/>
                </a:cubicBezTo>
                <a:cubicBezTo>
                  <a:pt x="68" y="55"/>
                  <a:pt x="68" y="55"/>
                  <a:pt x="68" y="55"/>
                </a:cubicBezTo>
                <a:close/>
                <a:moveTo>
                  <a:pt x="64" y="54"/>
                </a:moveTo>
                <a:cubicBezTo>
                  <a:pt x="64" y="54"/>
                  <a:pt x="64" y="54"/>
                  <a:pt x="64" y="54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5"/>
                  <a:pt x="65" y="55"/>
                  <a:pt x="65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4"/>
                  <a:pt x="63" y="54"/>
                  <a:pt x="63" y="54"/>
                </a:cubicBezTo>
                <a:cubicBezTo>
                  <a:pt x="63" y="54"/>
                  <a:pt x="63" y="54"/>
                  <a:pt x="63" y="54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54"/>
                  <a:pt x="62" y="54"/>
                  <a:pt x="62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1"/>
                  <a:pt x="56" y="51"/>
                  <a:pt x="56" y="51"/>
                </a:cubicBezTo>
                <a:cubicBezTo>
                  <a:pt x="55" y="51"/>
                  <a:pt x="55" y="51"/>
                  <a:pt x="55" y="51"/>
                </a:cubicBezTo>
                <a:cubicBezTo>
                  <a:pt x="55" y="52"/>
                  <a:pt x="55" y="52"/>
                  <a:pt x="55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5" y="52"/>
                  <a:pt x="55" y="52"/>
                  <a:pt x="55" y="52"/>
                </a:cubicBezTo>
                <a:cubicBezTo>
                  <a:pt x="55" y="52"/>
                  <a:pt x="55" y="52"/>
                  <a:pt x="55" y="52"/>
                </a:cubicBezTo>
                <a:cubicBezTo>
                  <a:pt x="55" y="52"/>
                  <a:pt x="55" y="52"/>
                  <a:pt x="55" y="52"/>
                </a:cubicBezTo>
                <a:cubicBezTo>
                  <a:pt x="55" y="52"/>
                  <a:pt x="55" y="52"/>
                  <a:pt x="55" y="52"/>
                </a:cubicBezTo>
                <a:cubicBezTo>
                  <a:pt x="55" y="52"/>
                  <a:pt x="55" y="52"/>
                  <a:pt x="55" y="52"/>
                </a:cubicBezTo>
                <a:cubicBezTo>
                  <a:pt x="54" y="52"/>
                  <a:pt x="54" y="52"/>
                  <a:pt x="54" y="52"/>
                </a:cubicBezTo>
                <a:cubicBezTo>
                  <a:pt x="54" y="52"/>
                  <a:pt x="54" y="52"/>
                  <a:pt x="54" y="52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50"/>
                  <a:pt x="54" y="50"/>
                  <a:pt x="54" y="50"/>
                </a:cubicBezTo>
                <a:cubicBezTo>
                  <a:pt x="55" y="50"/>
                  <a:pt x="55" y="50"/>
                  <a:pt x="55" y="50"/>
                </a:cubicBezTo>
                <a:cubicBezTo>
                  <a:pt x="55" y="50"/>
                  <a:pt x="55" y="50"/>
                  <a:pt x="55" y="50"/>
                </a:cubicBezTo>
                <a:cubicBezTo>
                  <a:pt x="55" y="50"/>
                  <a:pt x="55" y="50"/>
                  <a:pt x="55" y="50"/>
                </a:cubicBezTo>
                <a:cubicBezTo>
                  <a:pt x="56" y="50"/>
                  <a:pt x="56" y="50"/>
                  <a:pt x="56" y="50"/>
                </a:cubicBezTo>
                <a:cubicBezTo>
                  <a:pt x="56" y="50"/>
                  <a:pt x="56" y="50"/>
                  <a:pt x="56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1"/>
                  <a:pt x="56" y="51"/>
                  <a:pt x="56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57" y="50"/>
                  <a:pt x="57" y="50"/>
                  <a:pt x="57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60" y="51"/>
                  <a:pt x="60" y="51"/>
                  <a:pt x="60" y="51"/>
                </a:cubicBezTo>
                <a:cubicBezTo>
                  <a:pt x="60" y="51"/>
                  <a:pt x="60" y="51"/>
                  <a:pt x="60" y="51"/>
                </a:cubicBezTo>
                <a:cubicBezTo>
                  <a:pt x="61" y="51"/>
                  <a:pt x="61" y="51"/>
                  <a:pt x="61" y="51"/>
                </a:cubicBezTo>
                <a:cubicBezTo>
                  <a:pt x="61" y="51"/>
                  <a:pt x="61" y="51"/>
                  <a:pt x="61" y="51"/>
                </a:cubicBezTo>
                <a:cubicBezTo>
                  <a:pt x="61" y="52"/>
                  <a:pt x="61" y="52"/>
                  <a:pt x="61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5" y="53"/>
                  <a:pt x="65" y="53"/>
                  <a:pt x="65" y="53"/>
                </a:cubicBezTo>
                <a:cubicBezTo>
                  <a:pt x="65" y="53"/>
                  <a:pt x="65" y="53"/>
                  <a:pt x="65" y="53"/>
                </a:cubicBezTo>
                <a:cubicBezTo>
                  <a:pt x="65" y="52"/>
                  <a:pt x="65" y="52"/>
                  <a:pt x="65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6" y="53"/>
                  <a:pt x="66" y="53"/>
                  <a:pt x="66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65" y="53"/>
                  <a:pt x="65" y="53"/>
                  <a:pt x="65" y="53"/>
                </a:cubicBezTo>
                <a:cubicBezTo>
                  <a:pt x="65" y="53"/>
                  <a:pt x="65" y="53"/>
                  <a:pt x="65" y="53"/>
                </a:cubicBezTo>
                <a:cubicBezTo>
                  <a:pt x="65" y="54"/>
                  <a:pt x="65" y="54"/>
                  <a:pt x="65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3"/>
                  <a:pt x="64" y="53"/>
                  <a:pt x="64" y="53"/>
                </a:cubicBezTo>
                <a:cubicBezTo>
                  <a:pt x="64" y="54"/>
                  <a:pt x="64" y="54"/>
                  <a:pt x="64" y="54"/>
                </a:cubicBezTo>
                <a:close/>
                <a:moveTo>
                  <a:pt x="59" y="53"/>
                </a:move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lnTo>
                  <a:pt x="59" y="53"/>
                </a:lnTo>
                <a:close/>
                <a:moveTo>
                  <a:pt x="51" y="50"/>
                </a:moveTo>
                <a:cubicBezTo>
                  <a:pt x="51" y="49"/>
                  <a:pt x="51" y="49"/>
                  <a:pt x="51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3" y="49"/>
                  <a:pt x="53" y="49"/>
                  <a:pt x="53" y="49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9"/>
                  <a:pt x="55" y="49"/>
                  <a:pt x="55" y="49"/>
                </a:cubicBezTo>
                <a:cubicBezTo>
                  <a:pt x="54" y="49"/>
                  <a:pt x="54" y="49"/>
                  <a:pt x="54" y="49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1"/>
                  <a:pt x="53" y="51"/>
                  <a:pt x="53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50"/>
                  <a:pt x="51" y="50"/>
                  <a:pt x="51" y="50"/>
                </a:cubicBezTo>
                <a:close/>
                <a:moveTo>
                  <a:pt x="53" y="47"/>
                </a:moveTo>
                <a:cubicBezTo>
                  <a:pt x="53" y="47"/>
                  <a:pt x="53" y="47"/>
                  <a:pt x="53" y="47"/>
                </a:cubicBezTo>
                <a:cubicBezTo>
                  <a:pt x="53" y="46"/>
                  <a:pt x="53" y="46"/>
                  <a:pt x="53" y="46"/>
                </a:cubicBezTo>
                <a:cubicBezTo>
                  <a:pt x="53" y="46"/>
                  <a:pt x="53" y="46"/>
                  <a:pt x="53" y="46"/>
                </a:cubicBezTo>
                <a:cubicBezTo>
                  <a:pt x="53" y="46"/>
                  <a:pt x="53" y="46"/>
                  <a:pt x="53" y="46"/>
                </a:cubicBezTo>
                <a:cubicBezTo>
                  <a:pt x="54" y="46"/>
                  <a:pt x="54" y="46"/>
                  <a:pt x="54" y="46"/>
                </a:cubicBezTo>
                <a:cubicBezTo>
                  <a:pt x="53" y="47"/>
                  <a:pt x="53" y="47"/>
                  <a:pt x="53" y="47"/>
                </a:cubicBezTo>
                <a:close/>
                <a:moveTo>
                  <a:pt x="55" y="45"/>
                </a:moveTo>
                <a:cubicBezTo>
                  <a:pt x="55" y="45"/>
                  <a:pt x="55" y="45"/>
                  <a:pt x="55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4" y="45"/>
                  <a:pt x="54" y="45"/>
                  <a:pt x="54" y="45"/>
                </a:cubicBezTo>
                <a:cubicBezTo>
                  <a:pt x="55" y="44"/>
                  <a:pt x="55" y="44"/>
                  <a:pt x="55" y="44"/>
                </a:cubicBezTo>
                <a:cubicBezTo>
                  <a:pt x="55" y="44"/>
                  <a:pt x="55" y="44"/>
                  <a:pt x="55" y="44"/>
                </a:cubicBezTo>
                <a:cubicBezTo>
                  <a:pt x="56" y="45"/>
                  <a:pt x="56" y="45"/>
                  <a:pt x="56" y="45"/>
                </a:cubicBezTo>
                <a:cubicBezTo>
                  <a:pt x="56" y="45"/>
                  <a:pt x="56" y="45"/>
                  <a:pt x="56" y="45"/>
                </a:cubicBezTo>
                <a:cubicBezTo>
                  <a:pt x="56" y="46"/>
                  <a:pt x="56" y="46"/>
                  <a:pt x="56" y="46"/>
                </a:cubicBezTo>
                <a:cubicBezTo>
                  <a:pt x="56" y="46"/>
                  <a:pt x="56" y="46"/>
                  <a:pt x="56" y="46"/>
                </a:cubicBezTo>
                <a:cubicBezTo>
                  <a:pt x="57" y="46"/>
                  <a:pt x="57" y="46"/>
                  <a:pt x="57" y="46"/>
                </a:cubicBezTo>
                <a:cubicBezTo>
                  <a:pt x="57" y="46"/>
                  <a:pt x="57" y="46"/>
                  <a:pt x="57" y="46"/>
                </a:cubicBezTo>
                <a:cubicBezTo>
                  <a:pt x="57" y="47"/>
                  <a:pt x="57" y="47"/>
                  <a:pt x="57" y="47"/>
                </a:cubicBezTo>
                <a:cubicBezTo>
                  <a:pt x="57" y="47"/>
                  <a:pt x="57" y="47"/>
                  <a:pt x="57" y="47"/>
                </a:cubicBezTo>
                <a:cubicBezTo>
                  <a:pt x="57" y="48"/>
                  <a:pt x="57" y="48"/>
                  <a:pt x="57" y="48"/>
                </a:cubicBezTo>
                <a:cubicBezTo>
                  <a:pt x="57" y="48"/>
                  <a:pt x="57" y="48"/>
                  <a:pt x="57" y="48"/>
                </a:cubicBezTo>
                <a:cubicBezTo>
                  <a:pt x="57" y="48"/>
                  <a:pt x="57" y="48"/>
                  <a:pt x="57" y="48"/>
                </a:cubicBezTo>
                <a:cubicBezTo>
                  <a:pt x="57" y="49"/>
                  <a:pt x="57" y="49"/>
                  <a:pt x="57" y="49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48"/>
                  <a:pt x="56" y="48"/>
                  <a:pt x="56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5" y="49"/>
                  <a:pt x="55" y="49"/>
                  <a:pt x="55" y="49"/>
                </a:cubicBezTo>
                <a:cubicBezTo>
                  <a:pt x="55" y="49"/>
                  <a:pt x="55" y="49"/>
                  <a:pt x="55" y="49"/>
                </a:cubicBezTo>
                <a:cubicBezTo>
                  <a:pt x="55" y="48"/>
                  <a:pt x="55" y="48"/>
                  <a:pt x="55" y="48"/>
                </a:cubicBezTo>
                <a:cubicBezTo>
                  <a:pt x="55" y="48"/>
                  <a:pt x="55" y="48"/>
                  <a:pt x="55" y="48"/>
                </a:cubicBezTo>
                <a:cubicBezTo>
                  <a:pt x="55" y="48"/>
                  <a:pt x="55" y="48"/>
                  <a:pt x="55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46"/>
                  <a:pt x="55" y="46"/>
                  <a:pt x="55" y="46"/>
                </a:cubicBezTo>
                <a:lnTo>
                  <a:pt x="55" y="45"/>
                </a:lnTo>
                <a:close/>
                <a:moveTo>
                  <a:pt x="65" y="35"/>
                </a:moveTo>
                <a:cubicBezTo>
                  <a:pt x="65" y="35"/>
                  <a:pt x="65" y="35"/>
                  <a:pt x="65" y="35"/>
                </a:cubicBezTo>
                <a:cubicBezTo>
                  <a:pt x="65" y="36"/>
                  <a:pt x="65" y="36"/>
                  <a:pt x="65" y="36"/>
                </a:cubicBezTo>
                <a:cubicBezTo>
                  <a:pt x="64" y="36"/>
                  <a:pt x="64" y="36"/>
                  <a:pt x="64" y="36"/>
                </a:cubicBezTo>
                <a:cubicBezTo>
                  <a:pt x="64" y="36"/>
                  <a:pt x="64" y="36"/>
                  <a:pt x="64" y="36"/>
                </a:cubicBezTo>
                <a:cubicBezTo>
                  <a:pt x="64" y="36"/>
                  <a:pt x="64" y="36"/>
                  <a:pt x="6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37"/>
                  <a:pt x="63" y="37"/>
                  <a:pt x="63" y="37"/>
                </a:cubicBezTo>
                <a:cubicBezTo>
                  <a:pt x="64" y="37"/>
                  <a:pt x="64" y="37"/>
                  <a:pt x="64" y="37"/>
                </a:cubicBezTo>
                <a:cubicBezTo>
                  <a:pt x="64" y="37"/>
                  <a:pt x="64" y="37"/>
                  <a:pt x="64" y="37"/>
                </a:cubicBezTo>
                <a:cubicBezTo>
                  <a:pt x="63" y="38"/>
                  <a:pt x="63" y="38"/>
                  <a:pt x="63" y="38"/>
                </a:cubicBezTo>
                <a:cubicBezTo>
                  <a:pt x="63" y="38"/>
                  <a:pt x="63" y="38"/>
                  <a:pt x="63" y="38"/>
                </a:cubicBezTo>
                <a:cubicBezTo>
                  <a:pt x="63" y="39"/>
                  <a:pt x="63" y="39"/>
                  <a:pt x="63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1" y="39"/>
                  <a:pt x="61" y="39"/>
                  <a:pt x="61" y="39"/>
                </a:cubicBezTo>
                <a:cubicBezTo>
                  <a:pt x="61" y="39"/>
                  <a:pt x="61" y="39"/>
                  <a:pt x="61" y="39"/>
                </a:cubicBezTo>
                <a:cubicBezTo>
                  <a:pt x="61" y="39"/>
                  <a:pt x="61" y="39"/>
                  <a:pt x="61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8"/>
                  <a:pt x="61" y="38"/>
                  <a:pt x="61" y="38"/>
                </a:cubicBezTo>
                <a:cubicBezTo>
                  <a:pt x="61" y="38"/>
                  <a:pt x="61" y="38"/>
                  <a:pt x="61" y="38"/>
                </a:cubicBezTo>
                <a:cubicBezTo>
                  <a:pt x="61" y="38"/>
                  <a:pt x="61" y="38"/>
                  <a:pt x="61" y="38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3" y="36"/>
                  <a:pt x="63" y="36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35"/>
                  <a:pt x="62" y="35"/>
                  <a:pt x="62" y="35"/>
                </a:cubicBezTo>
                <a:cubicBezTo>
                  <a:pt x="63" y="35"/>
                  <a:pt x="63" y="35"/>
                  <a:pt x="63" y="35"/>
                </a:cubicBezTo>
                <a:cubicBezTo>
                  <a:pt x="63" y="35"/>
                  <a:pt x="63" y="35"/>
                  <a:pt x="63" y="35"/>
                </a:cubicBezTo>
                <a:cubicBezTo>
                  <a:pt x="63" y="35"/>
                  <a:pt x="63" y="35"/>
                  <a:pt x="63" y="35"/>
                </a:cubicBezTo>
                <a:cubicBezTo>
                  <a:pt x="63" y="35"/>
                  <a:pt x="63" y="35"/>
                  <a:pt x="63" y="35"/>
                </a:cubicBezTo>
                <a:cubicBezTo>
                  <a:pt x="63" y="34"/>
                  <a:pt x="63" y="34"/>
                  <a:pt x="63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5"/>
                  <a:pt x="64" y="35"/>
                  <a:pt x="64" y="35"/>
                </a:cubicBezTo>
                <a:cubicBezTo>
                  <a:pt x="64" y="35"/>
                  <a:pt x="64" y="35"/>
                  <a:pt x="64" y="35"/>
                </a:cubicBezTo>
                <a:cubicBezTo>
                  <a:pt x="65" y="35"/>
                  <a:pt x="65" y="35"/>
                  <a:pt x="65" y="35"/>
                </a:cubicBezTo>
                <a:cubicBezTo>
                  <a:pt x="65" y="35"/>
                  <a:pt x="65" y="35"/>
                  <a:pt x="65" y="35"/>
                </a:cubicBezTo>
                <a:cubicBezTo>
                  <a:pt x="65" y="35"/>
                  <a:pt x="65" y="35"/>
                  <a:pt x="65" y="35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6" y="35"/>
                  <a:pt x="66" y="35"/>
                  <a:pt x="66" y="35"/>
                </a:cubicBezTo>
                <a:cubicBezTo>
                  <a:pt x="66" y="35"/>
                  <a:pt x="66" y="35"/>
                  <a:pt x="66" y="35"/>
                </a:cubicBezTo>
                <a:lnTo>
                  <a:pt x="65" y="35"/>
                </a:lnTo>
                <a:close/>
                <a:moveTo>
                  <a:pt x="64" y="32"/>
                </a:move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31"/>
                  <a:pt x="65" y="31"/>
                  <a:pt x="65" y="31"/>
                </a:cubicBezTo>
                <a:cubicBezTo>
                  <a:pt x="65" y="32"/>
                  <a:pt x="65" y="32"/>
                  <a:pt x="65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5" y="33"/>
                  <a:pt x="65" y="33"/>
                  <a:pt x="65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4" y="33"/>
                  <a:pt x="64" y="33"/>
                  <a:pt x="64" y="33"/>
                </a:cubicBezTo>
                <a:cubicBezTo>
                  <a:pt x="64" y="33"/>
                  <a:pt x="64" y="33"/>
                  <a:pt x="64" y="33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3"/>
                  <a:pt x="64" y="33"/>
                  <a:pt x="64" y="33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72" y="56"/>
                </a:moveTo>
                <a:cubicBezTo>
                  <a:pt x="72" y="56"/>
                  <a:pt x="72" y="56"/>
                  <a:pt x="72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0" y="55"/>
                  <a:pt x="70" y="55"/>
                  <a:pt x="70" y="55"/>
                </a:cubicBezTo>
                <a:cubicBezTo>
                  <a:pt x="71" y="55"/>
                  <a:pt x="71" y="55"/>
                  <a:pt x="71" y="55"/>
                </a:cubicBezTo>
                <a:cubicBezTo>
                  <a:pt x="71" y="56"/>
                  <a:pt x="71" y="56"/>
                  <a:pt x="71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2" y="56"/>
                  <a:pt x="72" y="56"/>
                  <a:pt x="72" y="56"/>
                </a:cubicBezTo>
                <a:close/>
                <a:moveTo>
                  <a:pt x="58" y="84"/>
                </a:moveTo>
                <a:cubicBezTo>
                  <a:pt x="57" y="84"/>
                  <a:pt x="57" y="85"/>
                  <a:pt x="57" y="85"/>
                </a:cubicBezTo>
                <a:cubicBezTo>
                  <a:pt x="56" y="85"/>
                  <a:pt x="55" y="86"/>
                  <a:pt x="55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47" y="86"/>
                  <a:pt x="47" y="86"/>
                  <a:pt x="47" y="86"/>
                </a:cubicBezTo>
                <a:cubicBezTo>
                  <a:pt x="47" y="80"/>
                  <a:pt x="47" y="80"/>
                  <a:pt x="47" y="80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3"/>
                  <a:pt x="47" y="73"/>
                  <a:pt x="47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3" y="73"/>
                  <a:pt x="54" y="73"/>
                  <a:pt x="54" y="73"/>
                </a:cubicBezTo>
                <a:cubicBezTo>
                  <a:pt x="55" y="73"/>
                  <a:pt x="55" y="73"/>
                  <a:pt x="56" y="73"/>
                </a:cubicBezTo>
                <a:cubicBezTo>
                  <a:pt x="56" y="74"/>
                  <a:pt x="56" y="74"/>
                  <a:pt x="57" y="74"/>
                </a:cubicBezTo>
                <a:cubicBezTo>
                  <a:pt x="57" y="75"/>
                  <a:pt x="57" y="75"/>
                  <a:pt x="57" y="76"/>
                </a:cubicBezTo>
                <a:cubicBezTo>
                  <a:pt x="57" y="77"/>
                  <a:pt x="57" y="77"/>
                  <a:pt x="57" y="78"/>
                </a:cubicBezTo>
                <a:cubicBezTo>
                  <a:pt x="56" y="78"/>
                  <a:pt x="56" y="78"/>
                  <a:pt x="55" y="79"/>
                </a:cubicBezTo>
                <a:cubicBezTo>
                  <a:pt x="55" y="79"/>
                  <a:pt x="55" y="79"/>
                  <a:pt x="55" y="79"/>
                </a:cubicBezTo>
                <a:cubicBezTo>
                  <a:pt x="56" y="79"/>
                  <a:pt x="57" y="79"/>
                  <a:pt x="57" y="80"/>
                </a:cubicBezTo>
                <a:cubicBezTo>
                  <a:pt x="58" y="80"/>
                  <a:pt x="58" y="81"/>
                  <a:pt x="58" y="82"/>
                </a:cubicBezTo>
                <a:cubicBezTo>
                  <a:pt x="58" y="83"/>
                  <a:pt x="58" y="83"/>
                  <a:pt x="58" y="84"/>
                </a:cubicBezTo>
                <a:close/>
                <a:moveTo>
                  <a:pt x="59" y="63"/>
                </a:moveTo>
                <a:cubicBezTo>
                  <a:pt x="58" y="63"/>
                  <a:pt x="58" y="63"/>
                  <a:pt x="58" y="63"/>
                </a:cubicBezTo>
                <a:cubicBezTo>
                  <a:pt x="58" y="62"/>
                  <a:pt x="58" y="62"/>
                  <a:pt x="58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6" y="62"/>
                  <a:pt x="56" y="62"/>
                  <a:pt x="56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54" y="63"/>
                  <a:pt x="54" y="63"/>
                  <a:pt x="54" y="63"/>
                </a:cubicBezTo>
                <a:cubicBezTo>
                  <a:pt x="53" y="62"/>
                  <a:pt x="53" y="62"/>
                  <a:pt x="53" y="62"/>
                </a:cubicBezTo>
                <a:cubicBezTo>
                  <a:pt x="53" y="63"/>
                  <a:pt x="53" y="63"/>
                  <a:pt x="53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8"/>
                  <a:pt x="51" y="58"/>
                  <a:pt x="51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7"/>
                  <a:pt x="52" y="57"/>
                  <a:pt x="52" y="57"/>
                </a:cubicBezTo>
                <a:cubicBezTo>
                  <a:pt x="52" y="57"/>
                  <a:pt x="52" y="57"/>
                  <a:pt x="52" y="57"/>
                </a:cubicBezTo>
                <a:cubicBezTo>
                  <a:pt x="53" y="57"/>
                  <a:pt x="53" y="57"/>
                  <a:pt x="53" y="57"/>
                </a:cubicBezTo>
                <a:cubicBezTo>
                  <a:pt x="53" y="57"/>
                  <a:pt x="53" y="57"/>
                  <a:pt x="53" y="57"/>
                </a:cubicBezTo>
                <a:cubicBezTo>
                  <a:pt x="54" y="57"/>
                  <a:pt x="54" y="57"/>
                  <a:pt x="54" y="57"/>
                </a:cubicBezTo>
                <a:cubicBezTo>
                  <a:pt x="54" y="57"/>
                  <a:pt x="54" y="57"/>
                  <a:pt x="54" y="57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55"/>
                  <a:pt x="58" y="55"/>
                  <a:pt x="58" y="55"/>
                </a:cubicBezTo>
                <a:cubicBezTo>
                  <a:pt x="58" y="55"/>
                  <a:pt x="58" y="55"/>
                  <a:pt x="58" y="55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5"/>
                  <a:pt x="59" y="55"/>
                  <a:pt x="59" y="5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6"/>
                  <a:pt x="60" y="56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5"/>
                  <a:pt x="61" y="55"/>
                  <a:pt x="61" y="55"/>
                </a:cubicBezTo>
                <a:cubicBezTo>
                  <a:pt x="61" y="55"/>
                  <a:pt x="61" y="55"/>
                  <a:pt x="61" y="55"/>
                </a:cubicBezTo>
                <a:cubicBezTo>
                  <a:pt x="61" y="55"/>
                  <a:pt x="61" y="55"/>
                  <a:pt x="61" y="55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55"/>
                  <a:pt x="62" y="55"/>
                  <a:pt x="62" y="55"/>
                </a:cubicBezTo>
                <a:cubicBezTo>
                  <a:pt x="62" y="55"/>
                  <a:pt x="62" y="55"/>
                  <a:pt x="62" y="55"/>
                </a:cubicBezTo>
                <a:cubicBezTo>
                  <a:pt x="62" y="55"/>
                  <a:pt x="62" y="55"/>
                  <a:pt x="62" y="55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3" y="58"/>
                  <a:pt x="63" y="58"/>
                </a:cubicBezTo>
                <a:cubicBezTo>
                  <a:pt x="64" y="58"/>
                  <a:pt x="64" y="58"/>
                  <a:pt x="64" y="58"/>
                </a:cubicBezTo>
                <a:cubicBezTo>
                  <a:pt x="64" y="58"/>
                  <a:pt x="64" y="58"/>
                  <a:pt x="64" y="58"/>
                </a:cubicBezTo>
                <a:cubicBezTo>
                  <a:pt x="64" y="58"/>
                  <a:pt x="64" y="58"/>
                  <a:pt x="64" y="58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59"/>
                  <a:pt x="64" y="59"/>
                </a:cubicBezTo>
                <a:cubicBezTo>
                  <a:pt x="65" y="60"/>
                  <a:pt x="65" y="60"/>
                  <a:pt x="65" y="60"/>
                </a:cubicBezTo>
                <a:cubicBezTo>
                  <a:pt x="65" y="60"/>
                  <a:pt x="65" y="60"/>
                  <a:pt x="65" y="60"/>
                </a:cubicBezTo>
                <a:cubicBezTo>
                  <a:pt x="65" y="60"/>
                  <a:pt x="65" y="60"/>
                  <a:pt x="65" y="60"/>
                </a:cubicBezTo>
                <a:cubicBezTo>
                  <a:pt x="65" y="61"/>
                  <a:pt x="65" y="61"/>
                  <a:pt x="65" y="61"/>
                </a:cubicBezTo>
                <a:cubicBezTo>
                  <a:pt x="65" y="62"/>
                  <a:pt x="65" y="62"/>
                  <a:pt x="65" y="62"/>
                </a:cubicBezTo>
                <a:cubicBezTo>
                  <a:pt x="64" y="62"/>
                  <a:pt x="64" y="62"/>
                  <a:pt x="64" y="62"/>
                </a:cubicBezTo>
                <a:cubicBezTo>
                  <a:pt x="64" y="63"/>
                  <a:pt x="64" y="63"/>
                  <a:pt x="64" y="63"/>
                </a:cubicBezTo>
                <a:cubicBezTo>
                  <a:pt x="64" y="63"/>
                  <a:pt x="64" y="63"/>
                  <a:pt x="64" y="63"/>
                </a:cubicBezTo>
                <a:cubicBezTo>
                  <a:pt x="64" y="63"/>
                  <a:pt x="64" y="63"/>
                  <a:pt x="64" y="63"/>
                </a:cubicBezTo>
                <a:cubicBezTo>
                  <a:pt x="64" y="64"/>
                  <a:pt x="64" y="64"/>
                  <a:pt x="64" y="64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1" y="65"/>
                  <a:pt x="61" y="65"/>
                  <a:pt x="61" y="65"/>
                </a:cubicBezTo>
                <a:cubicBezTo>
                  <a:pt x="61" y="65"/>
                  <a:pt x="61" y="65"/>
                  <a:pt x="61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59" y="64"/>
                  <a:pt x="59" y="64"/>
                  <a:pt x="59" y="64"/>
                </a:cubicBezTo>
                <a:cubicBezTo>
                  <a:pt x="59" y="64"/>
                  <a:pt x="59" y="64"/>
                  <a:pt x="59" y="64"/>
                </a:cubicBezTo>
                <a:cubicBezTo>
                  <a:pt x="59" y="64"/>
                  <a:pt x="59" y="64"/>
                  <a:pt x="59" y="64"/>
                </a:cubicBezTo>
                <a:lnTo>
                  <a:pt x="59" y="63"/>
                </a:lnTo>
                <a:close/>
                <a:moveTo>
                  <a:pt x="63" y="66"/>
                </a:move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2" y="67"/>
                  <a:pt x="62" y="67"/>
                  <a:pt x="62" y="67"/>
                </a:cubicBezTo>
                <a:cubicBezTo>
                  <a:pt x="62" y="67"/>
                  <a:pt x="62" y="67"/>
                  <a:pt x="62" y="67"/>
                </a:cubicBezTo>
                <a:cubicBezTo>
                  <a:pt x="62" y="67"/>
                  <a:pt x="62" y="67"/>
                  <a:pt x="62" y="67"/>
                </a:cubicBezTo>
                <a:cubicBezTo>
                  <a:pt x="62" y="67"/>
                  <a:pt x="62" y="67"/>
                  <a:pt x="62" y="67"/>
                </a:cubicBezTo>
                <a:cubicBezTo>
                  <a:pt x="61" y="67"/>
                  <a:pt x="61" y="67"/>
                  <a:pt x="61" y="67"/>
                </a:cubicBezTo>
                <a:cubicBezTo>
                  <a:pt x="61" y="67"/>
                  <a:pt x="61" y="67"/>
                  <a:pt x="61" y="67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2" y="66"/>
                  <a:pt x="62" y="66"/>
                  <a:pt x="62" y="66"/>
                </a:cubicBezTo>
                <a:cubicBezTo>
                  <a:pt x="62" y="66"/>
                  <a:pt x="62" y="66"/>
                  <a:pt x="62" y="66"/>
                </a:cubicBezTo>
                <a:cubicBezTo>
                  <a:pt x="62" y="66"/>
                  <a:pt x="62" y="66"/>
                  <a:pt x="62" y="66"/>
                </a:cubicBezTo>
                <a:cubicBezTo>
                  <a:pt x="63" y="66"/>
                  <a:pt x="63" y="66"/>
                  <a:pt x="63" y="66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66"/>
                  <a:pt x="63" y="66"/>
                  <a:pt x="63" y="66"/>
                </a:cubicBezTo>
                <a:cubicBezTo>
                  <a:pt x="63" y="66"/>
                  <a:pt x="63" y="66"/>
                  <a:pt x="63" y="66"/>
                </a:cubicBezTo>
                <a:cubicBezTo>
                  <a:pt x="63" y="66"/>
                  <a:pt x="63" y="66"/>
                  <a:pt x="63" y="66"/>
                </a:cubicBezTo>
                <a:close/>
                <a:moveTo>
                  <a:pt x="69" y="86"/>
                </a:moveTo>
                <a:cubicBezTo>
                  <a:pt x="68" y="83"/>
                  <a:pt x="68" y="83"/>
                  <a:pt x="68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3" y="86"/>
                  <a:pt x="63" y="86"/>
                  <a:pt x="63" y="86"/>
                </a:cubicBezTo>
                <a:cubicBezTo>
                  <a:pt x="59" y="86"/>
                  <a:pt x="59" y="86"/>
                  <a:pt x="59" y="86"/>
                </a:cubicBezTo>
                <a:cubicBezTo>
                  <a:pt x="64" y="73"/>
                  <a:pt x="64" y="73"/>
                  <a:pt x="64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73" y="86"/>
                  <a:pt x="73" y="86"/>
                  <a:pt x="73" y="86"/>
                </a:cubicBezTo>
                <a:lnTo>
                  <a:pt x="69" y="86"/>
                </a:lnTo>
                <a:close/>
                <a:moveTo>
                  <a:pt x="73" y="66"/>
                </a:move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2" y="66"/>
                  <a:pt x="72" y="66"/>
                  <a:pt x="72" y="66"/>
                </a:cubicBezTo>
                <a:cubicBezTo>
                  <a:pt x="72" y="67"/>
                  <a:pt x="72" y="67"/>
                  <a:pt x="72" y="67"/>
                </a:cubicBezTo>
                <a:cubicBezTo>
                  <a:pt x="72" y="67"/>
                  <a:pt x="72" y="67"/>
                  <a:pt x="72" y="67"/>
                </a:cubicBezTo>
                <a:cubicBezTo>
                  <a:pt x="72" y="67"/>
                  <a:pt x="72" y="67"/>
                  <a:pt x="72" y="67"/>
                </a:cubicBezTo>
                <a:cubicBezTo>
                  <a:pt x="72" y="67"/>
                  <a:pt x="72" y="67"/>
                  <a:pt x="72" y="67"/>
                </a:cubicBezTo>
                <a:cubicBezTo>
                  <a:pt x="71" y="67"/>
                  <a:pt x="71" y="67"/>
                  <a:pt x="71" y="67"/>
                </a:cubicBezTo>
                <a:cubicBezTo>
                  <a:pt x="71" y="68"/>
                  <a:pt x="71" y="68"/>
                  <a:pt x="71" y="68"/>
                </a:cubicBezTo>
                <a:cubicBezTo>
                  <a:pt x="71" y="68"/>
                  <a:pt x="71" y="68"/>
                  <a:pt x="71" y="68"/>
                </a:cubicBezTo>
                <a:cubicBezTo>
                  <a:pt x="71" y="68"/>
                  <a:pt x="71" y="68"/>
                  <a:pt x="71" y="68"/>
                </a:cubicBezTo>
                <a:cubicBezTo>
                  <a:pt x="70" y="68"/>
                  <a:pt x="70" y="68"/>
                  <a:pt x="70" y="68"/>
                </a:cubicBezTo>
                <a:cubicBezTo>
                  <a:pt x="70" y="69"/>
                  <a:pt x="70" y="69"/>
                  <a:pt x="70" y="69"/>
                </a:cubicBezTo>
                <a:cubicBezTo>
                  <a:pt x="70" y="69"/>
                  <a:pt x="70" y="69"/>
                  <a:pt x="70" y="69"/>
                </a:cubicBezTo>
                <a:cubicBezTo>
                  <a:pt x="70" y="70"/>
                  <a:pt x="70" y="70"/>
                  <a:pt x="70" y="70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70" y="67"/>
                  <a:pt x="70" y="67"/>
                  <a:pt x="70" y="67"/>
                </a:cubicBezTo>
                <a:cubicBezTo>
                  <a:pt x="70" y="67"/>
                  <a:pt x="70" y="67"/>
                  <a:pt x="70" y="67"/>
                </a:cubicBezTo>
                <a:cubicBezTo>
                  <a:pt x="70" y="67"/>
                  <a:pt x="70" y="67"/>
                  <a:pt x="70" y="67"/>
                </a:cubicBezTo>
                <a:cubicBezTo>
                  <a:pt x="70" y="67"/>
                  <a:pt x="70" y="67"/>
                  <a:pt x="70" y="67"/>
                </a:cubicBezTo>
                <a:cubicBezTo>
                  <a:pt x="70" y="67"/>
                  <a:pt x="70" y="67"/>
                  <a:pt x="70" y="67"/>
                </a:cubicBezTo>
                <a:cubicBezTo>
                  <a:pt x="71" y="67"/>
                  <a:pt x="71" y="67"/>
                  <a:pt x="71" y="67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5"/>
                  <a:pt x="71" y="65"/>
                  <a:pt x="71" y="65"/>
                </a:cubicBezTo>
                <a:cubicBezTo>
                  <a:pt x="71" y="65"/>
                  <a:pt x="71" y="65"/>
                  <a:pt x="71" y="65"/>
                </a:cubicBezTo>
                <a:cubicBezTo>
                  <a:pt x="71" y="65"/>
                  <a:pt x="71" y="65"/>
                  <a:pt x="71" y="65"/>
                </a:cubicBezTo>
                <a:cubicBezTo>
                  <a:pt x="71" y="65"/>
                  <a:pt x="71" y="65"/>
                  <a:pt x="71" y="65"/>
                </a:cubicBezTo>
                <a:cubicBezTo>
                  <a:pt x="71" y="64"/>
                  <a:pt x="71" y="64"/>
                  <a:pt x="71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66"/>
                  <a:pt x="72" y="66"/>
                  <a:pt x="72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65"/>
                  <a:pt x="73" y="65"/>
                  <a:pt x="73" y="65"/>
                </a:cubicBezTo>
                <a:lnTo>
                  <a:pt x="73" y="66"/>
                </a:lnTo>
                <a:close/>
                <a:moveTo>
                  <a:pt x="74" y="58"/>
                </a:moveTo>
                <a:cubicBezTo>
                  <a:pt x="74" y="59"/>
                  <a:pt x="74" y="59"/>
                  <a:pt x="74" y="59"/>
                </a:cubicBezTo>
                <a:cubicBezTo>
                  <a:pt x="73" y="59"/>
                  <a:pt x="73" y="59"/>
                  <a:pt x="73" y="59"/>
                </a:cubicBezTo>
                <a:cubicBezTo>
                  <a:pt x="73" y="59"/>
                  <a:pt x="73" y="59"/>
                  <a:pt x="73" y="59"/>
                </a:cubicBezTo>
                <a:cubicBezTo>
                  <a:pt x="73" y="58"/>
                  <a:pt x="73" y="58"/>
                  <a:pt x="73" y="58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4" y="58"/>
                  <a:pt x="74" y="58"/>
                </a:cubicBezTo>
                <a:close/>
                <a:moveTo>
                  <a:pt x="74" y="61"/>
                </a:moveTo>
                <a:cubicBezTo>
                  <a:pt x="75" y="61"/>
                  <a:pt x="75" y="61"/>
                  <a:pt x="75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4" y="62"/>
                  <a:pt x="74" y="62"/>
                  <a:pt x="74" y="62"/>
                </a:cubicBezTo>
                <a:lnTo>
                  <a:pt x="74" y="61"/>
                </a:lnTo>
                <a:close/>
                <a:moveTo>
                  <a:pt x="87" y="86"/>
                </a:moveTo>
                <a:cubicBezTo>
                  <a:pt x="84" y="86"/>
                  <a:pt x="84" y="86"/>
                  <a:pt x="84" y="86"/>
                </a:cubicBezTo>
                <a:cubicBezTo>
                  <a:pt x="78" y="77"/>
                  <a:pt x="78" y="77"/>
                  <a:pt x="78" y="77"/>
                </a:cubicBezTo>
                <a:cubicBezTo>
                  <a:pt x="78" y="86"/>
                  <a:pt x="78" y="86"/>
                  <a:pt x="78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5" y="73"/>
                  <a:pt x="75" y="73"/>
                </a:cubicBezTo>
                <a:cubicBezTo>
                  <a:pt x="79" y="73"/>
                  <a:pt x="79" y="73"/>
                  <a:pt x="79" y="73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3"/>
                  <a:pt x="84" y="73"/>
                  <a:pt x="84" y="73"/>
                </a:cubicBezTo>
                <a:cubicBezTo>
                  <a:pt x="87" y="73"/>
                  <a:pt x="87" y="73"/>
                  <a:pt x="87" y="73"/>
                </a:cubicBezTo>
                <a:lnTo>
                  <a:pt x="87" y="86"/>
                </a:lnTo>
                <a:close/>
                <a:moveTo>
                  <a:pt x="99" y="86"/>
                </a:moveTo>
                <a:cubicBezTo>
                  <a:pt x="95" y="81"/>
                  <a:pt x="95" y="81"/>
                  <a:pt x="95" y="81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6"/>
                  <a:pt x="94" y="86"/>
                  <a:pt x="94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91" y="73"/>
                  <a:pt x="91" y="73"/>
                  <a:pt x="91" y="73"/>
                </a:cubicBezTo>
                <a:cubicBezTo>
                  <a:pt x="94" y="73"/>
                  <a:pt x="94" y="73"/>
                  <a:pt x="94" y="73"/>
                </a:cubicBezTo>
                <a:cubicBezTo>
                  <a:pt x="94" y="79"/>
                  <a:pt x="94" y="79"/>
                  <a:pt x="94" y="79"/>
                </a:cubicBezTo>
                <a:cubicBezTo>
                  <a:pt x="99" y="73"/>
                  <a:pt x="99" y="73"/>
                  <a:pt x="99" y="7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98" y="79"/>
                  <a:pt x="98" y="79"/>
                  <a:pt x="98" y="79"/>
                </a:cubicBezTo>
                <a:cubicBezTo>
                  <a:pt x="103" y="86"/>
                  <a:pt x="103" y="86"/>
                  <a:pt x="103" y="86"/>
                </a:cubicBezTo>
                <a:lnTo>
                  <a:pt x="99" y="86"/>
                </a:lnTo>
                <a:close/>
                <a:moveTo>
                  <a:pt x="104" y="56"/>
                </a:moveTo>
                <a:cubicBezTo>
                  <a:pt x="104" y="56"/>
                  <a:pt x="104" y="56"/>
                  <a:pt x="104" y="56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4" y="55"/>
                  <a:pt x="104" y="55"/>
                  <a:pt x="104" y="55"/>
                </a:cubicBezTo>
                <a:cubicBezTo>
                  <a:pt x="104" y="55"/>
                  <a:pt x="104" y="55"/>
                  <a:pt x="104" y="55"/>
                </a:cubicBezTo>
                <a:cubicBezTo>
                  <a:pt x="104" y="55"/>
                  <a:pt x="104" y="55"/>
                  <a:pt x="104" y="55"/>
                </a:cubicBezTo>
                <a:cubicBezTo>
                  <a:pt x="104" y="55"/>
                  <a:pt x="104" y="55"/>
                  <a:pt x="104" y="55"/>
                </a:cubicBezTo>
                <a:cubicBezTo>
                  <a:pt x="105" y="56"/>
                  <a:pt x="105" y="56"/>
                  <a:pt x="105" y="56"/>
                </a:cubicBezTo>
                <a:lnTo>
                  <a:pt x="104" y="56"/>
                </a:lnTo>
                <a:close/>
                <a:moveTo>
                  <a:pt x="106" y="65"/>
                </a:moveTo>
                <a:cubicBezTo>
                  <a:pt x="107" y="64"/>
                  <a:pt x="107" y="64"/>
                  <a:pt x="107" y="64"/>
                </a:cubicBezTo>
                <a:cubicBezTo>
                  <a:pt x="107" y="64"/>
                  <a:pt x="107" y="64"/>
                  <a:pt x="107" y="64"/>
                </a:cubicBezTo>
                <a:cubicBezTo>
                  <a:pt x="107" y="65"/>
                  <a:pt x="107" y="65"/>
                  <a:pt x="107" y="65"/>
                </a:cubicBezTo>
                <a:cubicBezTo>
                  <a:pt x="107" y="65"/>
                  <a:pt x="107" y="65"/>
                  <a:pt x="107" y="65"/>
                </a:cubicBezTo>
                <a:lnTo>
                  <a:pt x="106" y="65"/>
                </a:lnTo>
                <a:close/>
                <a:moveTo>
                  <a:pt x="113" y="77"/>
                </a:moveTo>
                <a:cubicBezTo>
                  <a:pt x="113" y="77"/>
                  <a:pt x="113" y="77"/>
                  <a:pt x="113" y="77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1" y="77"/>
                  <a:pt x="111" y="77"/>
                  <a:pt x="111" y="77"/>
                </a:cubicBezTo>
                <a:cubicBezTo>
                  <a:pt x="111" y="76"/>
                  <a:pt x="111" y="76"/>
                  <a:pt x="111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3" y="76"/>
                  <a:pt x="113" y="76"/>
                  <a:pt x="113" y="76"/>
                </a:cubicBezTo>
                <a:cubicBezTo>
                  <a:pt x="113" y="76"/>
                  <a:pt x="113" y="76"/>
                  <a:pt x="113" y="76"/>
                </a:cubicBezTo>
                <a:lnTo>
                  <a:pt x="113" y="77"/>
                </a:lnTo>
                <a:close/>
                <a:moveTo>
                  <a:pt x="123" y="60"/>
                </a:moveTo>
                <a:cubicBezTo>
                  <a:pt x="121" y="62"/>
                  <a:pt x="121" y="62"/>
                  <a:pt x="121" y="62"/>
                </a:cubicBezTo>
                <a:cubicBezTo>
                  <a:pt x="121" y="63"/>
                  <a:pt x="121" y="63"/>
                  <a:pt x="121" y="63"/>
                </a:cubicBezTo>
                <a:cubicBezTo>
                  <a:pt x="121" y="63"/>
                  <a:pt x="121" y="63"/>
                  <a:pt x="121" y="63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19" y="65"/>
                  <a:pt x="119" y="65"/>
                  <a:pt x="119" y="65"/>
                </a:cubicBezTo>
                <a:cubicBezTo>
                  <a:pt x="118" y="66"/>
                  <a:pt x="118" y="66"/>
                  <a:pt x="118" y="66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15" y="69"/>
                  <a:pt x="115" y="69"/>
                  <a:pt x="115" y="69"/>
                </a:cubicBezTo>
                <a:cubicBezTo>
                  <a:pt x="115" y="69"/>
                  <a:pt x="115" y="69"/>
                  <a:pt x="115" y="69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2" y="70"/>
                  <a:pt x="112" y="70"/>
                  <a:pt x="112" y="70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11" y="71"/>
                  <a:pt x="111" y="71"/>
                  <a:pt x="111" y="71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1" y="73"/>
                  <a:pt x="111" y="73"/>
                  <a:pt x="111" y="73"/>
                </a:cubicBezTo>
                <a:cubicBezTo>
                  <a:pt x="111" y="73"/>
                  <a:pt x="111" y="73"/>
                  <a:pt x="111" y="73"/>
                </a:cubicBezTo>
                <a:cubicBezTo>
                  <a:pt x="110" y="73"/>
                  <a:pt x="110" y="73"/>
                  <a:pt x="110" y="73"/>
                </a:cubicBezTo>
                <a:cubicBezTo>
                  <a:pt x="110" y="73"/>
                  <a:pt x="110" y="73"/>
                  <a:pt x="110" y="73"/>
                </a:cubicBezTo>
                <a:cubicBezTo>
                  <a:pt x="111" y="74"/>
                  <a:pt x="111" y="74"/>
                  <a:pt x="111" y="74"/>
                </a:cubicBezTo>
                <a:cubicBezTo>
                  <a:pt x="111" y="74"/>
                  <a:pt x="111" y="74"/>
                  <a:pt x="111" y="74"/>
                </a:cubicBezTo>
                <a:cubicBezTo>
                  <a:pt x="111" y="74"/>
                  <a:pt x="111" y="74"/>
                  <a:pt x="111" y="74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9" y="78"/>
                </a:cubicBezTo>
                <a:cubicBezTo>
                  <a:pt x="109" y="78"/>
                  <a:pt x="109" y="78"/>
                  <a:pt x="109" y="78"/>
                </a:cubicBezTo>
                <a:cubicBezTo>
                  <a:pt x="109" y="78"/>
                  <a:pt x="109" y="78"/>
                  <a:pt x="109" y="7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8" y="73"/>
                  <a:pt x="108" y="73"/>
                  <a:pt x="108" y="73"/>
                </a:cubicBezTo>
                <a:cubicBezTo>
                  <a:pt x="108" y="73"/>
                  <a:pt x="108" y="73"/>
                  <a:pt x="108" y="73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108" y="70"/>
                  <a:pt x="108" y="70"/>
                  <a:pt x="108" y="70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08" y="69"/>
                  <a:pt x="108" y="69"/>
                  <a:pt x="108" y="69"/>
                </a:cubicBezTo>
                <a:cubicBezTo>
                  <a:pt x="108" y="69"/>
                  <a:pt x="108" y="69"/>
                  <a:pt x="108" y="69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7"/>
                  <a:pt x="109" y="67"/>
                  <a:pt x="109" y="67"/>
                </a:cubicBezTo>
                <a:cubicBezTo>
                  <a:pt x="109" y="67"/>
                  <a:pt x="109" y="67"/>
                  <a:pt x="109" y="67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65"/>
                  <a:pt x="109" y="65"/>
                  <a:pt x="109" y="65"/>
                </a:cubicBezTo>
                <a:cubicBezTo>
                  <a:pt x="109" y="64"/>
                  <a:pt x="109" y="64"/>
                  <a:pt x="109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0" y="62"/>
                  <a:pt x="110" y="62"/>
                  <a:pt x="110" y="62"/>
                </a:cubicBezTo>
                <a:cubicBezTo>
                  <a:pt x="109" y="62"/>
                  <a:pt x="109" y="62"/>
                  <a:pt x="109" y="62"/>
                </a:cubicBezTo>
                <a:cubicBezTo>
                  <a:pt x="109" y="62"/>
                  <a:pt x="109" y="62"/>
                  <a:pt x="109" y="62"/>
                </a:cubicBezTo>
                <a:cubicBezTo>
                  <a:pt x="108" y="61"/>
                  <a:pt x="108" y="61"/>
                  <a:pt x="108" y="61"/>
                </a:cubicBezTo>
                <a:cubicBezTo>
                  <a:pt x="108" y="60"/>
                  <a:pt x="108" y="60"/>
                  <a:pt x="108" y="60"/>
                </a:cubicBezTo>
                <a:cubicBezTo>
                  <a:pt x="108" y="60"/>
                  <a:pt x="108" y="60"/>
                  <a:pt x="108" y="60"/>
                </a:cubicBezTo>
                <a:cubicBezTo>
                  <a:pt x="108" y="60"/>
                  <a:pt x="108" y="60"/>
                  <a:pt x="108" y="60"/>
                </a:cubicBezTo>
                <a:cubicBezTo>
                  <a:pt x="108" y="59"/>
                  <a:pt x="108" y="59"/>
                  <a:pt x="108" y="59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3"/>
                  <a:pt x="108" y="53"/>
                </a:cubicBezTo>
                <a:cubicBezTo>
                  <a:pt x="108" y="53"/>
                  <a:pt x="108" y="53"/>
                  <a:pt x="108" y="53"/>
                </a:cubicBezTo>
                <a:cubicBezTo>
                  <a:pt x="108" y="53"/>
                  <a:pt x="108" y="53"/>
                  <a:pt x="108" y="53"/>
                </a:cubicBezTo>
                <a:cubicBezTo>
                  <a:pt x="108" y="53"/>
                  <a:pt x="108" y="53"/>
                  <a:pt x="108" y="53"/>
                </a:cubicBezTo>
                <a:cubicBezTo>
                  <a:pt x="107" y="54"/>
                  <a:pt x="107" y="54"/>
                  <a:pt x="107" y="54"/>
                </a:cubicBezTo>
                <a:cubicBezTo>
                  <a:pt x="107" y="53"/>
                  <a:pt x="107" y="53"/>
                  <a:pt x="107" y="53"/>
                </a:cubicBezTo>
                <a:cubicBezTo>
                  <a:pt x="107" y="53"/>
                  <a:pt x="107" y="53"/>
                  <a:pt x="107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52"/>
                  <a:pt x="106" y="52"/>
                  <a:pt x="106" y="52"/>
                </a:cubicBezTo>
                <a:cubicBezTo>
                  <a:pt x="106" y="52"/>
                  <a:pt x="106" y="52"/>
                  <a:pt x="106" y="52"/>
                </a:cubicBezTo>
                <a:cubicBezTo>
                  <a:pt x="106" y="52"/>
                  <a:pt x="106" y="52"/>
                  <a:pt x="106" y="52"/>
                </a:cubicBezTo>
                <a:cubicBezTo>
                  <a:pt x="105" y="51"/>
                  <a:pt x="105" y="51"/>
                  <a:pt x="105" y="51"/>
                </a:cubicBezTo>
                <a:cubicBezTo>
                  <a:pt x="105" y="51"/>
                  <a:pt x="105" y="51"/>
                  <a:pt x="105" y="51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3" y="50"/>
                  <a:pt x="103" y="50"/>
                  <a:pt x="103" y="50"/>
                </a:cubicBezTo>
                <a:cubicBezTo>
                  <a:pt x="103" y="50"/>
                  <a:pt x="103" y="50"/>
                  <a:pt x="103" y="50"/>
                </a:cubicBezTo>
                <a:cubicBezTo>
                  <a:pt x="103" y="50"/>
                  <a:pt x="103" y="50"/>
                  <a:pt x="103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49"/>
                  <a:pt x="102" y="49"/>
                  <a:pt x="102" y="49"/>
                </a:cubicBezTo>
                <a:cubicBezTo>
                  <a:pt x="101" y="49"/>
                  <a:pt x="101" y="49"/>
                  <a:pt x="101" y="49"/>
                </a:cubicBezTo>
                <a:cubicBezTo>
                  <a:pt x="101" y="49"/>
                  <a:pt x="101" y="49"/>
                  <a:pt x="101" y="49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100" y="47"/>
                  <a:pt x="100" y="47"/>
                  <a:pt x="100" y="47"/>
                </a:cubicBezTo>
                <a:cubicBezTo>
                  <a:pt x="99" y="46"/>
                  <a:pt x="99" y="46"/>
                  <a:pt x="99" y="46"/>
                </a:cubicBezTo>
                <a:cubicBezTo>
                  <a:pt x="98" y="46"/>
                  <a:pt x="98" y="46"/>
                  <a:pt x="98" y="46"/>
                </a:cubicBezTo>
                <a:cubicBezTo>
                  <a:pt x="99" y="46"/>
                  <a:pt x="99" y="46"/>
                  <a:pt x="99" y="46"/>
                </a:cubicBezTo>
                <a:cubicBezTo>
                  <a:pt x="98" y="45"/>
                  <a:pt x="98" y="45"/>
                  <a:pt x="98" y="45"/>
                </a:cubicBezTo>
                <a:cubicBezTo>
                  <a:pt x="98" y="45"/>
                  <a:pt x="98" y="45"/>
                  <a:pt x="98" y="45"/>
                </a:cubicBezTo>
                <a:cubicBezTo>
                  <a:pt x="97" y="44"/>
                  <a:pt x="97" y="44"/>
                  <a:pt x="97" y="44"/>
                </a:cubicBezTo>
                <a:cubicBezTo>
                  <a:pt x="97" y="43"/>
                  <a:pt x="97" y="43"/>
                  <a:pt x="97" y="43"/>
                </a:cubicBezTo>
                <a:cubicBezTo>
                  <a:pt x="97" y="43"/>
                  <a:pt x="97" y="43"/>
                  <a:pt x="97" y="43"/>
                </a:cubicBezTo>
                <a:cubicBezTo>
                  <a:pt x="97" y="44"/>
                  <a:pt x="97" y="44"/>
                  <a:pt x="97" y="44"/>
                </a:cubicBezTo>
                <a:cubicBezTo>
                  <a:pt x="98" y="45"/>
                  <a:pt x="98" y="45"/>
                  <a:pt x="98" y="45"/>
                </a:cubicBezTo>
                <a:cubicBezTo>
                  <a:pt x="98" y="45"/>
                  <a:pt x="98" y="45"/>
                  <a:pt x="98" y="45"/>
                </a:cubicBezTo>
                <a:cubicBezTo>
                  <a:pt x="98" y="46"/>
                  <a:pt x="98" y="46"/>
                  <a:pt x="98" y="46"/>
                </a:cubicBezTo>
                <a:cubicBezTo>
                  <a:pt x="98" y="46"/>
                  <a:pt x="98" y="46"/>
                  <a:pt x="98" y="46"/>
                </a:cubicBezTo>
                <a:cubicBezTo>
                  <a:pt x="98" y="47"/>
                  <a:pt x="98" y="47"/>
                  <a:pt x="98" y="47"/>
                </a:cubicBezTo>
                <a:cubicBezTo>
                  <a:pt x="98" y="47"/>
                  <a:pt x="98" y="47"/>
                  <a:pt x="98" y="47"/>
                </a:cubicBezTo>
                <a:cubicBezTo>
                  <a:pt x="98" y="47"/>
                  <a:pt x="98" y="47"/>
                  <a:pt x="98" y="47"/>
                </a:cubicBezTo>
                <a:cubicBezTo>
                  <a:pt x="98" y="47"/>
                  <a:pt x="98" y="47"/>
                  <a:pt x="98" y="47"/>
                </a:cubicBezTo>
                <a:cubicBezTo>
                  <a:pt x="98" y="46"/>
                  <a:pt x="98" y="46"/>
                  <a:pt x="98" y="46"/>
                </a:cubicBezTo>
                <a:cubicBezTo>
                  <a:pt x="98" y="46"/>
                  <a:pt x="98" y="46"/>
                  <a:pt x="98" y="46"/>
                </a:cubicBezTo>
                <a:cubicBezTo>
                  <a:pt x="97" y="46"/>
                  <a:pt x="97" y="46"/>
                  <a:pt x="97" y="46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44"/>
                  <a:pt x="97" y="44"/>
                  <a:pt x="97" y="44"/>
                </a:cubicBezTo>
                <a:cubicBezTo>
                  <a:pt x="96" y="44"/>
                  <a:pt x="96" y="44"/>
                  <a:pt x="96" y="44"/>
                </a:cubicBezTo>
                <a:cubicBezTo>
                  <a:pt x="97" y="43"/>
                  <a:pt x="97" y="43"/>
                  <a:pt x="97" y="43"/>
                </a:cubicBezTo>
                <a:cubicBezTo>
                  <a:pt x="96" y="43"/>
                  <a:pt x="96" y="43"/>
                  <a:pt x="96" y="43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95" y="40"/>
                  <a:pt x="95" y="40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6"/>
                  <a:pt x="95" y="36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5" y="35"/>
                  <a:pt x="95" y="35"/>
                  <a:pt x="95" y="35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2" y="31"/>
                  <a:pt x="92" y="31"/>
                  <a:pt x="92" y="31"/>
                </a:cubicBezTo>
                <a:cubicBezTo>
                  <a:pt x="92" y="30"/>
                  <a:pt x="92" y="30"/>
                  <a:pt x="92" y="30"/>
                </a:cubicBezTo>
                <a:cubicBezTo>
                  <a:pt x="92" y="29"/>
                  <a:pt x="92" y="29"/>
                  <a:pt x="92" y="29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29"/>
                  <a:pt x="90" y="29"/>
                  <a:pt x="90" y="29"/>
                </a:cubicBezTo>
                <a:cubicBezTo>
                  <a:pt x="90" y="29"/>
                  <a:pt x="90" y="29"/>
                  <a:pt x="90" y="29"/>
                </a:cubicBezTo>
                <a:cubicBezTo>
                  <a:pt x="89" y="28"/>
                  <a:pt x="89" y="28"/>
                  <a:pt x="89" y="28"/>
                </a:cubicBezTo>
                <a:cubicBezTo>
                  <a:pt x="88" y="28"/>
                  <a:pt x="88" y="28"/>
                  <a:pt x="88" y="28"/>
                </a:cubicBezTo>
                <a:cubicBezTo>
                  <a:pt x="88" y="28"/>
                  <a:pt x="88" y="28"/>
                  <a:pt x="88" y="28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8"/>
                  <a:pt x="87" y="28"/>
                  <a:pt x="87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5" y="29"/>
                  <a:pt x="85" y="29"/>
                  <a:pt x="85" y="29"/>
                </a:cubicBezTo>
                <a:cubicBezTo>
                  <a:pt x="85" y="29"/>
                  <a:pt x="85" y="29"/>
                  <a:pt x="85" y="29"/>
                </a:cubicBezTo>
                <a:cubicBezTo>
                  <a:pt x="84" y="30"/>
                  <a:pt x="84" y="30"/>
                  <a:pt x="84" y="30"/>
                </a:cubicBezTo>
                <a:cubicBezTo>
                  <a:pt x="83" y="31"/>
                  <a:pt x="83" y="31"/>
                  <a:pt x="83" y="31"/>
                </a:cubicBezTo>
                <a:cubicBezTo>
                  <a:pt x="83" y="31"/>
                  <a:pt x="83" y="31"/>
                  <a:pt x="83" y="31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29"/>
                  <a:pt x="84" y="29"/>
                  <a:pt x="84" y="29"/>
                </a:cubicBezTo>
                <a:cubicBezTo>
                  <a:pt x="84" y="29"/>
                  <a:pt x="84" y="29"/>
                  <a:pt x="84" y="29"/>
                </a:cubicBezTo>
                <a:cubicBezTo>
                  <a:pt x="83" y="29"/>
                  <a:pt x="83" y="29"/>
                  <a:pt x="83" y="29"/>
                </a:cubicBezTo>
                <a:cubicBezTo>
                  <a:pt x="83" y="28"/>
                  <a:pt x="83" y="28"/>
                  <a:pt x="83" y="28"/>
                </a:cubicBezTo>
                <a:cubicBezTo>
                  <a:pt x="83" y="28"/>
                  <a:pt x="83" y="28"/>
                  <a:pt x="83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2" y="27"/>
                  <a:pt x="82" y="27"/>
                  <a:pt x="82" y="27"/>
                </a:cubicBezTo>
                <a:cubicBezTo>
                  <a:pt x="82" y="27"/>
                  <a:pt x="82" y="27"/>
                  <a:pt x="82" y="27"/>
                </a:cubicBezTo>
                <a:cubicBezTo>
                  <a:pt x="83" y="26"/>
                  <a:pt x="83" y="26"/>
                  <a:pt x="83" y="26"/>
                </a:cubicBezTo>
                <a:cubicBezTo>
                  <a:pt x="83" y="26"/>
                  <a:pt x="83" y="26"/>
                  <a:pt x="83" y="26"/>
                </a:cubicBezTo>
                <a:cubicBezTo>
                  <a:pt x="83" y="24"/>
                  <a:pt x="83" y="24"/>
                  <a:pt x="83" y="24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4"/>
                  <a:pt x="82" y="24"/>
                  <a:pt x="82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4" y="23"/>
                  <a:pt x="84" y="23"/>
                  <a:pt x="84" y="23"/>
                </a:cubicBezTo>
                <a:cubicBezTo>
                  <a:pt x="84" y="23"/>
                  <a:pt x="84" y="23"/>
                  <a:pt x="84" y="23"/>
                </a:cubicBezTo>
                <a:cubicBezTo>
                  <a:pt x="83" y="23"/>
                  <a:pt x="83" y="23"/>
                  <a:pt x="83" y="23"/>
                </a:cubicBezTo>
                <a:cubicBezTo>
                  <a:pt x="82" y="22"/>
                  <a:pt x="82" y="22"/>
                  <a:pt x="82" y="22"/>
                </a:cubicBezTo>
                <a:cubicBezTo>
                  <a:pt x="82" y="22"/>
                  <a:pt x="82" y="22"/>
                  <a:pt x="82" y="22"/>
                </a:cubicBezTo>
                <a:cubicBezTo>
                  <a:pt x="82" y="21"/>
                  <a:pt x="82" y="21"/>
                  <a:pt x="82" y="21"/>
                </a:cubicBezTo>
                <a:cubicBezTo>
                  <a:pt x="83" y="21"/>
                  <a:pt x="83" y="21"/>
                  <a:pt x="83" y="21"/>
                </a:cubicBezTo>
                <a:cubicBezTo>
                  <a:pt x="83" y="21"/>
                  <a:pt x="83" y="21"/>
                  <a:pt x="83" y="21"/>
                </a:cubicBezTo>
                <a:cubicBezTo>
                  <a:pt x="84" y="20"/>
                  <a:pt x="84" y="20"/>
                  <a:pt x="84" y="20"/>
                </a:cubicBezTo>
                <a:cubicBezTo>
                  <a:pt x="84" y="20"/>
                  <a:pt x="84" y="20"/>
                  <a:pt x="84" y="20"/>
                </a:cubicBezTo>
                <a:cubicBezTo>
                  <a:pt x="85" y="19"/>
                  <a:pt x="85" y="19"/>
                  <a:pt x="85" y="19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8" y="20"/>
                  <a:pt x="88" y="20"/>
                  <a:pt x="88" y="20"/>
                </a:cubicBezTo>
                <a:cubicBezTo>
                  <a:pt x="89" y="21"/>
                  <a:pt x="89" y="21"/>
                  <a:pt x="89" y="21"/>
                </a:cubicBezTo>
                <a:cubicBezTo>
                  <a:pt x="90" y="21"/>
                  <a:pt x="90" y="21"/>
                  <a:pt x="90" y="21"/>
                </a:cubicBezTo>
                <a:cubicBezTo>
                  <a:pt x="90" y="21"/>
                  <a:pt x="90" y="21"/>
                  <a:pt x="90" y="21"/>
                </a:cubicBezTo>
                <a:cubicBezTo>
                  <a:pt x="91" y="21"/>
                  <a:pt x="91" y="21"/>
                  <a:pt x="91" y="21"/>
                </a:cubicBezTo>
                <a:cubicBezTo>
                  <a:pt x="91" y="22"/>
                  <a:pt x="91" y="22"/>
                  <a:pt x="91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4" y="22"/>
                  <a:pt x="94" y="22"/>
                  <a:pt x="94" y="22"/>
                </a:cubicBezTo>
                <a:cubicBezTo>
                  <a:pt x="95" y="21"/>
                  <a:pt x="95" y="21"/>
                  <a:pt x="95" y="21"/>
                </a:cubicBezTo>
                <a:cubicBezTo>
                  <a:pt x="95" y="22"/>
                  <a:pt x="95" y="22"/>
                  <a:pt x="95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7" y="22"/>
                  <a:pt x="97" y="22"/>
                  <a:pt x="97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99" y="23"/>
                  <a:pt x="99" y="23"/>
                  <a:pt x="99" y="23"/>
                </a:cubicBezTo>
                <a:cubicBezTo>
                  <a:pt x="99" y="23"/>
                  <a:pt x="99" y="23"/>
                  <a:pt x="99" y="23"/>
                </a:cubicBezTo>
                <a:cubicBezTo>
                  <a:pt x="99" y="23"/>
                  <a:pt x="99" y="23"/>
                  <a:pt x="99" y="23"/>
                </a:cubicBezTo>
                <a:cubicBezTo>
                  <a:pt x="99" y="24"/>
                  <a:pt x="99" y="24"/>
                  <a:pt x="99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5" y="25"/>
                  <a:pt x="105" y="25"/>
                  <a:pt x="105" y="25"/>
                </a:cubicBezTo>
                <a:cubicBezTo>
                  <a:pt x="105" y="25"/>
                  <a:pt x="105" y="25"/>
                  <a:pt x="105" y="25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7" y="21"/>
                  <a:pt x="107" y="21"/>
                  <a:pt x="107" y="21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7" y="23"/>
                  <a:pt x="107" y="23"/>
                  <a:pt x="107" y="23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9" y="25"/>
                  <a:pt x="109" y="25"/>
                  <a:pt x="109" y="25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110" y="25"/>
                  <a:pt x="110" y="25"/>
                  <a:pt x="110" y="25"/>
                </a:cubicBezTo>
                <a:cubicBezTo>
                  <a:pt x="110" y="25"/>
                  <a:pt x="110" y="25"/>
                  <a:pt x="110" y="25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09" y="27"/>
                  <a:pt x="109" y="27"/>
                  <a:pt x="109" y="27"/>
                </a:cubicBezTo>
                <a:cubicBezTo>
                  <a:pt x="109" y="27"/>
                  <a:pt x="109" y="27"/>
                  <a:pt x="109" y="27"/>
                </a:cubicBezTo>
                <a:cubicBezTo>
                  <a:pt x="109" y="27"/>
                  <a:pt x="109" y="27"/>
                  <a:pt x="109" y="27"/>
                </a:cubicBezTo>
                <a:cubicBezTo>
                  <a:pt x="110" y="28"/>
                  <a:pt x="110" y="28"/>
                  <a:pt x="110" y="28"/>
                </a:cubicBezTo>
                <a:cubicBezTo>
                  <a:pt x="110" y="28"/>
                  <a:pt x="110" y="28"/>
                  <a:pt x="110" y="28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09" y="29"/>
                  <a:pt x="109" y="29"/>
                  <a:pt x="109" y="29"/>
                </a:cubicBezTo>
                <a:cubicBezTo>
                  <a:pt x="109" y="29"/>
                  <a:pt x="109" y="29"/>
                  <a:pt x="109" y="29"/>
                </a:cubicBezTo>
                <a:cubicBezTo>
                  <a:pt x="109" y="29"/>
                  <a:pt x="109" y="29"/>
                  <a:pt x="109" y="29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109" y="29"/>
                  <a:pt x="109" y="29"/>
                  <a:pt x="109" y="29"/>
                </a:cubicBezTo>
                <a:cubicBezTo>
                  <a:pt x="109" y="29"/>
                  <a:pt x="109" y="29"/>
                  <a:pt x="109" y="29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8"/>
                  <a:pt x="108" y="28"/>
                  <a:pt x="108" y="28"/>
                </a:cubicBezTo>
                <a:cubicBezTo>
                  <a:pt x="108" y="28"/>
                  <a:pt x="108" y="28"/>
                  <a:pt x="108" y="28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06" y="29"/>
                  <a:pt x="106" y="29"/>
                  <a:pt x="106" y="29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29"/>
                  <a:pt x="106" y="29"/>
                  <a:pt x="106" y="29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5" y="30"/>
                  <a:pt x="105" y="30"/>
                  <a:pt x="105" y="30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08" y="34"/>
                  <a:pt x="108" y="34"/>
                  <a:pt x="108" y="34"/>
                </a:cubicBezTo>
                <a:cubicBezTo>
                  <a:pt x="108" y="34"/>
                  <a:pt x="108" y="34"/>
                  <a:pt x="108" y="34"/>
                </a:cubicBezTo>
                <a:cubicBezTo>
                  <a:pt x="108" y="34"/>
                  <a:pt x="108" y="34"/>
                  <a:pt x="108" y="34"/>
                </a:cubicBezTo>
                <a:cubicBezTo>
                  <a:pt x="109" y="34"/>
                  <a:pt x="109" y="34"/>
                  <a:pt x="109" y="34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09" y="36"/>
                  <a:pt x="109" y="36"/>
                  <a:pt x="109" y="36"/>
                </a:cubicBezTo>
                <a:cubicBezTo>
                  <a:pt x="109" y="36"/>
                  <a:pt x="109" y="36"/>
                  <a:pt x="109" y="36"/>
                </a:cubicBezTo>
                <a:cubicBezTo>
                  <a:pt x="109" y="36"/>
                  <a:pt x="109" y="36"/>
                  <a:pt x="109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11" y="31"/>
                  <a:pt x="111" y="31"/>
                  <a:pt x="111" y="31"/>
                </a:cubicBezTo>
                <a:cubicBezTo>
                  <a:pt x="111" y="31"/>
                  <a:pt x="111" y="31"/>
                  <a:pt x="111" y="31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13" y="31"/>
                  <a:pt x="113" y="31"/>
                  <a:pt x="113" y="31"/>
                </a:cubicBezTo>
                <a:cubicBezTo>
                  <a:pt x="113" y="31"/>
                  <a:pt x="113" y="31"/>
                  <a:pt x="113" y="31"/>
                </a:cubicBezTo>
                <a:cubicBezTo>
                  <a:pt x="113" y="32"/>
                  <a:pt x="113" y="32"/>
                  <a:pt x="113" y="32"/>
                </a:cubicBezTo>
                <a:cubicBezTo>
                  <a:pt x="113" y="32"/>
                  <a:pt x="113" y="32"/>
                  <a:pt x="113" y="32"/>
                </a:cubicBezTo>
                <a:cubicBezTo>
                  <a:pt x="113" y="32"/>
                  <a:pt x="113" y="32"/>
                  <a:pt x="113" y="32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4" y="33"/>
                  <a:pt x="114" y="33"/>
                  <a:pt x="114" y="33"/>
                </a:cubicBezTo>
                <a:cubicBezTo>
                  <a:pt x="114" y="33"/>
                  <a:pt x="114" y="33"/>
                  <a:pt x="114" y="33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5" y="33"/>
                  <a:pt x="115" y="33"/>
                  <a:pt x="115" y="33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3"/>
                  <a:pt x="115" y="33"/>
                  <a:pt x="115" y="33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6" y="35"/>
                  <a:pt x="116" y="35"/>
                  <a:pt x="116" y="35"/>
                </a:cubicBezTo>
                <a:cubicBezTo>
                  <a:pt x="116" y="35"/>
                  <a:pt x="116" y="35"/>
                  <a:pt x="116" y="35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7" y="36"/>
                  <a:pt x="117" y="36"/>
                  <a:pt x="117" y="36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8" y="36"/>
                  <a:pt x="118" y="36"/>
                  <a:pt x="118" y="36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17" y="37"/>
                  <a:pt x="117" y="37"/>
                  <a:pt x="117" y="37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117" y="39"/>
                  <a:pt x="117" y="39"/>
                  <a:pt x="117" y="39"/>
                </a:cubicBezTo>
                <a:cubicBezTo>
                  <a:pt x="116" y="38"/>
                  <a:pt x="116" y="38"/>
                  <a:pt x="116" y="38"/>
                </a:cubicBezTo>
                <a:cubicBezTo>
                  <a:pt x="116" y="38"/>
                  <a:pt x="116" y="38"/>
                  <a:pt x="116" y="38"/>
                </a:cubicBezTo>
                <a:cubicBezTo>
                  <a:pt x="116" y="38"/>
                  <a:pt x="116" y="38"/>
                  <a:pt x="116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7"/>
                  <a:pt x="117" y="37"/>
                  <a:pt x="117" y="37"/>
                </a:cubicBezTo>
                <a:cubicBezTo>
                  <a:pt x="116" y="37"/>
                  <a:pt x="116" y="37"/>
                  <a:pt x="116" y="37"/>
                </a:cubicBezTo>
                <a:cubicBezTo>
                  <a:pt x="116" y="37"/>
                  <a:pt x="116" y="37"/>
                  <a:pt x="116" y="37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14" y="38"/>
                  <a:pt x="114" y="38"/>
                  <a:pt x="114" y="38"/>
                </a:cubicBezTo>
                <a:cubicBezTo>
                  <a:pt x="114" y="38"/>
                  <a:pt x="114" y="38"/>
                  <a:pt x="114" y="38"/>
                </a:cubicBezTo>
                <a:cubicBezTo>
                  <a:pt x="114" y="38"/>
                  <a:pt x="114" y="38"/>
                  <a:pt x="114" y="38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112" y="38"/>
                  <a:pt x="112" y="38"/>
                  <a:pt x="112" y="38"/>
                </a:cubicBezTo>
                <a:cubicBezTo>
                  <a:pt x="112" y="38"/>
                  <a:pt x="112" y="38"/>
                  <a:pt x="112" y="38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6" y="37"/>
                  <a:pt x="106" y="37"/>
                  <a:pt x="106" y="37"/>
                </a:cubicBezTo>
                <a:cubicBezTo>
                  <a:pt x="106" y="38"/>
                  <a:pt x="106" y="38"/>
                  <a:pt x="106" y="3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13" y="39"/>
                  <a:pt x="113" y="39"/>
                  <a:pt x="113" y="39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114" y="38"/>
                  <a:pt x="114" y="38"/>
                  <a:pt x="114" y="38"/>
                </a:cubicBezTo>
                <a:cubicBezTo>
                  <a:pt x="114" y="39"/>
                  <a:pt x="114" y="39"/>
                  <a:pt x="114" y="39"/>
                </a:cubicBezTo>
                <a:cubicBezTo>
                  <a:pt x="115" y="39"/>
                  <a:pt x="115" y="39"/>
                  <a:pt x="115" y="39"/>
                </a:cubicBezTo>
                <a:cubicBezTo>
                  <a:pt x="115" y="39"/>
                  <a:pt x="115" y="39"/>
                  <a:pt x="115" y="39"/>
                </a:cubicBezTo>
                <a:cubicBezTo>
                  <a:pt x="116" y="39"/>
                  <a:pt x="116" y="39"/>
                  <a:pt x="116" y="39"/>
                </a:cubicBezTo>
                <a:cubicBezTo>
                  <a:pt x="116" y="39"/>
                  <a:pt x="116" y="39"/>
                  <a:pt x="116" y="39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114" y="40"/>
                  <a:pt x="114" y="40"/>
                  <a:pt x="114" y="40"/>
                </a:cubicBezTo>
                <a:cubicBezTo>
                  <a:pt x="114" y="41"/>
                  <a:pt x="114" y="41"/>
                  <a:pt x="114" y="41"/>
                </a:cubicBezTo>
                <a:cubicBezTo>
                  <a:pt x="114" y="40"/>
                  <a:pt x="114" y="40"/>
                  <a:pt x="114" y="40"/>
                </a:cubicBezTo>
                <a:cubicBezTo>
                  <a:pt x="114" y="40"/>
                  <a:pt x="114" y="40"/>
                  <a:pt x="114" y="40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10" y="43"/>
                  <a:pt x="110" y="43"/>
                  <a:pt x="110" y="43"/>
                </a:cubicBezTo>
                <a:cubicBezTo>
                  <a:pt x="110" y="43"/>
                  <a:pt x="110" y="43"/>
                  <a:pt x="110" y="43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105" y="45"/>
                  <a:pt x="105" y="45"/>
                  <a:pt x="105" y="45"/>
                </a:cubicBezTo>
                <a:cubicBezTo>
                  <a:pt x="105" y="45"/>
                  <a:pt x="105" y="45"/>
                  <a:pt x="105" y="45"/>
                </a:cubicBezTo>
                <a:cubicBezTo>
                  <a:pt x="105" y="45"/>
                  <a:pt x="105" y="45"/>
                  <a:pt x="105" y="45"/>
                </a:cubicBezTo>
                <a:cubicBezTo>
                  <a:pt x="104" y="45"/>
                  <a:pt x="104" y="45"/>
                  <a:pt x="104" y="45"/>
                </a:cubicBezTo>
                <a:cubicBezTo>
                  <a:pt x="103" y="45"/>
                  <a:pt x="103" y="45"/>
                  <a:pt x="103" y="45"/>
                </a:cubicBezTo>
                <a:cubicBezTo>
                  <a:pt x="103" y="46"/>
                  <a:pt x="103" y="46"/>
                  <a:pt x="103" y="46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102" y="47"/>
                  <a:pt x="102" y="47"/>
                  <a:pt x="102" y="47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103" y="49"/>
                  <a:pt x="103" y="49"/>
                  <a:pt x="103" y="49"/>
                </a:cubicBezTo>
                <a:cubicBezTo>
                  <a:pt x="103" y="49"/>
                  <a:pt x="103" y="49"/>
                  <a:pt x="103" y="49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106" y="49"/>
                  <a:pt x="106" y="49"/>
                  <a:pt x="106" y="49"/>
                </a:cubicBezTo>
                <a:cubicBezTo>
                  <a:pt x="106" y="49"/>
                  <a:pt x="106" y="49"/>
                  <a:pt x="106" y="49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7" y="50"/>
                  <a:pt x="107" y="50"/>
                  <a:pt x="107" y="50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07" y="52"/>
                  <a:pt x="107" y="52"/>
                  <a:pt x="107" y="52"/>
                </a:cubicBezTo>
                <a:cubicBezTo>
                  <a:pt x="107" y="52"/>
                  <a:pt x="107" y="52"/>
                  <a:pt x="107" y="52"/>
                </a:cubicBezTo>
                <a:cubicBezTo>
                  <a:pt x="107" y="53"/>
                  <a:pt x="107" y="53"/>
                  <a:pt x="107" y="53"/>
                </a:cubicBezTo>
                <a:cubicBezTo>
                  <a:pt x="108" y="52"/>
                  <a:pt x="108" y="52"/>
                  <a:pt x="108" y="52"/>
                </a:cubicBezTo>
                <a:cubicBezTo>
                  <a:pt x="108" y="52"/>
                  <a:pt x="108" y="52"/>
                  <a:pt x="108" y="52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108" y="53"/>
                  <a:pt x="108" y="53"/>
                  <a:pt x="108" y="53"/>
                </a:cubicBezTo>
                <a:cubicBezTo>
                  <a:pt x="109" y="53"/>
                  <a:pt x="109" y="53"/>
                  <a:pt x="109" y="53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110" y="52"/>
                  <a:pt x="110" y="52"/>
                  <a:pt x="110" y="52"/>
                </a:cubicBezTo>
                <a:cubicBezTo>
                  <a:pt x="110" y="52"/>
                  <a:pt x="110" y="52"/>
                  <a:pt x="110" y="52"/>
                </a:cubicBezTo>
                <a:cubicBezTo>
                  <a:pt x="110" y="51"/>
                  <a:pt x="110" y="51"/>
                  <a:pt x="110" y="51"/>
                </a:cubicBezTo>
                <a:cubicBezTo>
                  <a:pt x="111" y="52"/>
                  <a:pt x="111" y="52"/>
                  <a:pt x="111" y="52"/>
                </a:cubicBezTo>
                <a:cubicBezTo>
                  <a:pt x="111" y="52"/>
                  <a:pt x="111" y="52"/>
                  <a:pt x="111" y="52"/>
                </a:cubicBezTo>
                <a:cubicBezTo>
                  <a:pt x="111" y="52"/>
                  <a:pt x="111" y="52"/>
                  <a:pt x="111" y="52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113" y="52"/>
                  <a:pt x="113" y="52"/>
                  <a:pt x="113" y="52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117" y="54"/>
                  <a:pt x="117" y="54"/>
                  <a:pt x="117" y="54"/>
                </a:cubicBezTo>
                <a:cubicBezTo>
                  <a:pt x="117" y="55"/>
                  <a:pt x="117" y="55"/>
                  <a:pt x="117" y="55"/>
                </a:cubicBezTo>
                <a:cubicBezTo>
                  <a:pt x="117" y="55"/>
                  <a:pt x="117" y="55"/>
                  <a:pt x="117" y="55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57"/>
                  <a:pt x="118" y="57"/>
                  <a:pt x="118" y="57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0" y="58"/>
                  <a:pt x="120" y="58"/>
                  <a:pt x="120" y="58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2" y="59"/>
                  <a:pt x="122" y="59"/>
                  <a:pt x="122" y="59"/>
                </a:cubicBezTo>
                <a:cubicBezTo>
                  <a:pt x="123" y="59"/>
                  <a:pt x="123" y="59"/>
                  <a:pt x="123" y="59"/>
                </a:cubicBezTo>
                <a:lnTo>
                  <a:pt x="123" y="60"/>
                </a:lnTo>
                <a:close/>
                <a:moveTo>
                  <a:pt x="114" y="51"/>
                </a:moveTo>
                <a:cubicBezTo>
                  <a:pt x="113" y="50"/>
                  <a:pt x="113" y="50"/>
                  <a:pt x="113" y="50"/>
                </a:cubicBezTo>
                <a:cubicBezTo>
                  <a:pt x="112" y="50"/>
                  <a:pt x="112" y="50"/>
                  <a:pt x="112" y="50"/>
                </a:cubicBezTo>
                <a:cubicBezTo>
                  <a:pt x="112" y="50"/>
                  <a:pt x="112" y="50"/>
                  <a:pt x="112" y="50"/>
                </a:cubicBezTo>
                <a:cubicBezTo>
                  <a:pt x="112" y="50"/>
                  <a:pt x="112" y="50"/>
                  <a:pt x="112" y="50"/>
                </a:cubicBezTo>
                <a:cubicBezTo>
                  <a:pt x="111" y="50"/>
                  <a:pt x="111" y="50"/>
                  <a:pt x="111" y="50"/>
                </a:cubicBezTo>
                <a:cubicBezTo>
                  <a:pt x="111" y="50"/>
                  <a:pt x="111" y="50"/>
                  <a:pt x="111" y="50"/>
                </a:cubicBezTo>
                <a:cubicBezTo>
                  <a:pt x="110" y="50"/>
                  <a:pt x="110" y="50"/>
                  <a:pt x="110" y="50"/>
                </a:cubicBezTo>
                <a:cubicBezTo>
                  <a:pt x="110" y="50"/>
                  <a:pt x="110" y="50"/>
                  <a:pt x="110" y="50"/>
                </a:cubicBezTo>
                <a:cubicBezTo>
                  <a:pt x="110" y="49"/>
                  <a:pt x="110" y="49"/>
                  <a:pt x="110" y="49"/>
                </a:cubicBezTo>
                <a:cubicBezTo>
                  <a:pt x="110" y="49"/>
                  <a:pt x="110" y="49"/>
                  <a:pt x="110" y="49"/>
                </a:cubicBezTo>
                <a:cubicBezTo>
                  <a:pt x="110" y="49"/>
                  <a:pt x="110" y="49"/>
                  <a:pt x="110" y="49"/>
                </a:cubicBezTo>
                <a:cubicBezTo>
                  <a:pt x="110" y="49"/>
                  <a:pt x="110" y="49"/>
                  <a:pt x="110" y="49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09" y="48"/>
                  <a:pt x="109" y="48"/>
                  <a:pt x="109" y="48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09" y="48"/>
                  <a:pt x="109" y="48"/>
                  <a:pt x="109" y="48"/>
                </a:cubicBezTo>
                <a:cubicBezTo>
                  <a:pt x="109" y="48"/>
                  <a:pt x="109" y="48"/>
                  <a:pt x="109" y="48"/>
                </a:cubicBezTo>
                <a:cubicBezTo>
                  <a:pt x="109" y="47"/>
                  <a:pt x="109" y="47"/>
                  <a:pt x="109" y="47"/>
                </a:cubicBezTo>
                <a:cubicBezTo>
                  <a:pt x="109" y="47"/>
                  <a:pt x="109" y="47"/>
                  <a:pt x="109" y="47"/>
                </a:cubicBezTo>
                <a:cubicBezTo>
                  <a:pt x="109" y="47"/>
                  <a:pt x="109" y="47"/>
                  <a:pt x="109" y="47"/>
                </a:cubicBezTo>
                <a:cubicBezTo>
                  <a:pt x="109" y="47"/>
                  <a:pt x="109" y="47"/>
                  <a:pt x="109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10" y="47"/>
                  <a:pt x="110" y="47"/>
                  <a:pt x="110" y="47"/>
                </a:cubicBezTo>
                <a:cubicBezTo>
                  <a:pt x="110" y="47"/>
                  <a:pt x="110" y="47"/>
                  <a:pt x="110" y="47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50"/>
                  <a:pt x="112" y="50"/>
                  <a:pt x="112" y="50"/>
                </a:cubicBezTo>
                <a:cubicBezTo>
                  <a:pt x="112" y="50"/>
                  <a:pt x="112" y="50"/>
                  <a:pt x="112" y="50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4" y="51"/>
                  <a:pt x="114" y="51"/>
                  <a:pt x="114" y="51"/>
                </a:cubicBezTo>
                <a:cubicBezTo>
                  <a:pt x="114" y="51"/>
                  <a:pt x="114" y="51"/>
                  <a:pt x="114" y="51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1"/>
                  <a:pt x="114" y="51"/>
                  <a:pt x="114" y="51"/>
                </a:cubicBezTo>
                <a:close/>
                <a:moveTo>
                  <a:pt x="108" y="48"/>
                </a:moveTo>
                <a:cubicBezTo>
                  <a:pt x="108" y="48"/>
                  <a:pt x="108" y="48"/>
                  <a:pt x="108" y="48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7" y="47"/>
                  <a:pt x="107" y="47"/>
                  <a:pt x="107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8" y="48"/>
                  <a:pt x="108" y="48"/>
                  <a:pt x="108" y="48"/>
                </a:cubicBezTo>
                <a:cubicBezTo>
                  <a:pt x="109" y="48"/>
                  <a:pt x="109" y="48"/>
                  <a:pt x="109" y="48"/>
                </a:cubicBezTo>
                <a:cubicBezTo>
                  <a:pt x="109" y="48"/>
                  <a:pt x="109" y="48"/>
                  <a:pt x="109" y="48"/>
                </a:cubicBezTo>
                <a:cubicBezTo>
                  <a:pt x="109" y="48"/>
                  <a:pt x="109" y="48"/>
                  <a:pt x="109" y="48"/>
                </a:cubicBezTo>
                <a:cubicBezTo>
                  <a:pt x="110" y="49"/>
                  <a:pt x="110" y="49"/>
                  <a:pt x="110" y="49"/>
                </a:cubicBezTo>
                <a:cubicBezTo>
                  <a:pt x="110" y="49"/>
                  <a:pt x="110" y="49"/>
                  <a:pt x="110" y="49"/>
                </a:cubicBezTo>
                <a:cubicBezTo>
                  <a:pt x="110" y="49"/>
                  <a:pt x="110" y="49"/>
                  <a:pt x="110" y="49"/>
                </a:cubicBezTo>
                <a:cubicBezTo>
                  <a:pt x="109" y="49"/>
                  <a:pt x="109" y="49"/>
                  <a:pt x="109" y="49"/>
                </a:cubicBezTo>
                <a:cubicBezTo>
                  <a:pt x="109" y="49"/>
                  <a:pt x="109" y="49"/>
                  <a:pt x="109" y="49"/>
                </a:cubicBezTo>
                <a:cubicBezTo>
                  <a:pt x="108" y="49"/>
                  <a:pt x="108" y="49"/>
                  <a:pt x="108" y="49"/>
                </a:cubicBezTo>
                <a:cubicBezTo>
                  <a:pt x="109" y="49"/>
                  <a:pt x="109" y="49"/>
                  <a:pt x="109" y="49"/>
                </a:cubicBezTo>
                <a:lnTo>
                  <a:pt x="108" y="48"/>
                </a:lnTo>
                <a:close/>
                <a:moveTo>
                  <a:pt x="108" y="49"/>
                </a:moveTo>
                <a:cubicBezTo>
                  <a:pt x="108" y="49"/>
                  <a:pt x="108" y="49"/>
                  <a:pt x="108" y="49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8" y="49"/>
                  <a:pt x="108" y="49"/>
                  <a:pt x="108" y="49"/>
                </a:cubicBezTo>
                <a:close/>
                <a:moveTo>
                  <a:pt x="107" y="48"/>
                </a:moveTo>
                <a:cubicBezTo>
                  <a:pt x="106" y="48"/>
                  <a:pt x="106" y="48"/>
                  <a:pt x="106" y="48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7" y="48"/>
                  <a:pt x="107" y="48"/>
                  <a:pt x="107" y="48"/>
                </a:cubicBezTo>
                <a:close/>
                <a:moveTo>
                  <a:pt x="133" y="14"/>
                </a:moveTo>
                <a:cubicBezTo>
                  <a:pt x="133" y="14"/>
                  <a:pt x="133" y="14"/>
                  <a:pt x="133" y="14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31" y="15"/>
                  <a:pt x="131" y="15"/>
                  <a:pt x="131" y="15"/>
                </a:cubicBezTo>
                <a:cubicBezTo>
                  <a:pt x="131" y="15"/>
                  <a:pt x="131" y="15"/>
                  <a:pt x="131" y="15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31" y="15"/>
                  <a:pt x="131" y="15"/>
                  <a:pt x="131" y="15"/>
                </a:cubicBezTo>
                <a:cubicBezTo>
                  <a:pt x="131" y="15"/>
                  <a:pt x="131" y="15"/>
                  <a:pt x="131" y="15"/>
                </a:cubicBezTo>
                <a:cubicBezTo>
                  <a:pt x="131" y="16"/>
                  <a:pt x="131" y="16"/>
                  <a:pt x="131" y="16"/>
                </a:cubicBezTo>
                <a:cubicBezTo>
                  <a:pt x="131" y="16"/>
                  <a:pt x="131" y="16"/>
                  <a:pt x="131" y="16"/>
                </a:cubicBezTo>
                <a:cubicBezTo>
                  <a:pt x="131" y="17"/>
                  <a:pt x="131" y="17"/>
                  <a:pt x="131" y="17"/>
                </a:cubicBezTo>
                <a:cubicBezTo>
                  <a:pt x="130" y="17"/>
                  <a:pt x="130" y="17"/>
                  <a:pt x="130" y="17"/>
                </a:cubicBezTo>
                <a:cubicBezTo>
                  <a:pt x="130" y="18"/>
                  <a:pt x="130" y="18"/>
                  <a:pt x="130" y="18"/>
                </a:cubicBezTo>
                <a:cubicBezTo>
                  <a:pt x="130" y="18"/>
                  <a:pt x="130" y="18"/>
                  <a:pt x="130" y="18"/>
                </a:cubicBezTo>
                <a:cubicBezTo>
                  <a:pt x="130" y="18"/>
                  <a:pt x="130" y="18"/>
                  <a:pt x="130" y="18"/>
                </a:cubicBezTo>
                <a:cubicBezTo>
                  <a:pt x="130" y="18"/>
                  <a:pt x="130" y="18"/>
                  <a:pt x="130" y="18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0" y="19"/>
                  <a:pt x="130" y="19"/>
                  <a:pt x="130" y="19"/>
                </a:cubicBezTo>
                <a:cubicBezTo>
                  <a:pt x="130" y="19"/>
                  <a:pt x="130" y="19"/>
                  <a:pt x="130" y="19"/>
                </a:cubicBezTo>
                <a:cubicBezTo>
                  <a:pt x="130" y="20"/>
                  <a:pt x="130" y="20"/>
                  <a:pt x="130" y="20"/>
                </a:cubicBezTo>
                <a:cubicBezTo>
                  <a:pt x="130" y="20"/>
                  <a:pt x="130" y="20"/>
                  <a:pt x="130" y="20"/>
                </a:cubicBezTo>
                <a:cubicBezTo>
                  <a:pt x="130" y="20"/>
                  <a:pt x="130" y="20"/>
                  <a:pt x="130" y="20"/>
                </a:cubicBezTo>
                <a:cubicBezTo>
                  <a:pt x="130" y="20"/>
                  <a:pt x="130" y="20"/>
                  <a:pt x="130" y="20"/>
                </a:cubicBezTo>
                <a:cubicBezTo>
                  <a:pt x="130" y="20"/>
                  <a:pt x="130" y="20"/>
                  <a:pt x="130" y="20"/>
                </a:cubicBezTo>
                <a:cubicBezTo>
                  <a:pt x="130" y="21"/>
                  <a:pt x="130" y="21"/>
                  <a:pt x="130" y="21"/>
                </a:cubicBezTo>
                <a:cubicBezTo>
                  <a:pt x="130" y="21"/>
                  <a:pt x="130" y="21"/>
                  <a:pt x="130" y="21"/>
                </a:cubicBezTo>
                <a:cubicBezTo>
                  <a:pt x="130" y="21"/>
                  <a:pt x="130" y="21"/>
                  <a:pt x="130" y="21"/>
                </a:cubicBezTo>
                <a:cubicBezTo>
                  <a:pt x="130" y="21"/>
                  <a:pt x="130" y="21"/>
                  <a:pt x="130" y="21"/>
                </a:cubicBezTo>
                <a:cubicBezTo>
                  <a:pt x="130" y="22"/>
                  <a:pt x="130" y="22"/>
                  <a:pt x="130" y="22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29" y="21"/>
                  <a:pt x="129" y="21"/>
                  <a:pt x="129" y="21"/>
                </a:cubicBezTo>
                <a:cubicBezTo>
                  <a:pt x="129" y="21"/>
                  <a:pt x="129" y="21"/>
                  <a:pt x="129" y="21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23"/>
                  <a:pt x="128" y="23"/>
                  <a:pt x="128" y="23"/>
                </a:cubicBezTo>
                <a:cubicBezTo>
                  <a:pt x="129" y="23"/>
                  <a:pt x="129" y="23"/>
                  <a:pt x="129" y="23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29" y="23"/>
                  <a:pt x="129" y="23"/>
                  <a:pt x="129" y="23"/>
                </a:cubicBezTo>
                <a:cubicBezTo>
                  <a:pt x="128" y="23"/>
                  <a:pt x="128" y="23"/>
                  <a:pt x="128" y="23"/>
                </a:cubicBezTo>
                <a:cubicBezTo>
                  <a:pt x="128" y="23"/>
                  <a:pt x="128" y="23"/>
                  <a:pt x="128" y="23"/>
                </a:cubicBezTo>
                <a:cubicBezTo>
                  <a:pt x="128" y="23"/>
                  <a:pt x="128" y="23"/>
                  <a:pt x="128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7" y="25"/>
                  <a:pt x="127" y="25"/>
                  <a:pt x="127" y="25"/>
                </a:cubicBezTo>
                <a:cubicBezTo>
                  <a:pt x="127" y="25"/>
                  <a:pt x="127" y="25"/>
                  <a:pt x="127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5" y="25"/>
                  <a:pt x="125" y="25"/>
                  <a:pt x="125" y="25"/>
                </a:cubicBezTo>
                <a:cubicBezTo>
                  <a:pt x="125" y="26"/>
                  <a:pt x="125" y="26"/>
                  <a:pt x="125" y="26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2" y="26"/>
                  <a:pt x="122" y="26"/>
                  <a:pt x="122" y="26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27"/>
                  <a:pt x="120" y="27"/>
                  <a:pt x="120" y="27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26"/>
                  <a:pt x="119" y="26"/>
                  <a:pt x="119" y="26"/>
                </a:cubicBezTo>
                <a:cubicBezTo>
                  <a:pt x="120" y="26"/>
                  <a:pt x="120" y="26"/>
                  <a:pt x="120" y="26"/>
                </a:cubicBezTo>
                <a:cubicBezTo>
                  <a:pt x="120" y="26"/>
                  <a:pt x="120" y="26"/>
                  <a:pt x="120" y="26"/>
                </a:cubicBezTo>
                <a:cubicBezTo>
                  <a:pt x="119" y="26"/>
                  <a:pt x="119" y="26"/>
                  <a:pt x="119" y="26"/>
                </a:cubicBezTo>
                <a:cubicBezTo>
                  <a:pt x="119" y="26"/>
                  <a:pt x="119" y="26"/>
                  <a:pt x="119" y="26"/>
                </a:cubicBezTo>
                <a:cubicBezTo>
                  <a:pt x="119" y="25"/>
                  <a:pt x="119" y="25"/>
                  <a:pt x="119" y="25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19" y="22"/>
                  <a:pt x="119" y="22"/>
                  <a:pt x="119" y="22"/>
                </a:cubicBezTo>
                <a:cubicBezTo>
                  <a:pt x="119" y="22"/>
                  <a:pt x="119" y="22"/>
                  <a:pt x="119" y="22"/>
                </a:cubicBezTo>
                <a:cubicBezTo>
                  <a:pt x="118" y="22"/>
                  <a:pt x="118" y="22"/>
                  <a:pt x="118" y="22"/>
                </a:cubicBezTo>
                <a:cubicBezTo>
                  <a:pt x="119" y="21"/>
                  <a:pt x="119" y="21"/>
                  <a:pt x="119" y="21"/>
                </a:cubicBezTo>
                <a:cubicBezTo>
                  <a:pt x="119" y="20"/>
                  <a:pt x="119" y="20"/>
                  <a:pt x="119" y="20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17" y="19"/>
                  <a:pt x="117" y="19"/>
                  <a:pt x="117" y="19"/>
                </a:cubicBezTo>
                <a:cubicBezTo>
                  <a:pt x="116" y="18"/>
                  <a:pt x="116" y="18"/>
                  <a:pt x="116" y="18"/>
                </a:cubicBezTo>
                <a:cubicBezTo>
                  <a:pt x="115" y="18"/>
                  <a:pt x="115" y="18"/>
                  <a:pt x="115" y="18"/>
                </a:cubicBezTo>
                <a:cubicBezTo>
                  <a:pt x="115" y="18"/>
                  <a:pt x="115" y="18"/>
                  <a:pt x="115" y="18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4" y="17"/>
                  <a:pt x="114" y="17"/>
                  <a:pt x="114" y="17"/>
                </a:cubicBezTo>
                <a:cubicBezTo>
                  <a:pt x="115" y="17"/>
                  <a:pt x="115" y="17"/>
                  <a:pt x="115" y="17"/>
                </a:cubicBezTo>
                <a:cubicBezTo>
                  <a:pt x="115" y="17"/>
                  <a:pt x="115" y="17"/>
                  <a:pt x="115" y="17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14" y="17"/>
                  <a:pt x="114" y="17"/>
                  <a:pt x="114" y="17"/>
                </a:cubicBezTo>
                <a:cubicBezTo>
                  <a:pt x="114" y="16"/>
                  <a:pt x="114" y="16"/>
                  <a:pt x="114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4" y="16"/>
                  <a:pt x="114" y="16"/>
                  <a:pt x="114" y="16"/>
                </a:cubicBezTo>
                <a:cubicBezTo>
                  <a:pt x="115" y="15"/>
                  <a:pt x="115" y="15"/>
                  <a:pt x="115" y="15"/>
                </a:cubicBezTo>
                <a:cubicBezTo>
                  <a:pt x="115" y="15"/>
                  <a:pt x="115" y="15"/>
                  <a:pt x="115" y="15"/>
                </a:cubicBezTo>
                <a:cubicBezTo>
                  <a:pt x="115" y="15"/>
                  <a:pt x="115" y="15"/>
                  <a:pt x="115" y="15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5" y="14"/>
                  <a:pt x="115" y="14"/>
                  <a:pt x="115" y="14"/>
                </a:cubicBezTo>
                <a:cubicBezTo>
                  <a:pt x="115" y="14"/>
                  <a:pt x="115" y="14"/>
                  <a:pt x="115" y="14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7" y="13"/>
                  <a:pt x="117" y="13"/>
                  <a:pt x="117" y="13"/>
                </a:cubicBezTo>
                <a:cubicBezTo>
                  <a:pt x="117" y="13"/>
                  <a:pt x="117" y="13"/>
                  <a:pt x="117" y="13"/>
                </a:cubicBezTo>
                <a:cubicBezTo>
                  <a:pt x="117" y="13"/>
                  <a:pt x="117" y="13"/>
                  <a:pt x="117" y="13"/>
                </a:cubicBezTo>
                <a:cubicBezTo>
                  <a:pt x="117" y="12"/>
                  <a:pt x="117" y="12"/>
                  <a:pt x="117" y="12"/>
                </a:cubicBezTo>
                <a:cubicBezTo>
                  <a:pt x="117" y="12"/>
                  <a:pt x="117" y="12"/>
                  <a:pt x="117" y="12"/>
                </a:cubicBezTo>
                <a:cubicBezTo>
                  <a:pt x="118" y="12"/>
                  <a:pt x="118" y="12"/>
                  <a:pt x="118" y="12"/>
                </a:cubicBezTo>
                <a:cubicBezTo>
                  <a:pt x="118" y="12"/>
                  <a:pt x="118" y="12"/>
                  <a:pt x="118" y="12"/>
                </a:cubicBezTo>
                <a:cubicBezTo>
                  <a:pt x="118" y="12"/>
                  <a:pt x="118" y="12"/>
                  <a:pt x="118" y="12"/>
                </a:cubicBezTo>
                <a:cubicBezTo>
                  <a:pt x="118" y="13"/>
                  <a:pt x="118" y="13"/>
                  <a:pt x="118" y="13"/>
                </a:cubicBezTo>
                <a:cubicBezTo>
                  <a:pt x="118" y="12"/>
                  <a:pt x="118" y="12"/>
                  <a:pt x="118" y="12"/>
                </a:cubicBezTo>
                <a:cubicBezTo>
                  <a:pt x="118" y="12"/>
                  <a:pt x="118" y="12"/>
                  <a:pt x="118" y="12"/>
                </a:cubicBezTo>
                <a:cubicBezTo>
                  <a:pt x="118" y="12"/>
                  <a:pt x="118" y="12"/>
                  <a:pt x="118" y="12"/>
                </a:cubicBezTo>
                <a:cubicBezTo>
                  <a:pt x="118" y="11"/>
                  <a:pt x="118" y="11"/>
                  <a:pt x="118" y="11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20" y="11"/>
                  <a:pt x="120" y="11"/>
                  <a:pt x="120" y="11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21" y="12"/>
                  <a:pt x="121" y="12"/>
                  <a:pt x="121" y="12"/>
                </a:cubicBezTo>
                <a:cubicBezTo>
                  <a:pt x="121" y="12"/>
                  <a:pt x="121" y="12"/>
                  <a:pt x="121" y="12"/>
                </a:cubicBezTo>
                <a:cubicBezTo>
                  <a:pt x="121" y="11"/>
                  <a:pt x="121" y="11"/>
                  <a:pt x="121" y="11"/>
                </a:cubicBezTo>
                <a:cubicBezTo>
                  <a:pt x="121" y="11"/>
                  <a:pt x="121" y="11"/>
                  <a:pt x="121" y="11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5" y="11"/>
                  <a:pt x="125" y="11"/>
                  <a:pt x="125" y="11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6" y="10"/>
                  <a:pt x="126" y="10"/>
                  <a:pt x="126" y="10"/>
                </a:cubicBezTo>
                <a:cubicBezTo>
                  <a:pt x="126" y="10"/>
                  <a:pt x="126" y="10"/>
                  <a:pt x="126" y="10"/>
                </a:cubicBezTo>
                <a:cubicBezTo>
                  <a:pt x="126" y="10"/>
                  <a:pt x="126" y="10"/>
                  <a:pt x="126" y="10"/>
                </a:cubicBezTo>
                <a:cubicBezTo>
                  <a:pt x="127" y="10"/>
                  <a:pt x="127" y="10"/>
                  <a:pt x="127" y="10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11"/>
                  <a:pt x="129" y="11"/>
                  <a:pt x="129" y="11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7" y="10"/>
                  <a:pt x="127" y="10"/>
                  <a:pt x="127" y="10"/>
                </a:cubicBezTo>
                <a:cubicBezTo>
                  <a:pt x="127" y="11"/>
                  <a:pt x="127" y="11"/>
                  <a:pt x="127" y="11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7" y="11"/>
                  <a:pt x="127" y="11"/>
                  <a:pt x="127" y="11"/>
                </a:cubicBezTo>
                <a:cubicBezTo>
                  <a:pt x="127" y="11"/>
                  <a:pt x="127" y="11"/>
                  <a:pt x="127" y="11"/>
                </a:cubicBezTo>
                <a:cubicBezTo>
                  <a:pt x="128" y="11"/>
                  <a:pt x="128" y="11"/>
                  <a:pt x="128" y="11"/>
                </a:cubicBezTo>
                <a:cubicBezTo>
                  <a:pt x="128" y="11"/>
                  <a:pt x="128" y="11"/>
                  <a:pt x="128" y="11"/>
                </a:cubicBezTo>
                <a:cubicBezTo>
                  <a:pt x="129" y="11"/>
                  <a:pt x="129" y="11"/>
                  <a:pt x="129" y="11"/>
                </a:cubicBezTo>
                <a:cubicBezTo>
                  <a:pt x="129" y="11"/>
                  <a:pt x="129" y="11"/>
                  <a:pt x="129" y="11"/>
                </a:cubicBezTo>
                <a:cubicBezTo>
                  <a:pt x="129" y="11"/>
                  <a:pt x="129" y="11"/>
                  <a:pt x="129" y="11"/>
                </a:cubicBezTo>
                <a:cubicBezTo>
                  <a:pt x="129" y="11"/>
                  <a:pt x="129" y="11"/>
                  <a:pt x="129" y="11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29" y="11"/>
                  <a:pt x="129" y="11"/>
                  <a:pt x="129" y="11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30" y="12"/>
                  <a:pt x="130" y="12"/>
                  <a:pt x="130" y="12"/>
                </a:cubicBezTo>
                <a:cubicBezTo>
                  <a:pt x="130" y="12"/>
                  <a:pt x="130" y="12"/>
                  <a:pt x="130" y="12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7" y="12"/>
                  <a:pt x="127" y="12"/>
                  <a:pt x="127" y="12"/>
                </a:cubicBezTo>
                <a:cubicBezTo>
                  <a:pt x="126" y="13"/>
                  <a:pt x="126" y="13"/>
                  <a:pt x="126" y="13"/>
                </a:cubicBezTo>
                <a:cubicBezTo>
                  <a:pt x="126" y="13"/>
                  <a:pt x="126" y="13"/>
                  <a:pt x="126" y="13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9" y="13"/>
                  <a:pt x="129" y="13"/>
                  <a:pt x="129" y="13"/>
                </a:cubicBezTo>
                <a:cubicBezTo>
                  <a:pt x="129" y="13"/>
                  <a:pt x="129" y="13"/>
                  <a:pt x="129" y="13"/>
                </a:cubicBezTo>
                <a:cubicBezTo>
                  <a:pt x="128" y="13"/>
                  <a:pt x="128" y="13"/>
                  <a:pt x="128" y="13"/>
                </a:cubicBezTo>
                <a:cubicBezTo>
                  <a:pt x="128" y="14"/>
                  <a:pt x="128" y="14"/>
                  <a:pt x="128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3"/>
                  <a:pt x="129" y="13"/>
                  <a:pt x="129" y="13"/>
                </a:cubicBezTo>
                <a:cubicBezTo>
                  <a:pt x="130" y="13"/>
                  <a:pt x="130" y="13"/>
                  <a:pt x="130" y="13"/>
                </a:cubicBezTo>
                <a:cubicBezTo>
                  <a:pt x="130" y="13"/>
                  <a:pt x="130" y="13"/>
                  <a:pt x="130" y="13"/>
                </a:cubicBezTo>
                <a:cubicBezTo>
                  <a:pt x="130" y="13"/>
                  <a:pt x="130" y="13"/>
                  <a:pt x="130" y="13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31" y="14"/>
                  <a:pt x="131" y="14"/>
                  <a:pt x="131" y="14"/>
                </a:cubicBezTo>
                <a:cubicBezTo>
                  <a:pt x="131" y="14"/>
                  <a:pt x="131" y="14"/>
                  <a:pt x="131" y="14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32" y="13"/>
                  <a:pt x="132" y="13"/>
                  <a:pt x="132" y="13"/>
                </a:cubicBezTo>
                <a:cubicBezTo>
                  <a:pt x="132" y="13"/>
                  <a:pt x="132" y="13"/>
                  <a:pt x="132" y="13"/>
                </a:cubicBezTo>
                <a:cubicBezTo>
                  <a:pt x="133" y="13"/>
                  <a:pt x="133" y="13"/>
                  <a:pt x="133" y="13"/>
                </a:cubicBezTo>
                <a:cubicBezTo>
                  <a:pt x="133" y="13"/>
                  <a:pt x="133" y="13"/>
                  <a:pt x="133" y="13"/>
                </a:cubicBezTo>
                <a:cubicBezTo>
                  <a:pt x="133" y="13"/>
                  <a:pt x="133" y="13"/>
                  <a:pt x="133" y="13"/>
                </a:cubicBezTo>
                <a:lnTo>
                  <a:pt x="133" y="14"/>
                </a:lnTo>
                <a:close/>
                <a:moveTo>
                  <a:pt x="66" y="76"/>
                </a:moveTo>
                <a:cubicBezTo>
                  <a:pt x="68" y="81"/>
                  <a:pt x="68" y="81"/>
                  <a:pt x="68" y="81"/>
                </a:cubicBezTo>
                <a:cubicBezTo>
                  <a:pt x="64" y="81"/>
                  <a:pt x="64" y="81"/>
                  <a:pt x="64" y="81"/>
                </a:cubicBezTo>
                <a:lnTo>
                  <a:pt x="66" y="76"/>
                </a:lnTo>
                <a:close/>
                <a:moveTo>
                  <a:pt x="51" y="78"/>
                </a:moveTo>
                <a:cubicBezTo>
                  <a:pt x="50" y="78"/>
                  <a:pt x="50" y="78"/>
                  <a:pt x="50" y="78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1" y="75"/>
                  <a:pt x="52" y="75"/>
                  <a:pt x="52" y="75"/>
                </a:cubicBezTo>
                <a:cubicBezTo>
                  <a:pt x="52" y="75"/>
                  <a:pt x="53" y="75"/>
                  <a:pt x="53" y="75"/>
                </a:cubicBezTo>
                <a:cubicBezTo>
                  <a:pt x="53" y="75"/>
                  <a:pt x="53" y="76"/>
                  <a:pt x="53" y="76"/>
                </a:cubicBezTo>
                <a:cubicBezTo>
                  <a:pt x="54" y="76"/>
                  <a:pt x="54" y="76"/>
                  <a:pt x="54" y="77"/>
                </a:cubicBezTo>
                <a:cubicBezTo>
                  <a:pt x="54" y="77"/>
                  <a:pt x="54" y="77"/>
                  <a:pt x="53" y="77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8"/>
                  <a:pt x="52" y="78"/>
                  <a:pt x="52" y="78"/>
                </a:cubicBezTo>
                <a:cubicBezTo>
                  <a:pt x="52" y="78"/>
                  <a:pt x="51" y="78"/>
                  <a:pt x="51" y="78"/>
                </a:cubicBezTo>
                <a:close/>
                <a:moveTo>
                  <a:pt x="54" y="81"/>
                </a:moveTo>
                <a:cubicBezTo>
                  <a:pt x="54" y="81"/>
                  <a:pt x="54" y="82"/>
                  <a:pt x="54" y="82"/>
                </a:cubicBezTo>
                <a:cubicBezTo>
                  <a:pt x="54" y="82"/>
                  <a:pt x="54" y="83"/>
                  <a:pt x="54" y="83"/>
                </a:cubicBezTo>
                <a:cubicBezTo>
                  <a:pt x="54" y="83"/>
                  <a:pt x="54" y="83"/>
                  <a:pt x="53" y="83"/>
                </a:cubicBezTo>
                <a:cubicBezTo>
                  <a:pt x="53" y="84"/>
                  <a:pt x="53" y="84"/>
                  <a:pt x="52" y="84"/>
                </a:cubicBezTo>
                <a:cubicBezTo>
                  <a:pt x="52" y="84"/>
                  <a:pt x="51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0"/>
                  <a:pt x="50" y="80"/>
                  <a:pt x="50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80"/>
                  <a:pt x="52" y="80"/>
                  <a:pt x="52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54" y="81"/>
                  <a:pt x="54" y="81"/>
                  <a:pt x="54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5938403" y="3563658"/>
            <a:ext cx="480778" cy="470152"/>
          </a:xfrm>
          <a:prstGeom prst="ellipse">
            <a:avLst/>
          </a:prstGeom>
          <a:solidFill>
            <a:srgbClr val="40937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182"/>
          <p:cNvSpPr>
            <a:spLocks noEditPoints="1"/>
          </p:cNvSpPr>
          <p:nvPr/>
        </p:nvSpPr>
        <p:spPr bwMode="auto">
          <a:xfrm>
            <a:off x="6069812" y="3631436"/>
            <a:ext cx="268470" cy="342841"/>
          </a:xfrm>
          <a:custGeom>
            <a:avLst/>
            <a:gdLst>
              <a:gd name="T0" fmla="*/ 67 w 115"/>
              <a:gd name="T1" fmla="*/ 124 h 140"/>
              <a:gd name="T2" fmla="*/ 67 w 115"/>
              <a:gd name="T3" fmla="*/ 115 h 140"/>
              <a:gd name="T4" fmla="*/ 67 w 115"/>
              <a:gd name="T5" fmla="*/ 114 h 140"/>
              <a:gd name="T6" fmla="*/ 10 w 115"/>
              <a:gd name="T7" fmla="*/ 109 h 140"/>
              <a:gd name="T8" fmla="*/ 82 w 115"/>
              <a:gd name="T9" fmla="*/ 15 h 140"/>
              <a:gd name="T10" fmla="*/ 79 w 115"/>
              <a:gd name="T11" fmla="*/ 0 h 140"/>
              <a:gd name="T12" fmla="*/ 13 w 115"/>
              <a:gd name="T13" fmla="*/ 134 h 140"/>
              <a:gd name="T14" fmla="*/ 40 w 115"/>
              <a:gd name="T15" fmla="*/ 4 h 140"/>
              <a:gd name="T16" fmla="*/ 40 w 115"/>
              <a:gd name="T17" fmla="*/ 6 h 140"/>
              <a:gd name="T18" fmla="*/ 40 w 115"/>
              <a:gd name="T19" fmla="*/ 124 h 140"/>
              <a:gd name="T20" fmla="*/ 115 w 115"/>
              <a:gd name="T21" fmla="*/ 113 h 140"/>
              <a:gd name="T22" fmla="*/ 113 w 115"/>
              <a:gd name="T23" fmla="*/ 101 h 140"/>
              <a:gd name="T24" fmla="*/ 70 w 115"/>
              <a:gd name="T25" fmla="*/ 105 h 140"/>
              <a:gd name="T26" fmla="*/ 70 w 115"/>
              <a:gd name="T27" fmla="*/ 113 h 140"/>
              <a:gd name="T28" fmla="*/ 70 w 115"/>
              <a:gd name="T29" fmla="*/ 115 h 140"/>
              <a:gd name="T30" fmla="*/ 70 w 115"/>
              <a:gd name="T31" fmla="*/ 124 h 140"/>
              <a:gd name="T32" fmla="*/ 70 w 115"/>
              <a:gd name="T33" fmla="*/ 134 h 140"/>
              <a:gd name="T34" fmla="*/ 115 w 115"/>
              <a:gd name="T35" fmla="*/ 134 h 140"/>
              <a:gd name="T36" fmla="*/ 115 w 115"/>
              <a:gd name="T37" fmla="*/ 123 h 140"/>
              <a:gd name="T38" fmla="*/ 115 w 115"/>
              <a:gd name="T39" fmla="*/ 114 h 140"/>
              <a:gd name="T40" fmla="*/ 79 w 115"/>
              <a:gd name="T41" fmla="*/ 126 h 140"/>
              <a:gd name="T42" fmla="*/ 108 w 115"/>
              <a:gd name="T43" fmla="*/ 120 h 140"/>
              <a:gd name="T44" fmla="*/ 112 w 115"/>
              <a:gd name="T45" fmla="*/ 114 h 140"/>
              <a:gd name="T46" fmla="*/ 73 w 115"/>
              <a:gd name="T47" fmla="*/ 114 h 140"/>
              <a:gd name="T48" fmla="*/ 112 w 115"/>
              <a:gd name="T49" fmla="*/ 109 h 140"/>
              <a:gd name="T50" fmla="*/ 107 w 115"/>
              <a:gd name="T51" fmla="*/ 102 h 140"/>
              <a:gd name="T52" fmla="*/ 93 w 115"/>
              <a:gd name="T53" fmla="*/ 110 h 140"/>
              <a:gd name="T54" fmla="*/ 74 w 115"/>
              <a:gd name="T55" fmla="*/ 104 h 140"/>
              <a:gd name="T56" fmla="*/ 73 w 115"/>
              <a:gd name="T57" fmla="*/ 133 h 140"/>
              <a:gd name="T58" fmla="*/ 112 w 115"/>
              <a:gd name="T59" fmla="*/ 128 h 140"/>
              <a:gd name="T60" fmla="*/ 72 w 115"/>
              <a:gd name="T61" fmla="*/ 94 h 140"/>
              <a:gd name="T62" fmla="*/ 114 w 115"/>
              <a:gd name="T63" fmla="*/ 78 h 140"/>
              <a:gd name="T64" fmla="*/ 111 w 115"/>
              <a:gd name="T65" fmla="*/ 68 h 140"/>
              <a:gd name="T66" fmla="*/ 68 w 115"/>
              <a:gd name="T67" fmla="*/ 80 h 140"/>
              <a:gd name="T68" fmla="*/ 68 w 115"/>
              <a:gd name="T69" fmla="*/ 85 h 140"/>
              <a:gd name="T70" fmla="*/ 81 w 115"/>
              <a:gd name="T71" fmla="*/ 93 h 140"/>
              <a:gd name="T72" fmla="*/ 106 w 115"/>
              <a:gd name="T73" fmla="*/ 77 h 140"/>
              <a:gd name="T74" fmla="*/ 71 w 115"/>
              <a:gd name="T75" fmla="*/ 82 h 140"/>
              <a:gd name="T76" fmla="*/ 108 w 115"/>
              <a:gd name="T77" fmla="*/ 69 h 140"/>
              <a:gd name="T78" fmla="*/ 72 w 115"/>
              <a:gd name="T79" fmla="*/ 84 h 140"/>
              <a:gd name="T80" fmla="*/ 49 w 115"/>
              <a:gd name="T81" fmla="*/ 70 h 140"/>
              <a:gd name="T82" fmla="*/ 39 w 115"/>
              <a:gd name="T83" fmla="*/ 75 h 140"/>
              <a:gd name="T84" fmla="*/ 33 w 115"/>
              <a:gd name="T85" fmla="*/ 58 h 140"/>
              <a:gd name="T86" fmla="*/ 49 w 115"/>
              <a:gd name="T87" fmla="*/ 63 h 140"/>
              <a:gd name="T88" fmla="*/ 53 w 115"/>
              <a:gd name="T89" fmla="*/ 61 h 140"/>
              <a:gd name="T90" fmla="*/ 54 w 115"/>
              <a:gd name="T91" fmla="*/ 60 h 140"/>
              <a:gd name="T92" fmla="*/ 46 w 115"/>
              <a:gd name="T93" fmla="*/ 55 h 140"/>
              <a:gd name="T94" fmla="*/ 37 w 115"/>
              <a:gd name="T95" fmla="*/ 52 h 140"/>
              <a:gd name="T96" fmla="*/ 36 w 115"/>
              <a:gd name="T97" fmla="*/ 51 h 140"/>
              <a:gd name="T98" fmla="*/ 33 w 115"/>
              <a:gd name="T99" fmla="*/ 44 h 140"/>
              <a:gd name="T100" fmla="*/ 39 w 115"/>
              <a:gd name="T101" fmla="*/ 29 h 140"/>
              <a:gd name="T102" fmla="*/ 46 w 115"/>
              <a:gd name="T103" fmla="*/ 32 h 140"/>
              <a:gd name="T104" fmla="*/ 49 w 115"/>
              <a:gd name="T105" fmla="*/ 28 h 140"/>
              <a:gd name="T106" fmla="*/ 62 w 115"/>
              <a:gd name="T107" fmla="*/ 35 h 140"/>
              <a:gd name="T108" fmla="*/ 61 w 115"/>
              <a:gd name="T109" fmla="*/ 43 h 140"/>
              <a:gd name="T110" fmla="*/ 53 w 115"/>
              <a:gd name="T111" fmla="*/ 39 h 140"/>
              <a:gd name="T112" fmla="*/ 50 w 115"/>
              <a:gd name="T113" fmla="*/ 39 h 140"/>
              <a:gd name="T114" fmla="*/ 43 w 115"/>
              <a:gd name="T115" fmla="*/ 42 h 140"/>
              <a:gd name="T116" fmla="*/ 43 w 115"/>
              <a:gd name="T117" fmla="*/ 44 h 140"/>
              <a:gd name="T118" fmla="*/ 44 w 115"/>
              <a:gd name="T119" fmla="*/ 45 h 140"/>
              <a:gd name="T120" fmla="*/ 52 w 115"/>
              <a:gd name="T121" fmla="*/ 47 h 140"/>
              <a:gd name="T122" fmla="*/ 63 w 115"/>
              <a:gd name="T123" fmla="*/ 58 h 140"/>
              <a:gd name="T124" fmla="*/ 57 w 115"/>
              <a:gd name="T125" fmla="*/ 7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5" h="140">
                <a:moveTo>
                  <a:pt x="67" y="125"/>
                </a:moveTo>
                <a:cubicBezTo>
                  <a:pt x="67" y="124"/>
                  <a:pt x="67" y="124"/>
                  <a:pt x="6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4"/>
                  <a:pt x="67" y="124"/>
                  <a:pt x="67" y="123"/>
                </a:cubicBezTo>
                <a:cubicBezTo>
                  <a:pt x="67" y="123"/>
                  <a:pt x="67" y="123"/>
                  <a:pt x="67" y="123"/>
                </a:cubicBezTo>
                <a:cubicBezTo>
                  <a:pt x="67" y="123"/>
                  <a:pt x="67" y="122"/>
                  <a:pt x="67" y="122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67" y="115"/>
                  <a:pt x="67" y="114"/>
                  <a:pt x="67" y="114"/>
                </a:cubicBezTo>
                <a:cubicBezTo>
                  <a:pt x="67" y="114"/>
                  <a:pt x="67" y="114"/>
                  <a:pt x="67" y="114"/>
                </a:cubicBezTo>
                <a:cubicBezTo>
                  <a:pt x="67" y="114"/>
                  <a:pt x="67" y="113"/>
                  <a:pt x="67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12" y="113"/>
                  <a:pt x="10" y="111"/>
                  <a:pt x="10" y="109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2"/>
                  <a:pt x="14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80" y="12"/>
                  <a:pt x="82" y="13"/>
                  <a:pt x="82" y="15"/>
                </a:cubicBezTo>
                <a:cubicBezTo>
                  <a:pt x="82" y="68"/>
                  <a:pt x="82" y="68"/>
                  <a:pt x="82" y="68"/>
                </a:cubicBezTo>
                <a:cubicBezTo>
                  <a:pt x="86" y="67"/>
                  <a:pt x="88" y="65"/>
                  <a:pt x="92" y="64"/>
                </a:cubicBezTo>
                <a:cubicBezTo>
                  <a:pt x="92" y="13"/>
                  <a:pt x="92" y="13"/>
                  <a:pt x="92" y="13"/>
                </a:cubicBezTo>
                <a:cubicBezTo>
                  <a:pt x="92" y="6"/>
                  <a:pt x="86" y="0"/>
                  <a:pt x="79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8"/>
                  <a:pt x="6" y="134"/>
                  <a:pt x="13" y="134"/>
                </a:cubicBezTo>
                <a:cubicBezTo>
                  <a:pt x="67" y="134"/>
                  <a:pt x="67" y="134"/>
                  <a:pt x="67" y="134"/>
                </a:cubicBezTo>
                <a:cubicBezTo>
                  <a:pt x="67" y="134"/>
                  <a:pt x="67" y="134"/>
                  <a:pt x="67" y="133"/>
                </a:cubicBezTo>
                <a:lnTo>
                  <a:pt x="67" y="125"/>
                </a:lnTo>
                <a:close/>
                <a:moveTo>
                  <a:pt x="40" y="4"/>
                </a:moveTo>
                <a:cubicBezTo>
                  <a:pt x="52" y="4"/>
                  <a:pt x="52" y="4"/>
                  <a:pt x="52" y="4"/>
                </a:cubicBezTo>
                <a:cubicBezTo>
                  <a:pt x="53" y="4"/>
                  <a:pt x="54" y="4"/>
                  <a:pt x="54" y="5"/>
                </a:cubicBezTo>
                <a:cubicBezTo>
                  <a:pt x="54" y="6"/>
                  <a:pt x="53" y="6"/>
                  <a:pt x="52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8" y="6"/>
                  <a:pt x="38" y="5"/>
                </a:cubicBezTo>
                <a:cubicBezTo>
                  <a:pt x="38" y="4"/>
                  <a:pt x="39" y="4"/>
                  <a:pt x="40" y="4"/>
                </a:cubicBezTo>
                <a:close/>
                <a:moveTo>
                  <a:pt x="46" y="130"/>
                </a:moveTo>
                <a:cubicBezTo>
                  <a:pt x="43" y="130"/>
                  <a:pt x="40" y="127"/>
                  <a:pt x="40" y="124"/>
                </a:cubicBezTo>
                <a:cubicBezTo>
                  <a:pt x="40" y="121"/>
                  <a:pt x="43" y="118"/>
                  <a:pt x="46" y="118"/>
                </a:cubicBezTo>
                <a:cubicBezTo>
                  <a:pt x="49" y="118"/>
                  <a:pt x="52" y="121"/>
                  <a:pt x="52" y="124"/>
                </a:cubicBezTo>
                <a:cubicBezTo>
                  <a:pt x="52" y="127"/>
                  <a:pt x="49" y="130"/>
                  <a:pt x="46" y="130"/>
                </a:cubicBezTo>
                <a:close/>
                <a:moveTo>
                  <a:pt x="115" y="113"/>
                </a:moveTo>
                <a:cubicBezTo>
                  <a:pt x="115" y="106"/>
                  <a:pt x="115" y="106"/>
                  <a:pt x="115" y="106"/>
                </a:cubicBezTo>
                <a:cubicBezTo>
                  <a:pt x="115" y="106"/>
                  <a:pt x="115" y="106"/>
                  <a:pt x="115" y="106"/>
                </a:cubicBezTo>
                <a:cubicBezTo>
                  <a:pt x="115" y="106"/>
                  <a:pt x="115" y="105"/>
                  <a:pt x="115" y="105"/>
                </a:cubicBezTo>
                <a:cubicBezTo>
                  <a:pt x="115" y="103"/>
                  <a:pt x="114" y="102"/>
                  <a:pt x="113" y="101"/>
                </a:cubicBezTo>
                <a:cubicBezTo>
                  <a:pt x="109" y="99"/>
                  <a:pt x="102" y="97"/>
                  <a:pt x="93" y="97"/>
                </a:cubicBezTo>
                <a:cubicBezTo>
                  <a:pt x="87" y="97"/>
                  <a:pt x="81" y="98"/>
                  <a:pt x="77" y="99"/>
                </a:cubicBezTo>
                <a:cubicBezTo>
                  <a:pt x="75" y="100"/>
                  <a:pt x="74" y="100"/>
                  <a:pt x="72" y="101"/>
                </a:cubicBezTo>
                <a:cubicBezTo>
                  <a:pt x="71" y="102"/>
                  <a:pt x="70" y="103"/>
                  <a:pt x="70" y="105"/>
                </a:cubicBezTo>
                <a:cubicBezTo>
                  <a:pt x="70" y="105"/>
                  <a:pt x="70" y="106"/>
                  <a:pt x="70" y="106"/>
                </a:cubicBezTo>
                <a:cubicBezTo>
                  <a:pt x="70" y="106"/>
                  <a:pt x="70" y="106"/>
                  <a:pt x="70" y="106"/>
                </a:cubicBezTo>
                <a:cubicBezTo>
                  <a:pt x="70" y="106"/>
                  <a:pt x="70" y="106"/>
                  <a:pt x="70" y="106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70" y="114"/>
                  <a:pt x="70" y="114"/>
                  <a:pt x="70" y="114"/>
                </a:cubicBezTo>
                <a:cubicBezTo>
                  <a:pt x="70" y="114"/>
                  <a:pt x="70" y="115"/>
                  <a:pt x="70" y="115"/>
                </a:cubicBezTo>
                <a:cubicBezTo>
                  <a:pt x="70" y="115"/>
                  <a:pt x="70" y="115"/>
                  <a:pt x="70" y="115"/>
                </a:cubicBezTo>
                <a:cubicBezTo>
                  <a:pt x="70" y="115"/>
                  <a:pt x="70" y="115"/>
                  <a:pt x="70" y="115"/>
                </a:cubicBezTo>
                <a:cubicBezTo>
                  <a:pt x="70" y="122"/>
                  <a:pt x="70" y="122"/>
                  <a:pt x="70" y="122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70" y="124"/>
                  <a:pt x="70" y="124"/>
                  <a:pt x="70" y="124"/>
                </a:cubicBezTo>
                <a:cubicBezTo>
                  <a:pt x="70" y="124"/>
                  <a:pt x="70" y="124"/>
                  <a:pt x="70" y="124"/>
                </a:cubicBezTo>
                <a:cubicBezTo>
                  <a:pt x="70" y="124"/>
                  <a:pt x="70" y="124"/>
                  <a:pt x="70" y="124"/>
                </a:cubicBezTo>
                <a:cubicBezTo>
                  <a:pt x="70" y="133"/>
                  <a:pt x="70" y="133"/>
                  <a:pt x="70" y="133"/>
                </a:cubicBezTo>
                <a:cubicBezTo>
                  <a:pt x="70" y="133"/>
                  <a:pt x="70" y="133"/>
                  <a:pt x="70" y="134"/>
                </a:cubicBezTo>
                <a:cubicBezTo>
                  <a:pt x="72" y="136"/>
                  <a:pt x="75" y="137"/>
                  <a:pt x="78" y="138"/>
                </a:cubicBezTo>
                <a:cubicBezTo>
                  <a:pt x="82" y="139"/>
                  <a:pt x="87" y="140"/>
                  <a:pt x="93" y="140"/>
                </a:cubicBezTo>
                <a:cubicBezTo>
                  <a:pt x="98" y="140"/>
                  <a:pt x="103" y="139"/>
                  <a:pt x="107" y="138"/>
                </a:cubicBezTo>
                <a:cubicBezTo>
                  <a:pt x="111" y="137"/>
                  <a:pt x="114" y="136"/>
                  <a:pt x="115" y="134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115" y="124"/>
                  <a:pt x="115" y="124"/>
                  <a:pt x="115" y="123"/>
                </a:cubicBezTo>
                <a:cubicBezTo>
                  <a:pt x="115" y="123"/>
                  <a:pt x="115" y="123"/>
                  <a:pt x="115" y="122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5" y="115"/>
                  <a:pt x="115" y="114"/>
                  <a:pt x="115" y="114"/>
                </a:cubicBezTo>
                <a:cubicBezTo>
                  <a:pt x="115" y="114"/>
                  <a:pt x="115" y="113"/>
                  <a:pt x="115" y="113"/>
                </a:cubicBezTo>
                <a:close/>
                <a:moveTo>
                  <a:pt x="106" y="126"/>
                </a:moveTo>
                <a:cubicBezTo>
                  <a:pt x="103" y="127"/>
                  <a:pt x="98" y="128"/>
                  <a:pt x="93" y="128"/>
                </a:cubicBezTo>
                <a:cubicBezTo>
                  <a:pt x="87" y="128"/>
                  <a:pt x="83" y="127"/>
                  <a:pt x="79" y="126"/>
                </a:cubicBezTo>
                <a:cubicBezTo>
                  <a:pt x="76" y="125"/>
                  <a:pt x="74" y="124"/>
                  <a:pt x="73" y="123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77" y="121"/>
                  <a:pt x="84" y="122"/>
                  <a:pt x="93" y="122"/>
                </a:cubicBezTo>
                <a:cubicBezTo>
                  <a:pt x="99" y="122"/>
                  <a:pt x="104" y="121"/>
                  <a:pt x="108" y="120"/>
                </a:cubicBezTo>
                <a:cubicBezTo>
                  <a:pt x="110" y="120"/>
                  <a:pt x="111" y="119"/>
                  <a:pt x="112" y="118"/>
                </a:cubicBezTo>
                <a:cubicBezTo>
                  <a:pt x="112" y="123"/>
                  <a:pt x="112" y="123"/>
                  <a:pt x="112" y="123"/>
                </a:cubicBezTo>
                <a:cubicBezTo>
                  <a:pt x="111" y="124"/>
                  <a:pt x="109" y="125"/>
                  <a:pt x="106" y="126"/>
                </a:cubicBezTo>
                <a:close/>
                <a:moveTo>
                  <a:pt x="112" y="114"/>
                </a:moveTo>
                <a:cubicBezTo>
                  <a:pt x="111" y="115"/>
                  <a:pt x="109" y="116"/>
                  <a:pt x="106" y="117"/>
                </a:cubicBezTo>
                <a:cubicBezTo>
                  <a:pt x="103" y="118"/>
                  <a:pt x="98" y="119"/>
                  <a:pt x="93" y="119"/>
                </a:cubicBezTo>
                <a:cubicBezTo>
                  <a:pt x="87" y="119"/>
                  <a:pt x="83" y="118"/>
                  <a:pt x="79" y="117"/>
                </a:cubicBezTo>
                <a:cubicBezTo>
                  <a:pt x="76" y="116"/>
                  <a:pt x="74" y="115"/>
                  <a:pt x="73" y="114"/>
                </a:cubicBezTo>
                <a:cubicBezTo>
                  <a:pt x="73" y="109"/>
                  <a:pt x="73" y="109"/>
                  <a:pt x="73" y="109"/>
                </a:cubicBezTo>
                <a:cubicBezTo>
                  <a:pt x="77" y="112"/>
                  <a:pt x="84" y="113"/>
                  <a:pt x="93" y="113"/>
                </a:cubicBezTo>
                <a:cubicBezTo>
                  <a:pt x="99" y="113"/>
                  <a:pt x="104" y="112"/>
                  <a:pt x="108" y="111"/>
                </a:cubicBezTo>
                <a:cubicBezTo>
                  <a:pt x="110" y="111"/>
                  <a:pt x="111" y="110"/>
                  <a:pt x="112" y="109"/>
                </a:cubicBezTo>
                <a:lnTo>
                  <a:pt x="112" y="114"/>
                </a:lnTo>
                <a:close/>
                <a:moveTo>
                  <a:pt x="74" y="104"/>
                </a:moveTo>
                <a:cubicBezTo>
                  <a:pt x="77" y="102"/>
                  <a:pt x="84" y="100"/>
                  <a:pt x="93" y="100"/>
                </a:cubicBezTo>
                <a:cubicBezTo>
                  <a:pt x="98" y="100"/>
                  <a:pt x="103" y="101"/>
                  <a:pt x="107" y="102"/>
                </a:cubicBezTo>
                <a:cubicBezTo>
                  <a:pt x="109" y="102"/>
                  <a:pt x="110" y="103"/>
                  <a:pt x="111" y="104"/>
                </a:cubicBezTo>
                <a:cubicBezTo>
                  <a:pt x="112" y="104"/>
                  <a:pt x="112" y="105"/>
                  <a:pt x="112" y="105"/>
                </a:cubicBezTo>
                <a:cubicBezTo>
                  <a:pt x="112" y="105"/>
                  <a:pt x="112" y="106"/>
                  <a:pt x="111" y="106"/>
                </a:cubicBezTo>
                <a:cubicBezTo>
                  <a:pt x="109" y="108"/>
                  <a:pt x="101" y="110"/>
                  <a:pt x="93" y="110"/>
                </a:cubicBezTo>
                <a:cubicBezTo>
                  <a:pt x="87" y="110"/>
                  <a:pt x="82" y="109"/>
                  <a:pt x="78" y="108"/>
                </a:cubicBezTo>
                <a:cubicBezTo>
                  <a:pt x="76" y="108"/>
                  <a:pt x="75" y="107"/>
                  <a:pt x="74" y="106"/>
                </a:cubicBezTo>
                <a:cubicBezTo>
                  <a:pt x="73" y="106"/>
                  <a:pt x="73" y="105"/>
                  <a:pt x="73" y="105"/>
                </a:cubicBezTo>
                <a:cubicBezTo>
                  <a:pt x="73" y="105"/>
                  <a:pt x="73" y="104"/>
                  <a:pt x="74" y="104"/>
                </a:cubicBezTo>
                <a:close/>
                <a:moveTo>
                  <a:pt x="106" y="135"/>
                </a:moveTo>
                <a:cubicBezTo>
                  <a:pt x="103" y="136"/>
                  <a:pt x="98" y="137"/>
                  <a:pt x="93" y="137"/>
                </a:cubicBezTo>
                <a:cubicBezTo>
                  <a:pt x="87" y="137"/>
                  <a:pt x="83" y="136"/>
                  <a:pt x="79" y="135"/>
                </a:cubicBezTo>
                <a:cubicBezTo>
                  <a:pt x="76" y="135"/>
                  <a:pt x="74" y="133"/>
                  <a:pt x="73" y="133"/>
                </a:cubicBezTo>
                <a:cubicBezTo>
                  <a:pt x="73" y="128"/>
                  <a:pt x="73" y="128"/>
                  <a:pt x="73" y="128"/>
                </a:cubicBezTo>
                <a:cubicBezTo>
                  <a:pt x="77" y="130"/>
                  <a:pt x="84" y="131"/>
                  <a:pt x="93" y="131"/>
                </a:cubicBezTo>
                <a:cubicBezTo>
                  <a:pt x="99" y="131"/>
                  <a:pt x="104" y="131"/>
                  <a:pt x="108" y="129"/>
                </a:cubicBezTo>
                <a:cubicBezTo>
                  <a:pt x="110" y="129"/>
                  <a:pt x="111" y="128"/>
                  <a:pt x="112" y="128"/>
                </a:cubicBezTo>
                <a:cubicBezTo>
                  <a:pt x="112" y="133"/>
                  <a:pt x="112" y="133"/>
                  <a:pt x="112" y="133"/>
                </a:cubicBezTo>
                <a:cubicBezTo>
                  <a:pt x="111" y="133"/>
                  <a:pt x="109" y="135"/>
                  <a:pt x="106" y="135"/>
                </a:cubicBezTo>
                <a:close/>
                <a:moveTo>
                  <a:pt x="71" y="94"/>
                </a:moveTo>
                <a:cubicBezTo>
                  <a:pt x="71" y="94"/>
                  <a:pt x="71" y="94"/>
                  <a:pt x="72" y="94"/>
                </a:cubicBezTo>
                <a:cubicBezTo>
                  <a:pt x="74" y="96"/>
                  <a:pt x="77" y="96"/>
                  <a:pt x="81" y="96"/>
                </a:cubicBezTo>
                <a:cubicBezTo>
                  <a:pt x="85" y="95"/>
                  <a:pt x="90" y="94"/>
                  <a:pt x="95" y="92"/>
                </a:cubicBezTo>
                <a:cubicBezTo>
                  <a:pt x="100" y="90"/>
                  <a:pt x="105" y="88"/>
                  <a:pt x="108" y="86"/>
                </a:cubicBezTo>
                <a:cubicBezTo>
                  <a:pt x="111" y="83"/>
                  <a:pt x="114" y="81"/>
                  <a:pt x="114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1" y="69"/>
                  <a:pt x="111" y="69"/>
                  <a:pt x="111" y="69"/>
                </a:cubicBezTo>
                <a:cubicBezTo>
                  <a:pt x="111" y="69"/>
                  <a:pt x="111" y="69"/>
                  <a:pt x="111" y="69"/>
                </a:cubicBezTo>
                <a:cubicBezTo>
                  <a:pt x="111" y="69"/>
                  <a:pt x="111" y="68"/>
                  <a:pt x="111" y="68"/>
                </a:cubicBezTo>
                <a:cubicBezTo>
                  <a:pt x="110" y="67"/>
                  <a:pt x="109" y="66"/>
                  <a:pt x="107" y="65"/>
                </a:cubicBezTo>
                <a:cubicBezTo>
                  <a:pt x="103" y="64"/>
                  <a:pt x="95" y="65"/>
                  <a:pt x="86" y="69"/>
                </a:cubicBezTo>
                <a:cubicBezTo>
                  <a:pt x="81" y="71"/>
                  <a:pt x="76" y="73"/>
                  <a:pt x="72" y="76"/>
                </a:cubicBezTo>
                <a:cubicBezTo>
                  <a:pt x="71" y="77"/>
                  <a:pt x="69" y="79"/>
                  <a:pt x="68" y="80"/>
                </a:cubicBezTo>
                <a:cubicBezTo>
                  <a:pt x="67" y="81"/>
                  <a:pt x="67" y="83"/>
                  <a:pt x="67" y="84"/>
                </a:cubicBezTo>
                <a:cubicBezTo>
                  <a:pt x="68" y="85"/>
                  <a:pt x="68" y="85"/>
                  <a:pt x="68" y="85"/>
                </a:cubicBezTo>
                <a:cubicBezTo>
                  <a:pt x="68" y="85"/>
                  <a:pt x="68" y="85"/>
                  <a:pt x="68" y="85"/>
                </a:cubicBezTo>
                <a:cubicBezTo>
                  <a:pt x="68" y="85"/>
                  <a:pt x="68" y="85"/>
                  <a:pt x="68" y="85"/>
                </a:cubicBezTo>
                <a:lnTo>
                  <a:pt x="71" y="94"/>
                </a:lnTo>
                <a:close/>
                <a:moveTo>
                  <a:pt x="106" y="83"/>
                </a:moveTo>
                <a:cubicBezTo>
                  <a:pt x="103" y="85"/>
                  <a:pt x="99" y="88"/>
                  <a:pt x="94" y="89"/>
                </a:cubicBezTo>
                <a:cubicBezTo>
                  <a:pt x="89" y="91"/>
                  <a:pt x="84" y="92"/>
                  <a:pt x="81" y="93"/>
                </a:cubicBezTo>
                <a:cubicBezTo>
                  <a:pt x="77" y="93"/>
                  <a:pt x="75" y="93"/>
                  <a:pt x="74" y="92"/>
                </a:cubicBezTo>
                <a:cubicBezTo>
                  <a:pt x="72" y="87"/>
                  <a:pt x="72" y="87"/>
                  <a:pt x="72" y="87"/>
                </a:cubicBezTo>
                <a:cubicBezTo>
                  <a:pt x="77" y="88"/>
                  <a:pt x="84" y="87"/>
                  <a:pt x="92" y="84"/>
                </a:cubicBezTo>
                <a:cubicBezTo>
                  <a:pt x="98" y="82"/>
                  <a:pt x="103" y="79"/>
                  <a:pt x="106" y="77"/>
                </a:cubicBezTo>
                <a:cubicBezTo>
                  <a:pt x="107" y="76"/>
                  <a:pt x="109" y="74"/>
                  <a:pt x="109" y="73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1" y="79"/>
                  <a:pt x="109" y="81"/>
                  <a:pt x="106" y="83"/>
                </a:cubicBezTo>
                <a:close/>
                <a:moveTo>
                  <a:pt x="71" y="82"/>
                </a:moveTo>
                <a:cubicBezTo>
                  <a:pt x="73" y="79"/>
                  <a:pt x="79" y="75"/>
                  <a:pt x="87" y="72"/>
                </a:cubicBezTo>
                <a:cubicBezTo>
                  <a:pt x="93" y="69"/>
                  <a:pt x="98" y="68"/>
                  <a:pt x="102" y="68"/>
                </a:cubicBezTo>
                <a:cubicBezTo>
                  <a:pt x="104" y="68"/>
                  <a:pt x="105" y="68"/>
                  <a:pt x="106" y="68"/>
                </a:cubicBezTo>
                <a:cubicBezTo>
                  <a:pt x="108" y="69"/>
                  <a:pt x="108" y="69"/>
                  <a:pt x="108" y="69"/>
                </a:cubicBezTo>
                <a:cubicBezTo>
                  <a:pt x="108" y="69"/>
                  <a:pt x="108" y="70"/>
                  <a:pt x="107" y="71"/>
                </a:cubicBezTo>
                <a:cubicBezTo>
                  <a:pt x="106" y="74"/>
                  <a:pt x="99" y="78"/>
                  <a:pt x="91" y="81"/>
                </a:cubicBezTo>
                <a:cubicBezTo>
                  <a:pt x="85" y="83"/>
                  <a:pt x="80" y="84"/>
                  <a:pt x="76" y="85"/>
                </a:cubicBezTo>
                <a:cubicBezTo>
                  <a:pt x="74" y="85"/>
                  <a:pt x="73" y="85"/>
                  <a:pt x="72" y="84"/>
                </a:cubicBezTo>
                <a:cubicBezTo>
                  <a:pt x="71" y="84"/>
                  <a:pt x="70" y="84"/>
                  <a:pt x="70" y="83"/>
                </a:cubicBezTo>
                <a:cubicBezTo>
                  <a:pt x="70" y="83"/>
                  <a:pt x="70" y="83"/>
                  <a:pt x="71" y="82"/>
                </a:cubicBezTo>
                <a:close/>
                <a:moveTo>
                  <a:pt x="49" y="75"/>
                </a:moveTo>
                <a:cubicBezTo>
                  <a:pt x="49" y="70"/>
                  <a:pt x="49" y="70"/>
                  <a:pt x="49" y="70"/>
                </a:cubicBezTo>
                <a:cubicBezTo>
                  <a:pt x="48" y="70"/>
                  <a:pt x="48" y="70"/>
                  <a:pt x="47" y="70"/>
                </a:cubicBezTo>
                <a:cubicBezTo>
                  <a:pt x="47" y="70"/>
                  <a:pt x="46" y="70"/>
                  <a:pt x="46" y="70"/>
                </a:cubicBezTo>
                <a:cubicBezTo>
                  <a:pt x="46" y="75"/>
                  <a:pt x="46" y="75"/>
                  <a:pt x="46" y="75"/>
                </a:cubicBezTo>
                <a:cubicBezTo>
                  <a:pt x="39" y="75"/>
                  <a:pt x="39" y="75"/>
                  <a:pt x="39" y="75"/>
                </a:cubicBezTo>
                <a:cubicBezTo>
                  <a:pt x="39" y="69"/>
                  <a:pt x="39" y="69"/>
                  <a:pt x="39" y="69"/>
                </a:cubicBezTo>
                <a:cubicBezTo>
                  <a:pt x="37" y="68"/>
                  <a:pt x="35" y="68"/>
                  <a:pt x="33" y="67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58"/>
                  <a:pt x="33" y="58"/>
                  <a:pt x="33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6" y="60"/>
                  <a:pt x="38" y="61"/>
                  <a:pt x="40" y="62"/>
                </a:cubicBezTo>
                <a:cubicBezTo>
                  <a:pt x="42" y="63"/>
                  <a:pt x="45" y="63"/>
                  <a:pt x="47" y="63"/>
                </a:cubicBezTo>
                <a:cubicBezTo>
                  <a:pt x="47" y="63"/>
                  <a:pt x="48" y="63"/>
                  <a:pt x="49" y="63"/>
                </a:cubicBezTo>
                <a:cubicBezTo>
                  <a:pt x="50" y="63"/>
                  <a:pt x="51" y="63"/>
                  <a:pt x="51" y="62"/>
                </a:cubicBezTo>
                <a:cubicBezTo>
                  <a:pt x="52" y="62"/>
                  <a:pt x="52" y="62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1"/>
                  <a:pt x="53" y="60"/>
                  <a:pt x="53" y="60"/>
                </a:cubicBezTo>
                <a:cubicBezTo>
                  <a:pt x="53" y="60"/>
                  <a:pt x="53" y="60"/>
                  <a:pt x="53" y="60"/>
                </a:cubicBezTo>
                <a:cubicBezTo>
                  <a:pt x="53" y="60"/>
                  <a:pt x="54" y="60"/>
                  <a:pt x="54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54" y="60"/>
                  <a:pt x="54" y="59"/>
                  <a:pt x="54" y="59"/>
                </a:cubicBezTo>
                <a:cubicBezTo>
                  <a:pt x="54" y="58"/>
                  <a:pt x="53" y="58"/>
                  <a:pt x="52" y="57"/>
                </a:cubicBezTo>
                <a:cubicBezTo>
                  <a:pt x="52" y="56"/>
                  <a:pt x="51" y="56"/>
                  <a:pt x="50" y="56"/>
                </a:cubicBezTo>
                <a:cubicBezTo>
                  <a:pt x="48" y="55"/>
                  <a:pt x="47" y="55"/>
                  <a:pt x="46" y="55"/>
                </a:cubicBezTo>
                <a:cubicBezTo>
                  <a:pt x="44" y="55"/>
                  <a:pt x="43" y="54"/>
                  <a:pt x="41" y="54"/>
                </a:cubicBezTo>
                <a:cubicBezTo>
                  <a:pt x="40" y="53"/>
                  <a:pt x="39" y="53"/>
                  <a:pt x="38" y="52"/>
                </a:cubicBezTo>
                <a:cubicBezTo>
                  <a:pt x="38" y="52"/>
                  <a:pt x="38" y="52"/>
                  <a:pt x="38" y="52"/>
                </a:cubicBezTo>
                <a:cubicBezTo>
                  <a:pt x="37" y="52"/>
                  <a:pt x="37" y="52"/>
                  <a:pt x="37" y="52"/>
                </a:cubicBezTo>
                <a:cubicBezTo>
                  <a:pt x="37" y="52"/>
                  <a:pt x="37" y="52"/>
                  <a:pt x="37" y="52"/>
                </a:cubicBezTo>
                <a:cubicBezTo>
                  <a:pt x="37" y="51"/>
                  <a:pt x="37" y="51"/>
                  <a:pt x="36" y="51"/>
                </a:cubicBezTo>
                <a:cubicBezTo>
                  <a:pt x="36" y="51"/>
                  <a:pt x="36" y="51"/>
                  <a:pt x="36" y="51"/>
                </a:cubicBezTo>
                <a:cubicBezTo>
                  <a:pt x="36" y="51"/>
                  <a:pt x="36" y="51"/>
                  <a:pt x="36" y="51"/>
                </a:cubicBezTo>
                <a:cubicBezTo>
                  <a:pt x="36" y="51"/>
                  <a:pt x="36" y="50"/>
                  <a:pt x="36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4" y="48"/>
                  <a:pt x="33" y="46"/>
                  <a:pt x="33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40"/>
                  <a:pt x="35" y="37"/>
                  <a:pt x="38" y="35"/>
                </a:cubicBezTo>
                <a:cubicBezTo>
                  <a:pt x="38" y="35"/>
                  <a:pt x="38" y="35"/>
                  <a:pt x="39" y="35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8"/>
                  <a:pt x="39" y="28"/>
                  <a:pt x="39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32"/>
                  <a:pt x="48" y="32"/>
                  <a:pt x="49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8"/>
                  <a:pt x="49" y="28"/>
                  <a:pt x="49" y="28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4"/>
                  <a:pt x="60" y="34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0" y="42"/>
                  <a:pt x="58" y="41"/>
                  <a:pt x="56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4" y="40"/>
                  <a:pt x="54" y="39"/>
                  <a:pt x="54" y="39"/>
                </a:cubicBezTo>
                <a:cubicBezTo>
                  <a:pt x="54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2" y="39"/>
                  <a:pt x="52" y="39"/>
                  <a:pt x="51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9"/>
                  <a:pt x="50" y="39"/>
                  <a:pt x="50" y="39"/>
                </a:cubicBezTo>
                <a:cubicBezTo>
                  <a:pt x="49" y="39"/>
                  <a:pt x="48" y="39"/>
                  <a:pt x="47" y="39"/>
                </a:cubicBezTo>
                <a:cubicBezTo>
                  <a:pt x="47" y="39"/>
                  <a:pt x="46" y="39"/>
                  <a:pt x="45" y="40"/>
                </a:cubicBezTo>
                <a:cubicBezTo>
                  <a:pt x="45" y="40"/>
                  <a:pt x="44" y="40"/>
                  <a:pt x="44" y="41"/>
                </a:cubicBezTo>
                <a:cubicBezTo>
                  <a:pt x="43" y="41"/>
                  <a:pt x="43" y="42"/>
                  <a:pt x="43" y="42"/>
                </a:cubicBezTo>
                <a:cubicBezTo>
                  <a:pt x="43" y="43"/>
                  <a:pt x="43" y="43"/>
                  <a:pt x="43" y="43"/>
                </a:cubicBezTo>
                <a:cubicBezTo>
                  <a:pt x="43" y="43"/>
                  <a:pt x="43" y="43"/>
                  <a:pt x="43" y="43"/>
                </a:cubicBezTo>
                <a:cubicBezTo>
                  <a:pt x="43" y="43"/>
                  <a:pt x="43" y="43"/>
                  <a:pt x="43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4"/>
                  <a:pt x="44" y="44"/>
                  <a:pt x="44" y="44"/>
                </a:cubicBezTo>
                <a:cubicBezTo>
                  <a:pt x="44" y="44"/>
                  <a:pt x="44" y="45"/>
                  <a:pt x="44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5"/>
                  <a:pt x="44" y="45"/>
                  <a:pt x="45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46" y="46"/>
                  <a:pt x="47" y="46"/>
                  <a:pt x="48" y="46"/>
                </a:cubicBezTo>
                <a:cubicBezTo>
                  <a:pt x="49" y="46"/>
                  <a:pt x="51" y="47"/>
                  <a:pt x="52" y="47"/>
                </a:cubicBezTo>
                <a:cubicBezTo>
                  <a:pt x="53" y="47"/>
                  <a:pt x="54" y="48"/>
                  <a:pt x="56" y="48"/>
                </a:cubicBezTo>
                <a:cubicBezTo>
                  <a:pt x="58" y="49"/>
                  <a:pt x="60" y="50"/>
                  <a:pt x="61" y="52"/>
                </a:cubicBezTo>
                <a:cubicBezTo>
                  <a:pt x="63" y="53"/>
                  <a:pt x="63" y="55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61"/>
                  <a:pt x="62" y="64"/>
                  <a:pt x="59" y="66"/>
                </a:cubicBezTo>
                <a:cubicBezTo>
                  <a:pt x="58" y="67"/>
                  <a:pt x="58" y="67"/>
                  <a:pt x="57" y="68"/>
                </a:cubicBezTo>
                <a:cubicBezTo>
                  <a:pt x="57" y="75"/>
                  <a:pt x="57" y="75"/>
                  <a:pt x="57" y="75"/>
                </a:cubicBezTo>
                <a:lnTo>
                  <a:pt x="49" y="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Oval 28"/>
          <p:cNvSpPr>
            <a:spLocks noChangeArrowheads="1"/>
          </p:cNvSpPr>
          <p:nvPr/>
        </p:nvSpPr>
        <p:spPr bwMode="auto">
          <a:xfrm>
            <a:off x="2743287" y="3540518"/>
            <a:ext cx="483109" cy="472306"/>
          </a:xfrm>
          <a:prstGeom prst="ellipse">
            <a:avLst/>
          </a:prstGeom>
          <a:solidFill>
            <a:srgbClr val="40937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200"/>
          <p:cNvSpPr>
            <a:spLocks noEditPoints="1"/>
          </p:cNvSpPr>
          <p:nvPr/>
        </p:nvSpPr>
        <p:spPr bwMode="auto">
          <a:xfrm>
            <a:off x="2830403" y="3631088"/>
            <a:ext cx="316543" cy="335291"/>
          </a:xfrm>
          <a:custGeom>
            <a:avLst/>
            <a:gdLst>
              <a:gd name="T0" fmla="*/ 65 w 130"/>
              <a:gd name="T1" fmla="*/ 86 h 149"/>
              <a:gd name="T2" fmla="*/ 46 w 130"/>
              <a:gd name="T3" fmla="*/ 64 h 149"/>
              <a:gd name="T4" fmla="*/ 63 w 130"/>
              <a:gd name="T5" fmla="*/ 48 h 149"/>
              <a:gd name="T6" fmla="*/ 69 w 130"/>
              <a:gd name="T7" fmla="*/ 70 h 149"/>
              <a:gd name="T8" fmla="*/ 54 w 130"/>
              <a:gd name="T9" fmla="*/ 77 h 149"/>
              <a:gd name="T10" fmla="*/ 46 w 130"/>
              <a:gd name="T11" fmla="*/ 64 h 149"/>
              <a:gd name="T12" fmla="*/ 77 w 130"/>
              <a:gd name="T13" fmla="*/ 69 h 149"/>
              <a:gd name="T14" fmla="*/ 67 w 130"/>
              <a:gd name="T15" fmla="*/ 53 h 149"/>
              <a:gd name="T16" fmla="*/ 68 w 130"/>
              <a:gd name="T17" fmla="*/ 47 h 149"/>
              <a:gd name="T18" fmla="*/ 85 w 130"/>
              <a:gd name="T19" fmla="*/ 64 h 149"/>
              <a:gd name="T20" fmla="*/ 89 w 130"/>
              <a:gd name="T21" fmla="*/ 28 h 149"/>
              <a:gd name="T22" fmla="*/ 76 w 130"/>
              <a:gd name="T23" fmla="*/ 28 h 149"/>
              <a:gd name="T24" fmla="*/ 59 w 130"/>
              <a:gd name="T25" fmla="*/ 9 h 149"/>
              <a:gd name="T26" fmla="*/ 55 w 130"/>
              <a:gd name="T27" fmla="*/ 11 h 149"/>
              <a:gd name="T28" fmla="*/ 38 w 130"/>
              <a:gd name="T29" fmla="*/ 28 h 149"/>
              <a:gd name="T30" fmla="*/ 26 w 130"/>
              <a:gd name="T31" fmla="*/ 28 h 149"/>
              <a:gd name="T32" fmla="*/ 26 w 130"/>
              <a:gd name="T33" fmla="*/ 99 h 149"/>
              <a:gd name="T34" fmla="*/ 104 w 130"/>
              <a:gd name="T35" fmla="*/ 99 h 149"/>
              <a:gd name="T36" fmla="*/ 127 w 130"/>
              <a:gd name="T37" fmla="*/ 96 h 149"/>
              <a:gd name="T38" fmla="*/ 110 w 130"/>
              <a:gd name="T39" fmla="*/ 93 h 149"/>
              <a:gd name="T40" fmla="*/ 113 w 130"/>
              <a:gd name="T41" fmla="*/ 90 h 149"/>
              <a:gd name="T42" fmla="*/ 118 w 130"/>
              <a:gd name="T43" fmla="*/ 85 h 149"/>
              <a:gd name="T44" fmla="*/ 121 w 130"/>
              <a:gd name="T45" fmla="*/ 45 h 149"/>
              <a:gd name="T46" fmla="*/ 117 w 130"/>
              <a:gd name="T47" fmla="*/ 42 h 149"/>
              <a:gd name="T48" fmla="*/ 113 w 130"/>
              <a:gd name="T49" fmla="*/ 37 h 149"/>
              <a:gd name="T50" fmla="*/ 20 w 130"/>
              <a:gd name="T51" fmla="*/ 34 h 149"/>
              <a:gd name="T52" fmla="*/ 13 w 130"/>
              <a:gd name="T53" fmla="*/ 42 h 149"/>
              <a:gd name="T54" fmla="*/ 10 w 130"/>
              <a:gd name="T55" fmla="*/ 43 h 149"/>
              <a:gd name="T56" fmla="*/ 10 w 130"/>
              <a:gd name="T57" fmla="*/ 85 h 149"/>
              <a:gd name="T58" fmla="*/ 16 w 130"/>
              <a:gd name="T59" fmla="*/ 86 h 149"/>
              <a:gd name="T60" fmla="*/ 20 w 130"/>
              <a:gd name="T61" fmla="*/ 93 h 149"/>
              <a:gd name="T62" fmla="*/ 4 w 130"/>
              <a:gd name="T63" fmla="*/ 96 h 149"/>
              <a:gd name="T64" fmla="*/ 38 w 130"/>
              <a:gd name="T65" fmla="*/ 31 h 149"/>
              <a:gd name="T66" fmla="*/ 59 w 130"/>
              <a:gd name="T67" fmla="*/ 31 h 149"/>
              <a:gd name="T68" fmla="*/ 89 w 130"/>
              <a:gd name="T69" fmla="*/ 31 h 149"/>
              <a:gd name="T70" fmla="*/ 103 w 130"/>
              <a:gd name="T71" fmla="*/ 60 h 149"/>
              <a:gd name="T72" fmla="*/ 20 w 130"/>
              <a:gd name="T73" fmla="*/ 90 h 149"/>
              <a:gd name="T74" fmla="*/ 13 w 130"/>
              <a:gd name="T75" fmla="*/ 82 h 149"/>
              <a:gd name="T76" fmla="*/ 13 w 130"/>
              <a:gd name="T77" fmla="*/ 45 h 149"/>
              <a:gd name="T78" fmla="*/ 110 w 130"/>
              <a:gd name="T79" fmla="*/ 37 h 149"/>
              <a:gd name="T80" fmla="*/ 112 w 130"/>
              <a:gd name="T81" fmla="*/ 43 h 149"/>
              <a:gd name="T82" fmla="*/ 118 w 130"/>
              <a:gd name="T83" fmla="*/ 45 h 149"/>
              <a:gd name="T84" fmla="*/ 110 w 130"/>
              <a:gd name="T85" fmla="*/ 90 h 149"/>
              <a:gd name="T86" fmla="*/ 104 w 130"/>
              <a:gd name="T87" fmla="*/ 9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0" h="149">
                <a:moveTo>
                  <a:pt x="65" y="41"/>
                </a:moveTo>
                <a:cubicBezTo>
                  <a:pt x="53" y="41"/>
                  <a:pt x="43" y="51"/>
                  <a:pt x="43" y="64"/>
                </a:cubicBezTo>
                <a:cubicBezTo>
                  <a:pt x="43" y="76"/>
                  <a:pt x="53" y="86"/>
                  <a:pt x="65" y="86"/>
                </a:cubicBezTo>
                <a:cubicBezTo>
                  <a:pt x="78" y="86"/>
                  <a:pt x="88" y="76"/>
                  <a:pt x="88" y="64"/>
                </a:cubicBezTo>
                <a:cubicBezTo>
                  <a:pt x="88" y="51"/>
                  <a:pt x="78" y="41"/>
                  <a:pt x="65" y="41"/>
                </a:cubicBezTo>
                <a:close/>
                <a:moveTo>
                  <a:pt x="46" y="64"/>
                </a:moveTo>
                <a:cubicBezTo>
                  <a:pt x="46" y="54"/>
                  <a:pt x="53" y="45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8"/>
                  <a:pt x="63" y="48"/>
                  <a:pt x="63" y="48"/>
                </a:cubicBezTo>
                <a:cubicBezTo>
                  <a:pt x="58" y="49"/>
                  <a:pt x="55" y="52"/>
                  <a:pt x="55" y="57"/>
                </a:cubicBezTo>
                <a:cubicBezTo>
                  <a:pt x="55" y="62"/>
                  <a:pt x="58" y="64"/>
                  <a:pt x="64" y="66"/>
                </a:cubicBezTo>
                <a:cubicBezTo>
                  <a:pt x="67" y="67"/>
                  <a:pt x="69" y="68"/>
                  <a:pt x="69" y="70"/>
                </a:cubicBezTo>
                <a:cubicBezTo>
                  <a:pt x="69" y="72"/>
                  <a:pt x="67" y="73"/>
                  <a:pt x="64" y="73"/>
                </a:cubicBezTo>
                <a:cubicBezTo>
                  <a:pt x="61" y="73"/>
                  <a:pt x="58" y="72"/>
                  <a:pt x="56" y="71"/>
                </a:cubicBezTo>
                <a:cubicBezTo>
                  <a:pt x="54" y="77"/>
                  <a:pt x="54" y="77"/>
                  <a:pt x="54" y="77"/>
                </a:cubicBezTo>
                <a:cubicBezTo>
                  <a:pt x="56" y="78"/>
                  <a:pt x="59" y="79"/>
                  <a:pt x="63" y="79"/>
                </a:cubicBezTo>
                <a:cubicBezTo>
                  <a:pt x="63" y="83"/>
                  <a:pt x="63" y="83"/>
                  <a:pt x="63" y="83"/>
                </a:cubicBezTo>
                <a:cubicBezTo>
                  <a:pt x="53" y="82"/>
                  <a:pt x="46" y="73"/>
                  <a:pt x="46" y="64"/>
                </a:cubicBezTo>
                <a:close/>
                <a:moveTo>
                  <a:pt x="68" y="83"/>
                </a:moveTo>
                <a:cubicBezTo>
                  <a:pt x="68" y="79"/>
                  <a:pt x="68" y="79"/>
                  <a:pt x="68" y="79"/>
                </a:cubicBezTo>
                <a:cubicBezTo>
                  <a:pt x="74" y="78"/>
                  <a:pt x="77" y="74"/>
                  <a:pt x="77" y="69"/>
                </a:cubicBezTo>
                <a:cubicBezTo>
                  <a:pt x="77" y="65"/>
                  <a:pt x="74" y="62"/>
                  <a:pt x="68" y="60"/>
                </a:cubicBezTo>
                <a:cubicBezTo>
                  <a:pt x="64" y="59"/>
                  <a:pt x="62" y="57"/>
                  <a:pt x="62" y="56"/>
                </a:cubicBezTo>
                <a:cubicBezTo>
                  <a:pt x="62" y="54"/>
                  <a:pt x="63" y="53"/>
                  <a:pt x="67" y="53"/>
                </a:cubicBezTo>
                <a:cubicBezTo>
                  <a:pt x="70" y="53"/>
                  <a:pt x="73" y="54"/>
                  <a:pt x="74" y="55"/>
                </a:cubicBezTo>
                <a:cubicBezTo>
                  <a:pt x="75" y="49"/>
                  <a:pt x="75" y="49"/>
                  <a:pt x="75" y="49"/>
                </a:cubicBezTo>
                <a:cubicBezTo>
                  <a:pt x="74" y="48"/>
                  <a:pt x="71" y="47"/>
                  <a:pt x="68" y="47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78" y="46"/>
                  <a:pt x="85" y="54"/>
                  <a:pt x="85" y="64"/>
                </a:cubicBezTo>
                <a:cubicBezTo>
                  <a:pt x="85" y="74"/>
                  <a:pt x="77" y="82"/>
                  <a:pt x="68" y="83"/>
                </a:cubicBezTo>
                <a:close/>
                <a:moveTo>
                  <a:pt x="130" y="28"/>
                </a:moveTo>
                <a:cubicBezTo>
                  <a:pt x="89" y="28"/>
                  <a:pt x="89" y="28"/>
                  <a:pt x="89" y="2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3"/>
                  <a:pt x="77" y="5"/>
                  <a:pt x="77" y="11"/>
                </a:cubicBezTo>
                <a:cubicBezTo>
                  <a:pt x="76" y="28"/>
                  <a:pt x="76" y="28"/>
                  <a:pt x="76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9"/>
                  <a:pt x="72" y="9"/>
                  <a:pt x="72" y="9"/>
                </a:cubicBezTo>
                <a:cubicBezTo>
                  <a:pt x="72" y="2"/>
                  <a:pt x="60" y="0"/>
                  <a:pt x="59" y="9"/>
                </a:cubicBezTo>
                <a:cubicBezTo>
                  <a:pt x="59" y="28"/>
                  <a:pt x="59" y="28"/>
                  <a:pt x="59" y="28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3"/>
                  <a:pt x="43" y="2"/>
                  <a:pt x="43" y="11"/>
                </a:cubicBezTo>
                <a:cubicBezTo>
                  <a:pt x="43" y="28"/>
                  <a:pt x="43" y="28"/>
                  <a:pt x="43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18"/>
                  <a:pt x="38" y="18"/>
                  <a:pt x="38" y="18"/>
                </a:cubicBezTo>
                <a:cubicBezTo>
                  <a:pt x="37" y="9"/>
                  <a:pt x="27" y="10"/>
                  <a:pt x="26" y="18"/>
                </a:cubicBezTo>
                <a:cubicBezTo>
                  <a:pt x="26" y="28"/>
                  <a:pt x="26" y="28"/>
                  <a:pt x="26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99"/>
                  <a:pt x="0" y="99"/>
                  <a:pt x="0" y="99"/>
                </a:cubicBezTo>
                <a:cubicBezTo>
                  <a:pt x="26" y="99"/>
                  <a:pt x="26" y="99"/>
                  <a:pt x="26" y="99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43" y="149"/>
                  <a:pt x="90" y="141"/>
                  <a:pt x="104" y="106"/>
                </a:cubicBezTo>
                <a:cubicBezTo>
                  <a:pt x="104" y="99"/>
                  <a:pt x="104" y="99"/>
                  <a:pt x="104" y="99"/>
                </a:cubicBezTo>
                <a:cubicBezTo>
                  <a:pt x="130" y="99"/>
                  <a:pt x="130" y="99"/>
                  <a:pt x="130" y="99"/>
                </a:cubicBezTo>
                <a:lnTo>
                  <a:pt x="130" y="28"/>
                </a:lnTo>
                <a:close/>
                <a:moveTo>
                  <a:pt x="127" y="96"/>
                </a:moveTo>
                <a:cubicBezTo>
                  <a:pt x="104" y="96"/>
                  <a:pt x="104" y="96"/>
                  <a:pt x="104" y="96"/>
                </a:cubicBezTo>
                <a:cubicBezTo>
                  <a:pt x="104" y="93"/>
                  <a:pt x="104" y="93"/>
                  <a:pt x="104" y="93"/>
                </a:cubicBezTo>
                <a:cubicBezTo>
                  <a:pt x="110" y="93"/>
                  <a:pt x="110" y="93"/>
                  <a:pt x="110" y="93"/>
                </a:cubicBezTo>
                <a:cubicBezTo>
                  <a:pt x="111" y="93"/>
                  <a:pt x="111" y="93"/>
                  <a:pt x="112" y="92"/>
                </a:cubicBezTo>
                <a:cubicBezTo>
                  <a:pt x="112" y="91"/>
                  <a:pt x="113" y="91"/>
                  <a:pt x="113" y="90"/>
                </a:cubicBezTo>
                <a:cubicBezTo>
                  <a:pt x="113" y="90"/>
                  <a:pt x="113" y="90"/>
                  <a:pt x="113" y="90"/>
                </a:cubicBezTo>
                <a:cubicBezTo>
                  <a:pt x="113" y="87"/>
                  <a:pt x="115" y="85"/>
                  <a:pt x="117" y="85"/>
                </a:cubicBezTo>
                <a:cubicBezTo>
                  <a:pt x="117" y="85"/>
                  <a:pt x="117" y="85"/>
                  <a:pt x="118" y="85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119" y="85"/>
                  <a:pt x="119" y="85"/>
                  <a:pt x="120" y="85"/>
                </a:cubicBezTo>
                <a:cubicBezTo>
                  <a:pt x="121" y="84"/>
                  <a:pt x="121" y="83"/>
                  <a:pt x="121" y="82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1" y="44"/>
                  <a:pt x="121" y="43"/>
                  <a:pt x="120" y="43"/>
                </a:cubicBezTo>
                <a:cubicBezTo>
                  <a:pt x="119" y="42"/>
                  <a:pt x="119" y="42"/>
                  <a:pt x="118" y="42"/>
                </a:cubicBezTo>
                <a:cubicBezTo>
                  <a:pt x="117" y="42"/>
                  <a:pt x="117" y="42"/>
                  <a:pt x="117" y="42"/>
                </a:cubicBezTo>
                <a:cubicBezTo>
                  <a:pt x="116" y="42"/>
                  <a:pt x="115" y="42"/>
                  <a:pt x="114" y="41"/>
                </a:cubicBezTo>
                <a:cubicBezTo>
                  <a:pt x="113" y="40"/>
                  <a:pt x="113" y="39"/>
                  <a:pt x="113" y="38"/>
                </a:cubicBezTo>
                <a:cubicBezTo>
                  <a:pt x="113" y="37"/>
                  <a:pt x="113" y="37"/>
                  <a:pt x="113" y="37"/>
                </a:cubicBezTo>
                <a:cubicBezTo>
                  <a:pt x="113" y="36"/>
                  <a:pt x="112" y="36"/>
                  <a:pt x="112" y="35"/>
                </a:cubicBezTo>
                <a:cubicBezTo>
                  <a:pt x="111" y="35"/>
                  <a:pt x="111" y="34"/>
                  <a:pt x="11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9" y="34"/>
                  <a:pt x="18" y="35"/>
                  <a:pt x="18" y="35"/>
                </a:cubicBezTo>
                <a:cubicBezTo>
                  <a:pt x="17" y="36"/>
                  <a:pt x="17" y="36"/>
                  <a:pt x="17" y="38"/>
                </a:cubicBezTo>
                <a:cubicBezTo>
                  <a:pt x="17" y="40"/>
                  <a:pt x="15" y="42"/>
                  <a:pt x="13" y="42"/>
                </a:cubicBezTo>
                <a:cubicBezTo>
                  <a:pt x="13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1" y="42"/>
                  <a:pt x="10" y="42"/>
                  <a:pt x="10" y="43"/>
                </a:cubicBezTo>
                <a:cubicBezTo>
                  <a:pt x="9" y="43"/>
                  <a:pt x="9" y="44"/>
                  <a:pt x="9" y="45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3"/>
                  <a:pt x="9" y="84"/>
                  <a:pt x="10" y="85"/>
                </a:cubicBezTo>
                <a:cubicBezTo>
                  <a:pt x="10" y="85"/>
                  <a:pt x="11" y="85"/>
                  <a:pt x="12" y="85"/>
                </a:cubicBezTo>
                <a:cubicBezTo>
                  <a:pt x="12" y="85"/>
                  <a:pt x="12" y="85"/>
                  <a:pt x="12" y="85"/>
                </a:cubicBezTo>
                <a:cubicBezTo>
                  <a:pt x="13" y="85"/>
                  <a:pt x="15" y="86"/>
                  <a:pt x="16" y="86"/>
                </a:cubicBezTo>
                <a:cubicBezTo>
                  <a:pt x="17" y="87"/>
                  <a:pt x="17" y="88"/>
                  <a:pt x="17" y="90"/>
                </a:cubicBezTo>
                <a:cubicBezTo>
                  <a:pt x="17" y="91"/>
                  <a:pt x="17" y="91"/>
                  <a:pt x="18" y="92"/>
                </a:cubicBezTo>
                <a:cubicBezTo>
                  <a:pt x="18" y="93"/>
                  <a:pt x="19" y="93"/>
                  <a:pt x="20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2" y="96"/>
                  <a:pt x="92" y="96"/>
                  <a:pt x="92" y="96"/>
                </a:cubicBezTo>
                <a:cubicBezTo>
                  <a:pt x="4" y="96"/>
                  <a:pt x="4" y="96"/>
                  <a:pt x="4" y="96"/>
                </a:cubicBezTo>
                <a:cubicBezTo>
                  <a:pt x="4" y="31"/>
                  <a:pt x="4" y="31"/>
                  <a:pt x="4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43" y="31"/>
                  <a:pt x="43" y="31"/>
                  <a:pt x="43" y="31"/>
                </a:cubicBezTo>
                <a:cubicBezTo>
                  <a:pt x="55" y="31"/>
                  <a:pt x="55" y="31"/>
                  <a:pt x="55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72" y="31"/>
                  <a:pt x="72" y="31"/>
                  <a:pt x="72" y="31"/>
                </a:cubicBezTo>
                <a:cubicBezTo>
                  <a:pt x="76" y="31"/>
                  <a:pt x="76" y="31"/>
                  <a:pt x="76" y="31"/>
                </a:cubicBezTo>
                <a:cubicBezTo>
                  <a:pt x="89" y="31"/>
                  <a:pt x="89" y="31"/>
                  <a:pt x="89" y="31"/>
                </a:cubicBezTo>
                <a:cubicBezTo>
                  <a:pt x="127" y="31"/>
                  <a:pt x="127" y="31"/>
                  <a:pt x="127" y="31"/>
                </a:cubicBezTo>
                <a:lnTo>
                  <a:pt x="127" y="96"/>
                </a:lnTo>
                <a:close/>
                <a:moveTo>
                  <a:pt x="103" y="60"/>
                </a:moveTo>
                <a:cubicBezTo>
                  <a:pt x="103" y="52"/>
                  <a:pt x="92" y="53"/>
                  <a:pt x="92" y="60"/>
                </a:cubicBezTo>
                <a:cubicBezTo>
                  <a:pt x="92" y="90"/>
                  <a:pt x="92" y="90"/>
                  <a:pt x="92" y="90"/>
                </a:cubicBezTo>
                <a:cubicBezTo>
                  <a:pt x="20" y="90"/>
                  <a:pt x="20" y="90"/>
                  <a:pt x="20" y="90"/>
                </a:cubicBezTo>
                <a:cubicBezTo>
                  <a:pt x="20" y="90"/>
                  <a:pt x="20" y="90"/>
                  <a:pt x="20" y="90"/>
                </a:cubicBezTo>
                <a:cubicBezTo>
                  <a:pt x="20" y="88"/>
                  <a:pt x="19" y="86"/>
                  <a:pt x="18" y="85"/>
                </a:cubicBezTo>
                <a:cubicBezTo>
                  <a:pt x="16" y="83"/>
                  <a:pt x="15" y="82"/>
                  <a:pt x="13" y="82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3" y="45"/>
                </a:cubicBezTo>
                <a:cubicBezTo>
                  <a:pt x="17" y="45"/>
                  <a:pt x="20" y="42"/>
                  <a:pt x="20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110" y="37"/>
                  <a:pt x="110" y="37"/>
                  <a:pt x="110" y="37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110" y="37"/>
                  <a:pt x="110" y="37"/>
                  <a:pt x="110" y="37"/>
                </a:cubicBezTo>
                <a:cubicBezTo>
                  <a:pt x="110" y="39"/>
                  <a:pt x="111" y="41"/>
                  <a:pt x="112" y="43"/>
                </a:cubicBezTo>
                <a:cubicBezTo>
                  <a:pt x="113" y="44"/>
                  <a:pt x="115" y="45"/>
                  <a:pt x="117" y="45"/>
                </a:cubicBezTo>
                <a:cubicBezTo>
                  <a:pt x="117" y="45"/>
                  <a:pt x="118" y="45"/>
                  <a:pt x="118" y="45"/>
                </a:cubicBezTo>
                <a:cubicBezTo>
                  <a:pt x="118" y="45"/>
                  <a:pt x="118" y="45"/>
                  <a:pt x="118" y="45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2"/>
                  <a:pt x="117" y="82"/>
                  <a:pt x="117" y="82"/>
                </a:cubicBezTo>
                <a:cubicBezTo>
                  <a:pt x="113" y="82"/>
                  <a:pt x="110" y="86"/>
                  <a:pt x="110" y="90"/>
                </a:cubicBezTo>
                <a:cubicBezTo>
                  <a:pt x="110" y="90"/>
                  <a:pt x="110" y="90"/>
                  <a:pt x="110" y="90"/>
                </a:cubicBezTo>
                <a:cubicBezTo>
                  <a:pt x="110" y="90"/>
                  <a:pt x="110" y="90"/>
                  <a:pt x="110" y="90"/>
                </a:cubicBezTo>
                <a:cubicBezTo>
                  <a:pt x="104" y="90"/>
                  <a:pt x="104" y="90"/>
                  <a:pt x="104" y="90"/>
                </a:cubicBezTo>
                <a:lnTo>
                  <a:pt x="103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Oval 44"/>
          <p:cNvSpPr>
            <a:spLocks noChangeArrowheads="1"/>
          </p:cNvSpPr>
          <p:nvPr/>
        </p:nvSpPr>
        <p:spPr bwMode="auto">
          <a:xfrm>
            <a:off x="2726263" y="1767113"/>
            <a:ext cx="476635" cy="462673"/>
          </a:xfrm>
          <a:prstGeom prst="ellipse">
            <a:avLst/>
          </a:prstGeom>
          <a:solidFill>
            <a:srgbClr val="40937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58"/>
          <p:cNvSpPr>
            <a:spLocks noEditPoints="1"/>
          </p:cNvSpPr>
          <p:nvPr/>
        </p:nvSpPr>
        <p:spPr bwMode="auto">
          <a:xfrm>
            <a:off x="2803648" y="1873748"/>
            <a:ext cx="321864" cy="262177"/>
          </a:xfrm>
          <a:custGeom>
            <a:avLst/>
            <a:gdLst>
              <a:gd name="T0" fmla="*/ 10 w 132"/>
              <a:gd name="T1" fmla="*/ 0 h 112"/>
              <a:gd name="T2" fmla="*/ 0 w 132"/>
              <a:gd name="T3" fmla="*/ 89 h 112"/>
              <a:gd name="T4" fmla="*/ 54 w 132"/>
              <a:gd name="T5" fmla="*/ 99 h 112"/>
              <a:gd name="T6" fmla="*/ 54 w 132"/>
              <a:gd name="T7" fmla="*/ 104 h 112"/>
              <a:gd name="T8" fmla="*/ 39 w 132"/>
              <a:gd name="T9" fmla="*/ 108 h 112"/>
              <a:gd name="T10" fmla="*/ 34 w 132"/>
              <a:gd name="T11" fmla="*/ 110 h 112"/>
              <a:gd name="T12" fmla="*/ 36 w 132"/>
              <a:gd name="T13" fmla="*/ 112 h 112"/>
              <a:gd name="T14" fmla="*/ 98 w 132"/>
              <a:gd name="T15" fmla="*/ 110 h 112"/>
              <a:gd name="T16" fmla="*/ 97 w 132"/>
              <a:gd name="T17" fmla="*/ 108 h 112"/>
              <a:gd name="T18" fmla="*/ 79 w 132"/>
              <a:gd name="T19" fmla="*/ 103 h 112"/>
              <a:gd name="T20" fmla="*/ 77 w 132"/>
              <a:gd name="T21" fmla="*/ 99 h 112"/>
              <a:gd name="T22" fmla="*/ 132 w 132"/>
              <a:gd name="T23" fmla="*/ 89 h 112"/>
              <a:gd name="T24" fmla="*/ 122 w 132"/>
              <a:gd name="T25" fmla="*/ 0 h 112"/>
              <a:gd name="T26" fmla="*/ 107 w 132"/>
              <a:gd name="T27" fmla="*/ 91 h 112"/>
              <a:gd name="T28" fmla="*/ 110 w 132"/>
              <a:gd name="T29" fmla="*/ 91 h 112"/>
              <a:gd name="T30" fmla="*/ 119 w 132"/>
              <a:gd name="T31" fmla="*/ 92 h 112"/>
              <a:gd name="T32" fmla="*/ 113 w 132"/>
              <a:gd name="T33" fmla="*/ 91 h 112"/>
              <a:gd name="T34" fmla="*/ 119 w 132"/>
              <a:gd name="T35" fmla="*/ 89 h 112"/>
              <a:gd name="T36" fmla="*/ 119 w 132"/>
              <a:gd name="T37" fmla="*/ 92 h 112"/>
              <a:gd name="T38" fmla="*/ 120 w 132"/>
              <a:gd name="T39" fmla="*/ 83 h 112"/>
              <a:gd name="T40" fmla="*/ 9 w 132"/>
              <a:gd name="T41" fmla="*/ 80 h 112"/>
              <a:gd name="T42" fmla="*/ 12 w 132"/>
              <a:gd name="T43" fmla="*/ 9 h 112"/>
              <a:gd name="T44" fmla="*/ 123 w 132"/>
              <a:gd name="T45" fmla="*/ 12 h 112"/>
              <a:gd name="T46" fmla="*/ 95 w 132"/>
              <a:gd name="T47" fmla="*/ 72 h 112"/>
              <a:gd name="T48" fmla="*/ 39 w 132"/>
              <a:gd name="T49" fmla="*/ 73 h 112"/>
              <a:gd name="T50" fmla="*/ 37 w 132"/>
              <a:gd name="T51" fmla="*/ 72 h 112"/>
              <a:gd name="T52" fmla="*/ 39 w 132"/>
              <a:gd name="T53" fmla="*/ 20 h 112"/>
              <a:gd name="T54" fmla="*/ 40 w 132"/>
              <a:gd name="T55" fmla="*/ 43 h 112"/>
              <a:gd name="T56" fmla="*/ 42 w 132"/>
              <a:gd name="T57" fmla="*/ 44 h 112"/>
              <a:gd name="T58" fmla="*/ 40 w 132"/>
              <a:gd name="T59" fmla="*/ 45 h 112"/>
              <a:gd name="T60" fmla="*/ 49 w 132"/>
              <a:gd name="T61" fmla="*/ 70 h 112"/>
              <a:gd name="T62" fmla="*/ 48 w 132"/>
              <a:gd name="T63" fmla="*/ 50 h 112"/>
              <a:gd name="T64" fmla="*/ 55 w 132"/>
              <a:gd name="T65" fmla="*/ 47 h 112"/>
              <a:gd name="T66" fmla="*/ 57 w 132"/>
              <a:gd name="T67" fmla="*/ 69 h 112"/>
              <a:gd name="T68" fmla="*/ 65 w 132"/>
              <a:gd name="T69" fmla="*/ 70 h 112"/>
              <a:gd name="T70" fmla="*/ 64 w 132"/>
              <a:gd name="T71" fmla="*/ 27 h 112"/>
              <a:gd name="T72" fmla="*/ 71 w 132"/>
              <a:gd name="T73" fmla="*/ 25 h 112"/>
              <a:gd name="T74" fmla="*/ 73 w 132"/>
              <a:gd name="T75" fmla="*/ 69 h 112"/>
              <a:gd name="T76" fmla="*/ 81 w 132"/>
              <a:gd name="T77" fmla="*/ 70 h 112"/>
              <a:gd name="T78" fmla="*/ 80 w 132"/>
              <a:gd name="T79" fmla="*/ 38 h 112"/>
              <a:gd name="T80" fmla="*/ 87 w 132"/>
              <a:gd name="T81" fmla="*/ 36 h 112"/>
              <a:gd name="T82" fmla="*/ 89 w 132"/>
              <a:gd name="T83" fmla="*/ 69 h 112"/>
              <a:gd name="T84" fmla="*/ 93 w 132"/>
              <a:gd name="T85" fmla="*/ 7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2" h="112">
                <a:moveTo>
                  <a:pt x="122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95"/>
                  <a:pt x="4" y="99"/>
                  <a:pt x="10" y="99"/>
                </a:cubicBezTo>
                <a:cubicBezTo>
                  <a:pt x="54" y="99"/>
                  <a:pt x="54" y="99"/>
                  <a:pt x="54" y="99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54" y="101"/>
                  <a:pt x="54" y="103"/>
                  <a:pt x="54" y="104"/>
                </a:cubicBezTo>
                <a:cubicBezTo>
                  <a:pt x="43" y="108"/>
                  <a:pt x="43" y="108"/>
                  <a:pt x="43" y="108"/>
                </a:cubicBezTo>
                <a:cubicBezTo>
                  <a:pt x="42" y="108"/>
                  <a:pt x="40" y="108"/>
                  <a:pt x="39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5" y="108"/>
                  <a:pt x="34" y="109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1"/>
                  <a:pt x="35" y="112"/>
                  <a:pt x="36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97" y="112"/>
                  <a:pt x="98" y="111"/>
                  <a:pt x="98" y="110"/>
                </a:cubicBezTo>
                <a:cubicBezTo>
                  <a:pt x="98" y="110"/>
                  <a:pt x="98" y="110"/>
                  <a:pt x="98" y="110"/>
                </a:cubicBezTo>
                <a:cubicBezTo>
                  <a:pt x="98" y="109"/>
                  <a:pt x="97" y="108"/>
                  <a:pt x="97" y="108"/>
                </a:cubicBezTo>
                <a:cubicBezTo>
                  <a:pt x="96" y="108"/>
                  <a:pt x="95" y="108"/>
                  <a:pt x="94" y="108"/>
                </a:cubicBezTo>
                <a:cubicBezTo>
                  <a:pt x="79" y="103"/>
                  <a:pt x="79" y="103"/>
                  <a:pt x="79" y="103"/>
                </a:cubicBezTo>
                <a:cubicBezTo>
                  <a:pt x="78" y="102"/>
                  <a:pt x="77" y="101"/>
                  <a:pt x="77" y="101"/>
                </a:cubicBezTo>
                <a:cubicBezTo>
                  <a:pt x="77" y="99"/>
                  <a:pt x="77" y="99"/>
                  <a:pt x="77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8" y="99"/>
                  <a:pt x="132" y="95"/>
                  <a:pt x="132" y="89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32" y="5"/>
                  <a:pt x="128" y="0"/>
                  <a:pt x="122" y="0"/>
                </a:cubicBezTo>
                <a:close/>
                <a:moveTo>
                  <a:pt x="108" y="92"/>
                </a:moveTo>
                <a:cubicBezTo>
                  <a:pt x="108" y="92"/>
                  <a:pt x="107" y="91"/>
                  <a:pt x="107" y="91"/>
                </a:cubicBezTo>
                <a:cubicBezTo>
                  <a:pt x="107" y="90"/>
                  <a:pt x="108" y="89"/>
                  <a:pt x="108" y="89"/>
                </a:cubicBezTo>
                <a:cubicBezTo>
                  <a:pt x="109" y="89"/>
                  <a:pt x="110" y="90"/>
                  <a:pt x="110" y="91"/>
                </a:cubicBezTo>
                <a:cubicBezTo>
                  <a:pt x="110" y="91"/>
                  <a:pt x="109" y="92"/>
                  <a:pt x="108" y="92"/>
                </a:cubicBezTo>
                <a:close/>
                <a:moveTo>
                  <a:pt x="119" y="92"/>
                </a:moveTo>
                <a:cubicBezTo>
                  <a:pt x="115" y="92"/>
                  <a:pt x="115" y="92"/>
                  <a:pt x="115" y="92"/>
                </a:cubicBezTo>
                <a:cubicBezTo>
                  <a:pt x="114" y="92"/>
                  <a:pt x="113" y="91"/>
                  <a:pt x="113" y="91"/>
                </a:cubicBezTo>
                <a:cubicBezTo>
                  <a:pt x="113" y="90"/>
                  <a:pt x="114" y="89"/>
                  <a:pt x="115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21" y="89"/>
                  <a:pt x="122" y="90"/>
                  <a:pt x="122" y="91"/>
                </a:cubicBezTo>
                <a:cubicBezTo>
                  <a:pt x="122" y="91"/>
                  <a:pt x="121" y="92"/>
                  <a:pt x="119" y="92"/>
                </a:cubicBezTo>
                <a:close/>
                <a:moveTo>
                  <a:pt x="123" y="80"/>
                </a:moveTo>
                <a:cubicBezTo>
                  <a:pt x="123" y="82"/>
                  <a:pt x="121" y="83"/>
                  <a:pt x="120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0" y="83"/>
                  <a:pt x="9" y="82"/>
                  <a:pt x="9" y="80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1"/>
                  <a:pt x="10" y="9"/>
                  <a:pt x="12" y="9"/>
                </a:cubicBezTo>
                <a:cubicBezTo>
                  <a:pt x="120" y="9"/>
                  <a:pt x="120" y="9"/>
                  <a:pt x="120" y="9"/>
                </a:cubicBezTo>
                <a:cubicBezTo>
                  <a:pt x="121" y="9"/>
                  <a:pt x="123" y="11"/>
                  <a:pt x="123" y="12"/>
                </a:cubicBezTo>
                <a:lnTo>
                  <a:pt x="123" y="80"/>
                </a:lnTo>
                <a:close/>
                <a:moveTo>
                  <a:pt x="95" y="72"/>
                </a:moveTo>
                <a:cubicBezTo>
                  <a:pt x="95" y="72"/>
                  <a:pt x="94" y="73"/>
                  <a:pt x="93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38" y="73"/>
                  <a:pt x="38" y="73"/>
                  <a:pt x="37" y="73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21"/>
                  <a:pt x="38" y="20"/>
                  <a:pt x="39" y="20"/>
                </a:cubicBezTo>
                <a:cubicBezTo>
                  <a:pt x="39" y="20"/>
                  <a:pt x="40" y="21"/>
                  <a:pt x="40" y="22"/>
                </a:cubicBezTo>
                <a:cubicBezTo>
                  <a:pt x="40" y="43"/>
                  <a:pt x="40" y="43"/>
                  <a:pt x="40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2" y="44"/>
                </a:cubicBezTo>
                <a:cubicBezTo>
                  <a:pt x="42" y="45"/>
                  <a:pt x="42" y="45"/>
                  <a:pt x="42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70"/>
                  <a:pt x="40" y="70"/>
                  <a:pt x="40" y="70"/>
                </a:cubicBezTo>
                <a:cubicBezTo>
                  <a:pt x="49" y="70"/>
                  <a:pt x="49" y="70"/>
                  <a:pt x="49" y="70"/>
                </a:cubicBezTo>
                <a:cubicBezTo>
                  <a:pt x="49" y="70"/>
                  <a:pt x="48" y="69"/>
                  <a:pt x="48" y="6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8"/>
                  <a:pt x="50" y="47"/>
                  <a:pt x="51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6" y="47"/>
                  <a:pt x="57" y="48"/>
                  <a:pt x="57" y="50"/>
                </a:cubicBezTo>
                <a:cubicBezTo>
                  <a:pt x="57" y="69"/>
                  <a:pt x="57" y="69"/>
                  <a:pt x="57" y="69"/>
                </a:cubicBezTo>
                <a:cubicBezTo>
                  <a:pt x="57" y="69"/>
                  <a:pt x="57" y="70"/>
                  <a:pt x="57" y="70"/>
                </a:cubicBezTo>
                <a:cubicBezTo>
                  <a:pt x="65" y="70"/>
                  <a:pt x="65" y="70"/>
                  <a:pt x="65" y="70"/>
                </a:cubicBezTo>
                <a:cubicBezTo>
                  <a:pt x="64" y="70"/>
                  <a:pt x="64" y="69"/>
                  <a:pt x="64" y="69"/>
                </a:cubicBezTo>
                <a:cubicBezTo>
                  <a:pt x="64" y="27"/>
                  <a:pt x="64" y="27"/>
                  <a:pt x="64" y="27"/>
                </a:cubicBezTo>
                <a:cubicBezTo>
                  <a:pt x="64" y="26"/>
                  <a:pt x="65" y="25"/>
                  <a:pt x="67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2" y="25"/>
                  <a:pt x="73" y="26"/>
                  <a:pt x="73" y="27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9"/>
                  <a:pt x="73" y="70"/>
                  <a:pt x="73" y="70"/>
                </a:cubicBezTo>
                <a:cubicBezTo>
                  <a:pt x="81" y="70"/>
                  <a:pt x="81" y="70"/>
                  <a:pt x="81" y="70"/>
                </a:cubicBezTo>
                <a:cubicBezTo>
                  <a:pt x="80" y="70"/>
                  <a:pt x="80" y="69"/>
                  <a:pt x="80" y="69"/>
                </a:cubicBezTo>
                <a:cubicBezTo>
                  <a:pt x="80" y="38"/>
                  <a:pt x="80" y="38"/>
                  <a:pt x="80" y="38"/>
                </a:cubicBezTo>
                <a:cubicBezTo>
                  <a:pt x="80" y="37"/>
                  <a:pt x="81" y="36"/>
                  <a:pt x="83" y="36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9" y="37"/>
                  <a:pt x="89" y="38"/>
                </a:cubicBezTo>
                <a:cubicBezTo>
                  <a:pt x="89" y="69"/>
                  <a:pt x="89" y="69"/>
                  <a:pt x="89" y="69"/>
                </a:cubicBezTo>
                <a:cubicBezTo>
                  <a:pt x="89" y="69"/>
                  <a:pt x="89" y="70"/>
                  <a:pt x="89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4" y="70"/>
                  <a:pt x="95" y="71"/>
                  <a:pt x="95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21789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290" y="623889"/>
            <a:ext cx="3019425" cy="30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30"/>
          <p:cNvGrpSpPr>
            <a:grpSpLocks/>
          </p:cNvGrpSpPr>
          <p:nvPr/>
        </p:nvGrpSpPr>
        <p:grpSpPr bwMode="auto">
          <a:xfrm>
            <a:off x="3133727" y="1175149"/>
            <a:ext cx="1265635" cy="2401490"/>
            <a:chOff x="0" y="0"/>
            <a:chExt cx="1687976" cy="3202328"/>
          </a:xfrm>
        </p:grpSpPr>
        <p:cxnSp>
          <p:nvCxnSpPr>
            <p:cNvPr id="6" name="直接连接符 9"/>
            <p:cNvCxnSpPr>
              <a:cxnSpLocks noChangeShapeType="1"/>
            </p:cNvCxnSpPr>
            <p:nvPr/>
          </p:nvCxnSpPr>
          <p:spPr bwMode="auto">
            <a:xfrm>
              <a:off x="723014" y="2282514"/>
              <a:ext cx="340242" cy="818707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直接连接符 12"/>
            <p:cNvCxnSpPr>
              <a:cxnSpLocks noChangeShapeType="1"/>
            </p:cNvCxnSpPr>
            <p:nvPr/>
          </p:nvCxnSpPr>
          <p:spPr bwMode="auto">
            <a:xfrm flipV="1">
              <a:off x="489098" y="2282514"/>
              <a:ext cx="233916" cy="409353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直接连接符 15"/>
            <p:cNvCxnSpPr>
              <a:cxnSpLocks noChangeShapeType="1"/>
            </p:cNvCxnSpPr>
            <p:nvPr/>
          </p:nvCxnSpPr>
          <p:spPr bwMode="auto">
            <a:xfrm flipH="1" flipV="1">
              <a:off x="0" y="1931640"/>
              <a:ext cx="723014" cy="350874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直接连接符 18"/>
            <p:cNvCxnSpPr>
              <a:cxnSpLocks noChangeShapeType="1"/>
            </p:cNvCxnSpPr>
            <p:nvPr/>
          </p:nvCxnSpPr>
          <p:spPr bwMode="auto">
            <a:xfrm flipH="1" flipV="1">
              <a:off x="723014" y="2282514"/>
              <a:ext cx="946298" cy="204676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直接连接符 21"/>
            <p:cNvCxnSpPr>
              <a:cxnSpLocks noChangeShapeType="1"/>
            </p:cNvCxnSpPr>
            <p:nvPr/>
          </p:nvCxnSpPr>
          <p:spPr bwMode="auto">
            <a:xfrm flipV="1">
              <a:off x="1307805" y="2487192"/>
              <a:ext cx="349656" cy="715136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直接连接符 24"/>
            <p:cNvCxnSpPr>
              <a:cxnSpLocks noChangeShapeType="1"/>
            </p:cNvCxnSpPr>
            <p:nvPr/>
          </p:nvCxnSpPr>
          <p:spPr bwMode="auto">
            <a:xfrm flipH="1" flipV="1">
              <a:off x="361507" y="0"/>
              <a:ext cx="361508" cy="2284010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椭圆 27"/>
            <p:cNvSpPr>
              <a:spLocks noChangeArrowheads="1"/>
            </p:cNvSpPr>
            <p:nvPr/>
          </p:nvSpPr>
          <p:spPr bwMode="auto">
            <a:xfrm>
              <a:off x="702570" y="2256088"/>
              <a:ext cx="67468" cy="67468"/>
            </a:xfrm>
            <a:prstGeom prst="ellipse">
              <a:avLst/>
            </a:prstGeom>
            <a:solidFill>
              <a:schemeClr val="bg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29"/>
            <p:cNvSpPr>
              <a:spLocks noChangeArrowheads="1"/>
            </p:cNvSpPr>
            <p:nvPr/>
          </p:nvSpPr>
          <p:spPr bwMode="auto">
            <a:xfrm>
              <a:off x="1620508" y="2451020"/>
              <a:ext cx="67468" cy="67468"/>
            </a:xfrm>
            <a:prstGeom prst="ellipse">
              <a:avLst/>
            </a:prstGeom>
            <a:solidFill>
              <a:schemeClr val="bg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文本框 31"/>
          <p:cNvSpPr txBox="1">
            <a:spLocks noChangeArrowheads="1"/>
          </p:cNvSpPr>
          <p:nvPr/>
        </p:nvSpPr>
        <p:spPr bwMode="auto">
          <a:xfrm>
            <a:off x="3676650" y="1235869"/>
            <a:ext cx="18014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4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</a:t>
            </a:r>
          </a:p>
          <a:p>
            <a:pPr algn="ctr" eaLnBrk="1" hangingPunct="1"/>
            <a:r>
              <a:rPr lang="en-US" altLang="zh-CN" sz="4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45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32"/>
          <p:cNvSpPr txBox="1">
            <a:spLocks noChangeArrowheads="1"/>
          </p:cNvSpPr>
          <p:nvPr/>
        </p:nvSpPr>
        <p:spPr bwMode="auto">
          <a:xfrm>
            <a:off x="3014199" y="2648315"/>
            <a:ext cx="33201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这么牛的事情</a:t>
            </a:r>
            <a:endParaRPr lang="en-US" altLang="zh-CN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由谁来做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文本框 32"/>
          <p:cNvSpPr txBox="1">
            <a:spLocks noChangeArrowheads="1"/>
          </p:cNvSpPr>
          <p:nvPr/>
        </p:nvSpPr>
        <p:spPr bwMode="auto">
          <a:xfrm>
            <a:off x="2458016" y="4009288"/>
            <a:ext cx="42386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、团队：创始人</a:t>
            </a:r>
            <a:r>
              <a:rPr lang="en-US" altLang="zh-CN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核心团队</a:t>
            </a:r>
            <a:r>
              <a:rPr lang="en-US" altLang="zh-CN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顾问团队 </a:t>
            </a:r>
            <a:endParaRPr lang="zh-CN" altLang="en-US" sz="1600" b="1" dirty="0">
              <a:solidFill>
                <a:srgbClr val="40937D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91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1478" y="112247"/>
            <a:ext cx="7660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幻灯片</a:t>
            </a:r>
            <a:r>
              <a:rPr lang="en-US" altLang="zh-CN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团队</a:t>
            </a:r>
            <a:r>
              <a:rPr lang="en-US" altLang="zh-CN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创始人</a:t>
            </a:r>
            <a:r>
              <a:rPr lang="en-US" altLang="zh-CN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核心团队</a:t>
            </a:r>
            <a:r>
              <a:rPr lang="en-US" altLang="zh-CN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顾问团队</a:t>
            </a:r>
            <a:endParaRPr lang="zh-CN" altLang="en-US" sz="28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椭圆 19"/>
          <p:cNvSpPr>
            <a:spLocks noChangeArrowheads="1"/>
          </p:cNvSpPr>
          <p:nvPr/>
        </p:nvSpPr>
        <p:spPr bwMode="auto">
          <a:xfrm>
            <a:off x="1096218" y="1313161"/>
            <a:ext cx="1556147" cy="1554956"/>
          </a:xfrm>
          <a:prstGeom prst="ellipse">
            <a:avLst/>
          </a:prstGeom>
          <a:solidFill>
            <a:srgbClr val="40937D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椭圆 20"/>
          <p:cNvSpPr>
            <a:spLocks noChangeArrowheads="1"/>
          </p:cNvSpPr>
          <p:nvPr/>
        </p:nvSpPr>
        <p:spPr bwMode="auto">
          <a:xfrm>
            <a:off x="3543826" y="1319045"/>
            <a:ext cx="1554956" cy="1554956"/>
          </a:xfrm>
          <a:prstGeom prst="ellipse">
            <a:avLst/>
          </a:prstGeom>
          <a:solidFill>
            <a:srgbClr val="40937D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椭圆 21"/>
          <p:cNvSpPr>
            <a:spLocks noChangeArrowheads="1"/>
          </p:cNvSpPr>
          <p:nvPr/>
        </p:nvSpPr>
        <p:spPr bwMode="auto">
          <a:xfrm>
            <a:off x="6118694" y="1290278"/>
            <a:ext cx="1554956" cy="1554956"/>
          </a:xfrm>
          <a:prstGeom prst="ellipse">
            <a:avLst/>
          </a:prstGeom>
          <a:solidFill>
            <a:srgbClr val="40937D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6494336" y="1676040"/>
            <a:ext cx="803672" cy="711994"/>
            <a:chOff x="0" y="0"/>
            <a:chExt cx="741" cy="656"/>
          </a:xfrm>
        </p:grpSpPr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741" y="0"/>
              <a:ext cx="0" cy="0"/>
            </a:xfrm>
            <a:prstGeom prst="line">
              <a:avLst/>
            </a:prstGeom>
            <a:noFill/>
            <a:ln w="15875">
              <a:solidFill>
                <a:srgbClr val="449FD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0" y="44"/>
              <a:ext cx="675" cy="612"/>
            </a:xfrm>
            <a:custGeom>
              <a:avLst/>
              <a:gdLst>
                <a:gd name="T0" fmla="*/ 6361 w 286"/>
                <a:gd name="T1" fmla="*/ 6174 h 259"/>
                <a:gd name="T2" fmla="*/ 6205 w 286"/>
                <a:gd name="T3" fmla="*/ 5702 h 259"/>
                <a:gd name="T4" fmla="*/ 6795 w 286"/>
                <a:gd name="T5" fmla="*/ 4579 h 259"/>
                <a:gd name="T6" fmla="*/ 6958 w 286"/>
                <a:gd name="T7" fmla="*/ 3641 h 259"/>
                <a:gd name="T8" fmla="*/ 5549 w 286"/>
                <a:gd name="T9" fmla="*/ 1687 h 259"/>
                <a:gd name="T10" fmla="*/ 4128 w 286"/>
                <a:gd name="T11" fmla="*/ 3641 h 259"/>
                <a:gd name="T12" fmla="*/ 4312 w 286"/>
                <a:gd name="T13" fmla="*/ 4579 h 259"/>
                <a:gd name="T14" fmla="*/ 4902 w 286"/>
                <a:gd name="T15" fmla="*/ 5702 h 259"/>
                <a:gd name="T16" fmla="*/ 4718 w 286"/>
                <a:gd name="T17" fmla="*/ 6174 h 259"/>
                <a:gd name="T18" fmla="*/ 2233 w 286"/>
                <a:gd name="T19" fmla="*/ 8074 h 259"/>
                <a:gd name="T20" fmla="*/ 8874 w 286"/>
                <a:gd name="T21" fmla="*/ 8074 h 259"/>
                <a:gd name="T22" fmla="*/ 6361 w 286"/>
                <a:gd name="T23" fmla="*/ 6174 h 259"/>
                <a:gd name="T24" fmla="*/ 2986 w 286"/>
                <a:gd name="T25" fmla="*/ 6333 h 259"/>
                <a:gd name="T26" fmla="*/ 4222 w 286"/>
                <a:gd name="T27" fmla="*/ 5740 h 259"/>
                <a:gd name="T28" fmla="*/ 3809 w 286"/>
                <a:gd name="T29" fmla="*/ 4957 h 259"/>
                <a:gd name="T30" fmla="*/ 3510 w 286"/>
                <a:gd name="T31" fmla="*/ 4482 h 259"/>
                <a:gd name="T32" fmla="*/ 3443 w 286"/>
                <a:gd name="T33" fmla="*/ 3892 h 259"/>
                <a:gd name="T34" fmla="*/ 3564 w 286"/>
                <a:gd name="T35" fmla="*/ 3495 h 259"/>
                <a:gd name="T36" fmla="*/ 3993 w 286"/>
                <a:gd name="T37" fmla="*/ 1713 h 259"/>
                <a:gd name="T38" fmla="*/ 4775 w 286"/>
                <a:gd name="T39" fmla="*/ 1250 h 259"/>
                <a:gd name="T40" fmla="*/ 3325 w 286"/>
                <a:gd name="T41" fmla="*/ 0 h 259"/>
                <a:gd name="T42" fmla="*/ 1921 w 286"/>
                <a:gd name="T43" fmla="*/ 1994 h 259"/>
                <a:gd name="T44" fmla="*/ 2077 w 286"/>
                <a:gd name="T45" fmla="*/ 2904 h 259"/>
                <a:gd name="T46" fmla="*/ 2669 w 286"/>
                <a:gd name="T47" fmla="*/ 4026 h 259"/>
                <a:gd name="T48" fmla="*/ 2511 w 286"/>
                <a:gd name="T49" fmla="*/ 4482 h 259"/>
                <a:gd name="T50" fmla="*/ 0 w 286"/>
                <a:gd name="T51" fmla="*/ 6387 h 259"/>
                <a:gd name="T52" fmla="*/ 2851 w 286"/>
                <a:gd name="T53" fmla="*/ 6387 h 259"/>
                <a:gd name="T54" fmla="*/ 2986 w 286"/>
                <a:gd name="T55" fmla="*/ 6333 h 2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86" h="259">
                  <a:moveTo>
                    <a:pt x="205" y="198"/>
                  </a:moveTo>
                  <a:cubicBezTo>
                    <a:pt x="200" y="197"/>
                    <a:pt x="200" y="183"/>
                    <a:pt x="200" y="183"/>
                  </a:cubicBezTo>
                  <a:cubicBezTo>
                    <a:pt x="200" y="183"/>
                    <a:pt x="215" y="167"/>
                    <a:pt x="219" y="147"/>
                  </a:cubicBezTo>
                  <a:cubicBezTo>
                    <a:pt x="228" y="147"/>
                    <a:pt x="234" y="125"/>
                    <a:pt x="224" y="117"/>
                  </a:cubicBezTo>
                  <a:cubicBezTo>
                    <a:pt x="225" y="109"/>
                    <a:pt x="236" y="54"/>
                    <a:pt x="179" y="54"/>
                  </a:cubicBezTo>
                  <a:cubicBezTo>
                    <a:pt x="121" y="54"/>
                    <a:pt x="133" y="109"/>
                    <a:pt x="133" y="117"/>
                  </a:cubicBezTo>
                  <a:cubicBezTo>
                    <a:pt x="124" y="125"/>
                    <a:pt x="130" y="147"/>
                    <a:pt x="139" y="147"/>
                  </a:cubicBezTo>
                  <a:cubicBezTo>
                    <a:pt x="142" y="167"/>
                    <a:pt x="158" y="183"/>
                    <a:pt x="158" y="183"/>
                  </a:cubicBezTo>
                  <a:cubicBezTo>
                    <a:pt x="158" y="183"/>
                    <a:pt x="158" y="197"/>
                    <a:pt x="152" y="198"/>
                  </a:cubicBezTo>
                  <a:cubicBezTo>
                    <a:pt x="135" y="201"/>
                    <a:pt x="72" y="228"/>
                    <a:pt x="72" y="259"/>
                  </a:cubicBezTo>
                  <a:cubicBezTo>
                    <a:pt x="286" y="259"/>
                    <a:pt x="286" y="259"/>
                    <a:pt x="286" y="259"/>
                  </a:cubicBezTo>
                  <a:cubicBezTo>
                    <a:pt x="286" y="228"/>
                    <a:pt x="222" y="201"/>
                    <a:pt x="205" y="198"/>
                  </a:cubicBezTo>
                  <a:close/>
                  <a:moveTo>
                    <a:pt x="96" y="203"/>
                  </a:moveTo>
                  <a:cubicBezTo>
                    <a:pt x="108" y="195"/>
                    <a:pt x="123" y="188"/>
                    <a:pt x="136" y="184"/>
                  </a:cubicBezTo>
                  <a:cubicBezTo>
                    <a:pt x="131" y="178"/>
                    <a:pt x="126" y="169"/>
                    <a:pt x="123" y="159"/>
                  </a:cubicBezTo>
                  <a:cubicBezTo>
                    <a:pt x="119" y="156"/>
                    <a:pt x="115" y="151"/>
                    <a:pt x="113" y="144"/>
                  </a:cubicBezTo>
                  <a:cubicBezTo>
                    <a:pt x="111" y="138"/>
                    <a:pt x="110" y="131"/>
                    <a:pt x="111" y="125"/>
                  </a:cubicBezTo>
                  <a:cubicBezTo>
                    <a:pt x="111" y="120"/>
                    <a:pt x="113" y="116"/>
                    <a:pt x="115" y="112"/>
                  </a:cubicBezTo>
                  <a:cubicBezTo>
                    <a:pt x="113" y="99"/>
                    <a:pt x="113" y="74"/>
                    <a:pt x="129" y="55"/>
                  </a:cubicBezTo>
                  <a:cubicBezTo>
                    <a:pt x="136" y="48"/>
                    <a:pt x="144" y="43"/>
                    <a:pt x="154" y="40"/>
                  </a:cubicBezTo>
                  <a:cubicBezTo>
                    <a:pt x="152" y="22"/>
                    <a:pt x="143" y="0"/>
                    <a:pt x="107" y="0"/>
                  </a:cubicBezTo>
                  <a:cubicBezTo>
                    <a:pt x="50" y="0"/>
                    <a:pt x="61" y="56"/>
                    <a:pt x="62" y="64"/>
                  </a:cubicBezTo>
                  <a:cubicBezTo>
                    <a:pt x="52" y="71"/>
                    <a:pt x="58" y="93"/>
                    <a:pt x="67" y="93"/>
                  </a:cubicBezTo>
                  <a:cubicBezTo>
                    <a:pt x="71" y="114"/>
                    <a:pt x="86" y="129"/>
                    <a:pt x="86" y="129"/>
                  </a:cubicBezTo>
                  <a:cubicBezTo>
                    <a:pt x="86" y="129"/>
                    <a:pt x="86" y="143"/>
                    <a:pt x="81" y="144"/>
                  </a:cubicBezTo>
                  <a:cubicBezTo>
                    <a:pt x="64" y="147"/>
                    <a:pt x="0" y="175"/>
                    <a:pt x="0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3" y="205"/>
                    <a:pt x="95" y="204"/>
                    <a:pt x="96" y="2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" name="文本框 45"/>
          <p:cNvSpPr txBox="1">
            <a:spLocks noChangeArrowheads="1"/>
          </p:cNvSpPr>
          <p:nvPr/>
        </p:nvSpPr>
        <p:spPr bwMode="auto">
          <a:xfrm>
            <a:off x="782469" y="2991390"/>
            <a:ext cx="218364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创始人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单独</a:t>
            </a:r>
            <a:r>
              <a:rPr lang="zh-CN" altLang="en-US" sz="1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列一</a:t>
            </a: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</a:t>
            </a:r>
            <a:endParaRPr lang="en-US" altLang="zh-CN" sz="1400" b="1" dirty="0" smtClean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左边</a:t>
            </a:r>
            <a:r>
              <a:rPr lang="zh-CN" altLang="en-US" sz="1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照片</a:t>
            </a:r>
            <a:endParaRPr lang="en-US" altLang="zh-CN" sz="1400" b="1" dirty="0" smtClean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右边是背景信息</a:t>
            </a:r>
            <a:endParaRPr lang="en-US" altLang="zh-CN" sz="1400" b="1" dirty="0" smtClean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罗列曾经的丰功伟绩</a:t>
            </a:r>
            <a:endParaRPr lang="en-US" altLang="zh-CN" sz="1400" b="1" dirty="0" smtClean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某年某月</a:t>
            </a:r>
            <a:r>
              <a:rPr lang="zh-CN" altLang="en-US" sz="1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获得什么</a:t>
            </a: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</a:t>
            </a:r>
            <a:endParaRPr lang="zh-CN" altLang="en-US" sz="14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47"/>
          <p:cNvSpPr txBox="1">
            <a:spLocks noChangeArrowheads="1"/>
          </p:cNvSpPr>
          <p:nvPr/>
        </p:nvSpPr>
        <p:spPr bwMode="auto">
          <a:xfrm>
            <a:off x="3230746" y="2969057"/>
            <a:ext cx="218111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核心团队：</a:t>
            </a:r>
            <a:endParaRPr lang="en-US" altLang="zh-CN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你的核心团队里有谁？</a:t>
            </a:r>
            <a:endParaRPr lang="en-US" altLang="zh-CN" sz="1400" b="1" dirty="0" smtClean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他们有什么技能经验？</a:t>
            </a:r>
            <a:endParaRPr lang="en-US" altLang="zh-CN" sz="1400" b="1" dirty="0" smtClean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照片</a:t>
            </a:r>
            <a:r>
              <a:rPr lang="en-US" altLang="zh-CN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</a:t>
            </a:r>
            <a:r>
              <a:rPr lang="en-US" altLang="zh-CN" sz="1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</a:t>
            </a:r>
            <a:r>
              <a:rPr lang="en-US" altLang="zh-CN" sz="1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en-US" altLang="zh-CN" sz="1400" b="1" dirty="0" smtClean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背景信息：</a:t>
            </a:r>
            <a:r>
              <a:rPr lang="en-US" altLang="zh-CN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 硕士</a:t>
            </a:r>
            <a:endParaRPr lang="en-US" altLang="zh-CN" sz="1400" b="1" dirty="0" smtClean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获奖信息：</a:t>
            </a:r>
            <a:r>
              <a:rPr lang="en-US" altLang="zh-CN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</a:t>
            </a:r>
            <a:r>
              <a:rPr lang="en-US" altLang="zh-CN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</a:t>
            </a:r>
            <a:endParaRPr lang="zh-CN" altLang="en-US" sz="14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49"/>
          <p:cNvSpPr txBox="1">
            <a:spLocks noChangeArrowheads="1"/>
          </p:cNvSpPr>
          <p:nvPr/>
        </p:nvSpPr>
        <p:spPr bwMode="auto">
          <a:xfrm>
            <a:off x="5709946" y="3001035"/>
            <a:ext cx="237245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顾问团：（</a:t>
            </a:r>
            <a:r>
              <a:rPr lang="zh-CN" altLang="en-US" sz="1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可选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b="1" dirty="0" smtClean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zh-CN" altLang="en-US" sz="1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endParaRPr lang="en-US" altLang="zh-CN" sz="1400" b="1" dirty="0" smtClean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列举</a:t>
            </a:r>
            <a:r>
              <a:rPr lang="en-US" altLang="zh-CN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2-3</a:t>
            </a: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endParaRPr lang="en-US" altLang="zh-CN" sz="1400" b="1" dirty="0" smtClean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照片</a:t>
            </a:r>
            <a:r>
              <a:rPr lang="en-US" altLang="zh-CN" sz="1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名字</a:t>
            </a:r>
            <a:r>
              <a:rPr lang="en-US" altLang="zh-CN" sz="1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</a:t>
            </a:r>
            <a:r>
              <a:rPr lang="en-US" altLang="zh-CN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行业背景：</a:t>
            </a:r>
            <a:r>
              <a:rPr lang="en-US" altLang="zh-CN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教授、院长</a:t>
            </a:r>
            <a:endParaRPr lang="en-US" altLang="zh-CN" sz="14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</a:t>
            </a:r>
            <a:r>
              <a:rPr lang="en-US" altLang="zh-CN" sz="1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条对项目提供</a:t>
            </a:r>
            <a:r>
              <a:rPr lang="zh-CN" altLang="en-US" sz="1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哪些支持</a:t>
            </a:r>
          </a:p>
        </p:txBody>
      </p:sp>
      <p:sp>
        <p:nvSpPr>
          <p:cNvPr id="21" name="Freeform 111"/>
          <p:cNvSpPr>
            <a:spLocks/>
          </p:cNvSpPr>
          <p:nvPr/>
        </p:nvSpPr>
        <p:spPr bwMode="auto">
          <a:xfrm>
            <a:off x="1486887" y="1658826"/>
            <a:ext cx="774807" cy="794175"/>
          </a:xfrm>
          <a:custGeom>
            <a:avLst/>
            <a:gdLst>
              <a:gd name="T0" fmla="*/ 137 w 137"/>
              <a:gd name="T1" fmla="*/ 147 h 147"/>
              <a:gd name="T2" fmla="*/ 0 w 137"/>
              <a:gd name="T3" fmla="*/ 147 h 147"/>
              <a:gd name="T4" fmla="*/ 0 w 137"/>
              <a:gd name="T5" fmla="*/ 141 h 147"/>
              <a:gd name="T6" fmla="*/ 7 w 137"/>
              <a:gd name="T7" fmla="*/ 114 h 147"/>
              <a:gd name="T8" fmla="*/ 15 w 137"/>
              <a:gd name="T9" fmla="*/ 105 h 147"/>
              <a:gd name="T10" fmla="*/ 41 w 137"/>
              <a:gd name="T11" fmla="*/ 91 h 147"/>
              <a:gd name="T12" fmla="*/ 50 w 137"/>
              <a:gd name="T13" fmla="*/ 80 h 147"/>
              <a:gd name="T14" fmla="*/ 56 w 137"/>
              <a:gd name="T15" fmla="*/ 75 h 147"/>
              <a:gd name="T16" fmla="*/ 49 w 137"/>
              <a:gd name="T17" fmla="*/ 63 h 147"/>
              <a:gd name="T18" fmla="*/ 48 w 137"/>
              <a:gd name="T19" fmla="*/ 63 h 147"/>
              <a:gd name="T20" fmla="*/ 47 w 137"/>
              <a:gd name="T21" fmla="*/ 61 h 147"/>
              <a:gd name="T22" fmla="*/ 45 w 137"/>
              <a:gd name="T23" fmla="*/ 56 h 147"/>
              <a:gd name="T24" fmla="*/ 44 w 137"/>
              <a:gd name="T25" fmla="*/ 44 h 147"/>
              <a:gd name="T26" fmla="*/ 49 w 137"/>
              <a:gd name="T27" fmla="*/ 16 h 147"/>
              <a:gd name="T28" fmla="*/ 82 w 137"/>
              <a:gd name="T29" fmla="*/ 12 h 147"/>
              <a:gd name="T30" fmla="*/ 88 w 137"/>
              <a:gd name="T31" fmla="*/ 16 h 147"/>
              <a:gd name="T32" fmla="*/ 90 w 137"/>
              <a:gd name="T33" fmla="*/ 18 h 147"/>
              <a:gd name="T34" fmla="*/ 93 w 137"/>
              <a:gd name="T35" fmla="*/ 46 h 147"/>
              <a:gd name="T36" fmla="*/ 92 w 137"/>
              <a:gd name="T37" fmla="*/ 58 h 147"/>
              <a:gd name="T38" fmla="*/ 90 w 137"/>
              <a:gd name="T39" fmla="*/ 63 h 147"/>
              <a:gd name="T40" fmla="*/ 82 w 137"/>
              <a:gd name="T41" fmla="*/ 75 h 147"/>
              <a:gd name="T42" fmla="*/ 86 w 137"/>
              <a:gd name="T43" fmla="*/ 80 h 147"/>
              <a:gd name="T44" fmla="*/ 97 w 137"/>
              <a:gd name="T45" fmla="*/ 91 h 147"/>
              <a:gd name="T46" fmla="*/ 122 w 137"/>
              <a:gd name="T47" fmla="*/ 105 h 147"/>
              <a:gd name="T48" fmla="*/ 130 w 137"/>
              <a:gd name="T49" fmla="*/ 114 h 147"/>
              <a:gd name="T50" fmla="*/ 137 w 137"/>
              <a:gd name="T51" fmla="*/ 141 h 147"/>
              <a:gd name="T52" fmla="*/ 137 w 137"/>
              <a:gd name="T53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7" h="147">
                <a:moveTo>
                  <a:pt x="137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0" y="141"/>
                  <a:pt x="0" y="141"/>
                  <a:pt x="0" y="141"/>
                </a:cubicBezTo>
                <a:cubicBezTo>
                  <a:pt x="7" y="114"/>
                  <a:pt x="7" y="114"/>
                  <a:pt x="7" y="114"/>
                </a:cubicBezTo>
                <a:cubicBezTo>
                  <a:pt x="7" y="114"/>
                  <a:pt x="5" y="110"/>
                  <a:pt x="15" y="105"/>
                </a:cubicBezTo>
                <a:cubicBezTo>
                  <a:pt x="41" y="91"/>
                  <a:pt x="41" y="91"/>
                  <a:pt x="41" y="91"/>
                </a:cubicBezTo>
                <a:cubicBezTo>
                  <a:pt x="41" y="91"/>
                  <a:pt x="49" y="81"/>
                  <a:pt x="50" y="80"/>
                </a:cubicBezTo>
                <a:cubicBezTo>
                  <a:pt x="51" y="79"/>
                  <a:pt x="59" y="79"/>
                  <a:pt x="56" y="75"/>
                </a:cubicBezTo>
                <a:cubicBezTo>
                  <a:pt x="53" y="72"/>
                  <a:pt x="50" y="68"/>
                  <a:pt x="49" y="63"/>
                </a:cubicBezTo>
                <a:cubicBezTo>
                  <a:pt x="49" y="63"/>
                  <a:pt x="48" y="63"/>
                  <a:pt x="48" y="63"/>
                </a:cubicBezTo>
                <a:cubicBezTo>
                  <a:pt x="48" y="62"/>
                  <a:pt x="48" y="61"/>
                  <a:pt x="47" y="61"/>
                </a:cubicBezTo>
                <a:cubicBezTo>
                  <a:pt x="47" y="61"/>
                  <a:pt x="46" y="62"/>
                  <a:pt x="45" y="56"/>
                </a:cubicBezTo>
                <a:cubicBezTo>
                  <a:pt x="45" y="56"/>
                  <a:pt x="35" y="44"/>
                  <a:pt x="44" y="44"/>
                </a:cubicBezTo>
                <a:cubicBezTo>
                  <a:pt x="44" y="44"/>
                  <a:pt x="36" y="28"/>
                  <a:pt x="49" y="16"/>
                </a:cubicBezTo>
                <a:cubicBezTo>
                  <a:pt x="49" y="16"/>
                  <a:pt x="64" y="0"/>
                  <a:pt x="82" y="12"/>
                </a:cubicBezTo>
                <a:cubicBezTo>
                  <a:pt x="82" y="12"/>
                  <a:pt x="85" y="13"/>
                  <a:pt x="88" y="16"/>
                </a:cubicBezTo>
                <a:cubicBezTo>
                  <a:pt x="89" y="17"/>
                  <a:pt x="90" y="18"/>
                  <a:pt x="90" y="18"/>
                </a:cubicBezTo>
                <a:cubicBezTo>
                  <a:pt x="102" y="30"/>
                  <a:pt x="93" y="46"/>
                  <a:pt x="93" y="46"/>
                </a:cubicBezTo>
                <a:cubicBezTo>
                  <a:pt x="102" y="46"/>
                  <a:pt x="92" y="58"/>
                  <a:pt x="92" y="58"/>
                </a:cubicBezTo>
                <a:cubicBezTo>
                  <a:pt x="92" y="61"/>
                  <a:pt x="91" y="62"/>
                  <a:pt x="90" y="63"/>
                </a:cubicBezTo>
                <a:cubicBezTo>
                  <a:pt x="89" y="68"/>
                  <a:pt x="86" y="72"/>
                  <a:pt x="82" y="75"/>
                </a:cubicBezTo>
                <a:cubicBezTo>
                  <a:pt x="77" y="79"/>
                  <a:pt x="81" y="78"/>
                  <a:pt x="86" y="80"/>
                </a:cubicBezTo>
                <a:cubicBezTo>
                  <a:pt x="97" y="91"/>
                  <a:pt x="97" y="91"/>
                  <a:pt x="97" y="91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32" y="110"/>
                  <a:pt x="130" y="114"/>
                  <a:pt x="130" y="114"/>
                </a:cubicBezTo>
                <a:cubicBezTo>
                  <a:pt x="137" y="141"/>
                  <a:pt x="137" y="141"/>
                  <a:pt x="137" y="141"/>
                </a:cubicBezTo>
                <a:lnTo>
                  <a:pt x="137" y="1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1"/>
          <p:cNvSpPr>
            <a:spLocks noEditPoints="1"/>
          </p:cNvSpPr>
          <p:nvPr/>
        </p:nvSpPr>
        <p:spPr bwMode="auto">
          <a:xfrm>
            <a:off x="3955257" y="1764404"/>
            <a:ext cx="732090" cy="664238"/>
          </a:xfrm>
          <a:custGeom>
            <a:avLst/>
            <a:gdLst>
              <a:gd name="T0" fmla="*/ 6361 w 286"/>
              <a:gd name="T1" fmla="*/ 6174 h 259"/>
              <a:gd name="T2" fmla="*/ 6205 w 286"/>
              <a:gd name="T3" fmla="*/ 5702 h 259"/>
              <a:gd name="T4" fmla="*/ 6795 w 286"/>
              <a:gd name="T5" fmla="*/ 4579 h 259"/>
              <a:gd name="T6" fmla="*/ 6958 w 286"/>
              <a:gd name="T7" fmla="*/ 3641 h 259"/>
              <a:gd name="T8" fmla="*/ 5549 w 286"/>
              <a:gd name="T9" fmla="*/ 1687 h 259"/>
              <a:gd name="T10" fmla="*/ 4128 w 286"/>
              <a:gd name="T11" fmla="*/ 3641 h 259"/>
              <a:gd name="T12" fmla="*/ 4312 w 286"/>
              <a:gd name="T13" fmla="*/ 4579 h 259"/>
              <a:gd name="T14" fmla="*/ 4902 w 286"/>
              <a:gd name="T15" fmla="*/ 5702 h 259"/>
              <a:gd name="T16" fmla="*/ 4718 w 286"/>
              <a:gd name="T17" fmla="*/ 6174 h 259"/>
              <a:gd name="T18" fmla="*/ 2233 w 286"/>
              <a:gd name="T19" fmla="*/ 8074 h 259"/>
              <a:gd name="T20" fmla="*/ 8874 w 286"/>
              <a:gd name="T21" fmla="*/ 8074 h 259"/>
              <a:gd name="T22" fmla="*/ 6361 w 286"/>
              <a:gd name="T23" fmla="*/ 6174 h 259"/>
              <a:gd name="T24" fmla="*/ 2986 w 286"/>
              <a:gd name="T25" fmla="*/ 6333 h 259"/>
              <a:gd name="T26" fmla="*/ 4222 w 286"/>
              <a:gd name="T27" fmla="*/ 5740 h 259"/>
              <a:gd name="T28" fmla="*/ 3809 w 286"/>
              <a:gd name="T29" fmla="*/ 4957 h 259"/>
              <a:gd name="T30" fmla="*/ 3510 w 286"/>
              <a:gd name="T31" fmla="*/ 4482 h 259"/>
              <a:gd name="T32" fmla="*/ 3443 w 286"/>
              <a:gd name="T33" fmla="*/ 3892 h 259"/>
              <a:gd name="T34" fmla="*/ 3564 w 286"/>
              <a:gd name="T35" fmla="*/ 3495 h 259"/>
              <a:gd name="T36" fmla="*/ 3993 w 286"/>
              <a:gd name="T37" fmla="*/ 1713 h 259"/>
              <a:gd name="T38" fmla="*/ 4775 w 286"/>
              <a:gd name="T39" fmla="*/ 1250 h 259"/>
              <a:gd name="T40" fmla="*/ 3325 w 286"/>
              <a:gd name="T41" fmla="*/ 0 h 259"/>
              <a:gd name="T42" fmla="*/ 1921 w 286"/>
              <a:gd name="T43" fmla="*/ 1994 h 259"/>
              <a:gd name="T44" fmla="*/ 2077 w 286"/>
              <a:gd name="T45" fmla="*/ 2904 h 259"/>
              <a:gd name="T46" fmla="*/ 2669 w 286"/>
              <a:gd name="T47" fmla="*/ 4026 h 259"/>
              <a:gd name="T48" fmla="*/ 2511 w 286"/>
              <a:gd name="T49" fmla="*/ 4482 h 259"/>
              <a:gd name="T50" fmla="*/ 0 w 286"/>
              <a:gd name="T51" fmla="*/ 6387 h 259"/>
              <a:gd name="T52" fmla="*/ 2851 w 286"/>
              <a:gd name="T53" fmla="*/ 6387 h 259"/>
              <a:gd name="T54" fmla="*/ 2986 w 286"/>
              <a:gd name="T55" fmla="*/ 6333 h 25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6" h="259">
                <a:moveTo>
                  <a:pt x="205" y="198"/>
                </a:moveTo>
                <a:cubicBezTo>
                  <a:pt x="200" y="197"/>
                  <a:pt x="200" y="183"/>
                  <a:pt x="200" y="183"/>
                </a:cubicBezTo>
                <a:cubicBezTo>
                  <a:pt x="200" y="183"/>
                  <a:pt x="215" y="167"/>
                  <a:pt x="219" y="147"/>
                </a:cubicBezTo>
                <a:cubicBezTo>
                  <a:pt x="228" y="147"/>
                  <a:pt x="234" y="125"/>
                  <a:pt x="224" y="117"/>
                </a:cubicBezTo>
                <a:cubicBezTo>
                  <a:pt x="225" y="109"/>
                  <a:pt x="236" y="54"/>
                  <a:pt x="179" y="54"/>
                </a:cubicBezTo>
                <a:cubicBezTo>
                  <a:pt x="121" y="54"/>
                  <a:pt x="133" y="109"/>
                  <a:pt x="133" y="117"/>
                </a:cubicBezTo>
                <a:cubicBezTo>
                  <a:pt x="124" y="125"/>
                  <a:pt x="130" y="147"/>
                  <a:pt x="139" y="147"/>
                </a:cubicBezTo>
                <a:cubicBezTo>
                  <a:pt x="142" y="167"/>
                  <a:pt x="158" y="183"/>
                  <a:pt x="158" y="183"/>
                </a:cubicBezTo>
                <a:cubicBezTo>
                  <a:pt x="158" y="183"/>
                  <a:pt x="158" y="197"/>
                  <a:pt x="152" y="198"/>
                </a:cubicBezTo>
                <a:cubicBezTo>
                  <a:pt x="135" y="201"/>
                  <a:pt x="72" y="228"/>
                  <a:pt x="72" y="259"/>
                </a:cubicBezTo>
                <a:cubicBezTo>
                  <a:pt x="286" y="259"/>
                  <a:pt x="286" y="259"/>
                  <a:pt x="286" y="259"/>
                </a:cubicBezTo>
                <a:cubicBezTo>
                  <a:pt x="286" y="228"/>
                  <a:pt x="222" y="201"/>
                  <a:pt x="205" y="198"/>
                </a:cubicBezTo>
                <a:close/>
                <a:moveTo>
                  <a:pt x="96" y="203"/>
                </a:moveTo>
                <a:cubicBezTo>
                  <a:pt x="108" y="195"/>
                  <a:pt x="123" y="188"/>
                  <a:pt x="136" y="184"/>
                </a:cubicBezTo>
                <a:cubicBezTo>
                  <a:pt x="131" y="178"/>
                  <a:pt x="126" y="169"/>
                  <a:pt x="123" y="159"/>
                </a:cubicBezTo>
                <a:cubicBezTo>
                  <a:pt x="119" y="156"/>
                  <a:pt x="115" y="151"/>
                  <a:pt x="113" y="144"/>
                </a:cubicBezTo>
                <a:cubicBezTo>
                  <a:pt x="111" y="138"/>
                  <a:pt x="110" y="131"/>
                  <a:pt x="111" y="125"/>
                </a:cubicBezTo>
                <a:cubicBezTo>
                  <a:pt x="111" y="120"/>
                  <a:pt x="113" y="116"/>
                  <a:pt x="115" y="112"/>
                </a:cubicBezTo>
                <a:cubicBezTo>
                  <a:pt x="113" y="99"/>
                  <a:pt x="113" y="74"/>
                  <a:pt x="129" y="55"/>
                </a:cubicBezTo>
                <a:cubicBezTo>
                  <a:pt x="136" y="48"/>
                  <a:pt x="144" y="43"/>
                  <a:pt x="154" y="40"/>
                </a:cubicBezTo>
                <a:cubicBezTo>
                  <a:pt x="152" y="22"/>
                  <a:pt x="143" y="0"/>
                  <a:pt x="107" y="0"/>
                </a:cubicBezTo>
                <a:cubicBezTo>
                  <a:pt x="50" y="0"/>
                  <a:pt x="61" y="56"/>
                  <a:pt x="62" y="64"/>
                </a:cubicBezTo>
                <a:cubicBezTo>
                  <a:pt x="52" y="71"/>
                  <a:pt x="58" y="93"/>
                  <a:pt x="67" y="93"/>
                </a:cubicBezTo>
                <a:cubicBezTo>
                  <a:pt x="71" y="114"/>
                  <a:pt x="86" y="129"/>
                  <a:pt x="86" y="129"/>
                </a:cubicBezTo>
                <a:cubicBezTo>
                  <a:pt x="86" y="129"/>
                  <a:pt x="86" y="143"/>
                  <a:pt x="81" y="144"/>
                </a:cubicBezTo>
                <a:cubicBezTo>
                  <a:pt x="64" y="147"/>
                  <a:pt x="0" y="175"/>
                  <a:pt x="0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3" y="205"/>
                  <a:pt x="95" y="204"/>
                  <a:pt x="96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35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组合 23"/>
          <p:cNvGrpSpPr/>
          <p:nvPr/>
        </p:nvGrpSpPr>
        <p:grpSpPr>
          <a:xfrm>
            <a:off x="6849898" y="935958"/>
            <a:ext cx="532511" cy="578507"/>
            <a:chOff x="3185939" y="1739094"/>
            <a:chExt cx="710200" cy="771543"/>
          </a:xfrm>
        </p:grpSpPr>
        <p:sp>
          <p:nvSpPr>
            <p:cNvPr id="124" name="任意多边形 24"/>
            <p:cNvSpPr/>
            <p:nvPr/>
          </p:nvSpPr>
          <p:spPr>
            <a:xfrm rot="18875383">
              <a:off x="3153448" y="2140008"/>
              <a:ext cx="403120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2" b="1" dirty="0">
                <a:solidFill>
                  <a:srgbClr val="FF0000"/>
                </a:solidFill>
                <a:latin typeface="DIN-BoldItalic" pitchFamily="50" charset="0"/>
              </a:endParaRPr>
            </a:p>
          </p:txBody>
        </p:sp>
        <p:sp>
          <p:nvSpPr>
            <p:cNvPr id="125" name="椭圆 25"/>
            <p:cNvSpPr/>
            <p:nvPr/>
          </p:nvSpPr>
          <p:spPr>
            <a:xfrm>
              <a:off x="3343511" y="1739094"/>
              <a:ext cx="552628" cy="552628"/>
            </a:xfrm>
            <a:prstGeom prst="ellipse">
              <a:avLst/>
            </a:prstGeom>
            <a:solidFill>
              <a:srgbClr val="40937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rgbClr val="FF0000"/>
                </a:solidFill>
              </a:endParaRPr>
            </a:p>
          </p:txBody>
        </p:sp>
        <p:sp>
          <p:nvSpPr>
            <p:cNvPr id="126" name="椭圆 26"/>
            <p:cNvSpPr/>
            <p:nvPr/>
          </p:nvSpPr>
          <p:spPr>
            <a:xfrm>
              <a:off x="3393790" y="1789373"/>
              <a:ext cx="452071" cy="452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rgbClr val="FF0000"/>
                </a:solidFill>
              </a:endParaRPr>
            </a:p>
          </p:txBody>
        </p:sp>
        <p:sp>
          <p:nvSpPr>
            <p:cNvPr id="127" name="Rectangle 215"/>
            <p:cNvSpPr>
              <a:spLocks noChangeArrowheads="1"/>
            </p:cNvSpPr>
            <p:nvPr/>
          </p:nvSpPr>
          <p:spPr bwMode="auto">
            <a:xfrm>
              <a:off x="3581800" y="2000772"/>
              <a:ext cx="645" cy="645"/>
            </a:xfrm>
            <a:prstGeom prst="rect">
              <a:avLst/>
            </a:prstGeom>
            <a:solidFill>
              <a:srgbClr val="DF5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>
                <a:solidFill>
                  <a:srgbClr val="FF0000"/>
                </a:solidFill>
              </a:endParaRPr>
            </a:p>
          </p:txBody>
        </p:sp>
      </p:grpSp>
      <p:grpSp>
        <p:nvGrpSpPr>
          <p:cNvPr id="118" name="组合 23"/>
          <p:cNvGrpSpPr/>
          <p:nvPr/>
        </p:nvGrpSpPr>
        <p:grpSpPr>
          <a:xfrm>
            <a:off x="4699240" y="926848"/>
            <a:ext cx="532511" cy="578507"/>
            <a:chOff x="3185939" y="1739094"/>
            <a:chExt cx="710200" cy="771543"/>
          </a:xfrm>
        </p:grpSpPr>
        <p:sp>
          <p:nvSpPr>
            <p:cNvPr id="119" name="任意多边形 24"/>
            <p:cNvSpPr/>
            <p:nvPr/>
          </p:nvSpPr>
          <p:spPr>
            <a:xfrm rot="18875383">
              <a:off x="3153448" y="2140008"/>
              <a:ext cx="403120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2" b="1" dirty="0">
                <a:solidFill>
                  <a:srgbClr val="FF0000"/>
                </a:solidFill>
                <a:latin typeface="DIN-BoldItalic" pitchFamily="50" charset="0"/>
              </a:endParaRPr>
            </a:p>
          </p:txBody>
        </p:sp>
        <p:sp>
          <p:nvSpPr>
            <p:cNvPr id="120" name="椭圆 25"/>
            <p:cNvSpPr/>
            <p:nvPr/>
          </p:nvSpPr>
          <p:spPr>
            <a:xfrm>
              <a:off x="3343511" y="1739094"/>
              <a:ext cx="552628" cy="552628"/>
            </a:xfrm>
            <a:prstGeom prst="ellipse">
              <a:avLst/>
            </a:prstGeom>
            <a:solidFill>
              <a:srgbClr val="40937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rgbClr val="FF0000"/>
                </a:solidFill>
              </a:endParaRPr>
            </a:p>
          </p:txBody>
        </p:sp>
        <p:sp>
          <p:nvSpPr>
            <p:cNvPr id="121" name="椭圆 26"/>
            <p:cNvSpPr/>
            <p:nvPr/>
          </p:nvSpPr>
          <p:spPr>
            <a:xfrm>
              <a:off x="3393790" y="1789373"/>
              <a:ext cx="452071" cy="452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rgbClr val="FF0000"/>
                </a:solidFill>
              </a:endParaRPr>
            </a:p>
          </p:txBody>
        </p:sp>
        <p:sp>
          <p:nvSpPr>
            <p:cNvPr id="122" name="Rectangle 215"/>
            <p:cNvSpPr>
              <a:spLocks noChangeArrowheads="1"/>
            </p:cNvSpPr>
            <p:nvPr/>
          </p:nvSpPr>
          <p:spPr bwMode="auto">
            <a:xfrm>
              <a:off x="3581800" y="2000772"/>
              <a:ext cx="645" cy="645"/>
            </a:xfrm>
            <a:prstGeom prst="rect">
              <a:avLst/>
            </a:prstGeom>
            <a:solidFill>
              <a:srgbClr val="DF5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5" name="矩形 4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61026" y="123928"/>
            <a:ext cx="35097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幻灯片</a:t>
            </a:r>
            <a:r>
              <a:rPr lang="en-US" altLang="zh-CN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：核心团队</a:t>
            </a:r>
            <a:endParaRPr lang="zh-CN" altLang="en-US" sz="28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596408" y="914358"/>
            <a:ext cx="532511" cy="578507"/>
            <a:chOff x="3185939" y="1739094"/>
            <a:chExt cx="710200" cy="771543"/>
          </a:xfrm>
        </p:grpSpPr>
        <p:sp>
          <p:nvSpPr>
            <p:cNvPr id="25" name="任意多边形 24"/>
            <p:cNvSpPr/>
            <p:nvPr/>
          </p:nvSpPr>
          <p:spPr>
            <a:xfrm rot="18875383">
              <a:off x="3153448" y="2140008"/>
              <a:ext cx="403120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2" b="1" dirty="0">
                <a:solidFill>
                  <a:srgbClr val="FF0000"/>
                </a:solidFill>
                <a:latin typeface="DIN-BoldItalic" pitchFamily="50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343511" y="1739094"/>
              <a:ext cx="552628" cy="552628"/>
            </a:xfrm>
            <a:prstGeom prst="ellipse">
              <a:avLst/>
            </a:prstGeom>
            <a:solidFill>
              <a:srgbClr val="40937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rgbClr val="FF0000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393790" y="1789373"/>
              <a:ext cx="452071" cy="452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15"/>
            <p:cNvSpPr>
              <a:spLocks noChangeArrowheads="1"/>
            </p:cNvSpPr>
            <p:nvPr/>
          </p:nvSpPr>
          <p:spPr bwMode="auto">
            <a:xfrm>
              <a:off x="3581800" y="2000772"/>
              <a:ext cx="645" cy="645"/>
            </a:xfrm>
            <a:prstGeom prst="rect">
              <a:avLst/>
            </a:prstGeom>
            <a:solidFill>
              <a:srgbClr val="DF5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>
                <a:solidFill>
                  <a:srgbClr val="FF0000"/>
                </a:solidFill>
              </a:endParaRPr>
            </a:p>
          </p:txBody>
        </p:sp>
      </p:grpSp>
      <p:sp>
        <p:nvSpPr>
          <p:cNvPr id="29" name="Oval 21"/>
          <p:cNvSpPr/>
          <p:nvPr/>
        </p:nvSpPr>
        <p:spPr>
          <a:xfrm>
            <a:off x="1814574" y="1327144"/>
            <a:ext cx="1025954" cy="1008728"/>
          </a:xfrm>
          <a:prstGeom prst="ellipse">
            <a:avLst/>
          </a:prstGeom>
          <a:solidFill>
            <a:srgbClr val="40937D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 dirty="0">
              <a:solidFill>
                <a:schemeClr val="tx1">
                  <a:lumMod val="65000"/>
                  <a:lumOff val="35000"/>
                </a:schemeClr>
              </a:solidFill>
              <a:latin typeface="DIN-BoldItalic" pitchFamily="50" charset="0"/>
            </a:endParaRPr>
          </a:p>
        </p:txBody>
      </p:sp>
      <p:sp>
        <p:nvSpPr>
          <p:cNvPr id="31" name="标题 11"/>
          <p:cNvSpPr txBox="1">
            <a:spLocks/>
          </p:cNvSpPr>
          <p:nvPr/>
        </p:nvSpPr>
        <p:spPr>
          <a:xfrm>
            <a:off x="2723176" y="943177"/>
            <a:ext cx="453699" cy="3479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>
                <a:solidFill>
                  <a:srgbClr val="40937D"/>
                </a:solidFill>
                <a:latin typeface="Impact MT Std" pitchFamily="34" charset="0"/>
                <a:ea typeface="微软雅黑" panose="020B0503020204020204" pitchFamily="34" charset="-122"/>
              </a:rPr>
              <a:t>1</a:t>
            </a:r>
            <a:endParaRPr lang="zh-CN" altLang="en-US" sz="1800" dirty="0">
              <a:solidFill>
                <a:srgbClr val="40937D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标题 11"/>
          <p:cNvSpPr txBox="1">
            <a:spLocks/>
          </p:cNvSpPr>
          <p:nvPr/>
        </p:nvSpPr>
        <p:spPr>
          <a:xfrm>
            <a:off x="1880915" y="2546360"/>
            <a:ext cx="90232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 三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标题 11"/>
          <p:cNvSpPr txBox="1">
            <a:spLocks/>
          </p:cNvSpPr>
          <p:nvPr/>
        </p:nvSpPr>
        <p:spPr>
          <a:xfrm>
            <a:off x="1781930" y="2819742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CTO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标题 11"/>
          <p:cNvSpPr txBox="1">
            <a:spLocks/>
          </p:cNvSpPr>
          <p:nvPr/>
        </p:nvSpPr>
        <p:spPr>
          <a:xfrm>
            <a:off x="1635927" y="3148564"/>
            <a:ext cx="138324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 硕士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标题 11"/>
          <p:cNvSpPr txBox="1">
            <a:spLocks/>
          </p:cNvSpPr>
          <p:nvPr/>
        </p:nvSpPr>
        <p:spPr>
          <a:xfrm>
            <a:off x="1618746" y="3461160"/>
            <a:ext cx="1426663" cy="12941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金奖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yyyy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zzz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zz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荣誉称号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Oval 21"/>
          <p:cNvSpPr/>
          <p:nvPr/>
        </p:nvSpPr>
        <p:spPr>
          <a:xfrm>
            <a:off x="1887091" y="1409399"/>
            <a:ext cx="880921" cy="8532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 dirty="0">
              <a:solidFill>
                <a:srgbClr val="F16D63"/>
              </a:solidFill>
              <a:latin typeface="DIN-BoldItalic" pitchFamily="50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58" y="1610807"/>
            <a:ext cx="439842" cy="439842"/>
          </a:xfrm>
          <a:prstGeom prst="rect">
            <a:avLst/>
          </a:prstGeom>
        </p:spPr>
      </p:pic>
      <p:sp>
        <p:nvSpPr>
          <p:cNvPr id="81" name="文本框 25"/>
          <p:cNvSpPr txBox="1">
            <a:spLocks noChangeArrowheads="1"/>
          </p:cNvSpPr>
          <p:nvPr/>
        </p:nvSpPr>
        <p:spPr bwMode="auto">
          <a:xfrm>
            <a:off x="3815992" y="142923"/>
            <a:ext cx="5328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（这里的一定是项目不可或缺的关键人员）</a:t>
            </a:r>
            <a:endParaRPr lang="en-US" altLang="zh-CN" sz="1600" b="1" dirty="0" smtClean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（照片占比</a:t>
            </a:r>
            <a:r>
              <a:rPr lang="en-US" altLang="zh-CN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1/3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，姓名职务占比</a:t>
            </a:r>
            <a:r>
              <a:rPr lang="en-US" altLang="zh-CN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1/3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，丰功伟绩占比</a:t>
            </a:r>
            <a:r>
              <a:rPr lang="en-US" altLang="zh-CN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1/3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00" name="Oval 21"/>
          <p:cNvSpPr/>
          <p:nvPr/>
        </p:nvSpPr>
        <p:spPr>
          <a:xfrm>
            <a:off x="3906898" y="1319925"/>
            <a:ext cx="1025954" cy="1008728"/>
          </a:xfrm>
          <a:prstGeom prst="ellipse">
            <a:avLst/>
          </a:prstGeom>
          <a:solidFill>
            <a:srgbClr val="40937D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 dirty="0">
              <a:solidFill>
                <a:schemeClr val="tx1">
                  <a:lumMod val="65000"/>
                  <a:lumOff val="35000"/>
                </a:schemeClr>
              </a:solidFill>
              <a:latin typeface="DIN-BoldItalic" pitchFamily="50" charset="0"/>
            </a:endParaRPr>
          </a:p>
        </p:txBody>
      </p:sp>
      <p:sp>
        <p:nvSpPr>
          <p:cNvPr id="101" name="标题 11"/>
          <p:cNvSpPr txBox="1">
            <a:spLocks/>
          </p:cNvSpPr>
          <p:nvPr/>
        </p:nvSpPr>
        <p:spPr>
          <a:xfrm>
            <a:off x="4815500" y="935958"/>
            <a:ext cx="453699" cy="3479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>
                <a:solidFill>
                  <a:srgbClr val="40937D"/>
                </a:solidFill>
                <a:latin typeface="Impact MT Std" pitchFamily="34" charset="0"/>
                <a:ea typeface="微软雅黑" panose="020B0503020204020204" pitchFamily="34" charset="-122"/>
              </a:rPr>
              <a:t>2</a:t>
            </a:r>
            <a:endParaRPr lang="zh-CN" altLang="en-US" sz="1800" dirty="0">
              <a:solidFill>
                <a:srgbClr val="40937D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2" name="标题 11"/>
          <p:cNvSpPr txBox="1">
            <a:spLocks/>
          </p:cNvSpPr>
          <p:nvPr/>
        </p:nvSpPr>
        <p:spPr>
          <a:xfrm>
            <a:off x="3973239" y="2539141"/>
            <a:ext cx="90232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 四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标题 11"/>
          <p:cNvSpPr txBox="1">
            <a:spLocks/>
          </p:cNvSpPr>
          <p:nvPr/>
        </p:nvSpPr>
        <p:spPr>
          <a:xfrm>
            <a:off x="3874254" y="2812523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COO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标题 11"/>
          <p:cNvSpPr txBox="1">
            <a:spLocks/>
          </p:cNvSpPr>
          <p:nvPr/>
        </p:nvSpPr>
        <p:spPr>
          <a:xfrm>
            <a:off x="3728251" y="3141345"/>
            <a:ext cx="138324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 硕士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标题 11"/>
          <p:cNvSpPr txBox="1">
            <a:spLocks/>
          </p:cNvSpPr>
          <p:nvPr/>
        </p:nvSpPr>
        <p:spPr>
          <a:xfrm>
            <a:off x="3711070" y="3453941"/>
            <a:ext cx="1426663" cy="12941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金奖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yyyy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zzz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zz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荣誉称号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Oval 21"/>
          <p:cNvSpPr/>
          <p:nvPr/>
        </p:nvSpPr>
        <p:spPr>
          <a:xfrm>
            <a:off x="3979415" y="1402180"/>
            <a:ext cx="880921" cy="8532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 dirty="0">
              <a:solidFill>
                <a:srgbClr val="F16D63"/>
              </a:solidFill>
              <a:latin typeface="DIN-BoldItalic" pitchFamily="50" charset="0"/>
            </a:endParaRPr>
          </a:p>
        </p:txBody>
      </p:sp>
      <p:pic>
        <p:nvPicPr>
          <p:cNvPr id="10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82" y="1603588"/>
            <a:ext cx="439842" cy="439842"/>
          </a:xfrm>
          <a:prstGeom prst="rect">
            <a:avLst/>
          </a:prstGeom>
        </p:spPr>
      </p:pic>
      <p:sp>
        <p:nvSpPr>
          <p:cNvPr id="109" name="Oval 21"/>
          <p:cNvSpPr/>
          <p:nvPr/>
        </p:nvSpPr>
        <p:spPr>
          <a:xfrm>
            <a:off x="6057556" y="1319925"/>
            <a:ext cx="1025954" cy="1008728"/>
          </a:xfrm>
          <a:prstGeom prst="ellipse">
            <a:avLst/>
          </a:prstGeom>
          <a:solidFill>
            <a:srgbClr val="40937D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 dirty="0">
              <a:solidFill>
                <a:schemeClr val="tx1">
                  <a:lumMod val="65000"/>
                  <a:lumOff val="35000"/>
                </a:schemeClr>
              </a:solidFill>
              <a:latin typeface="DIN-BoldItalic" pitchFamily="50" charset="0"/>
            </a:endParaRPr>
          </a:p>
        </p:txBody>
      </p:sp>
      <p:sp>
        <p:nvSpPr>
          <p:cNvPr id="110" name="标题 11"/>
          <p:cNvSpPr txBox="1">
            <a:spLocks/>
          </p:cNvSpPr>
          <p:nvPr/>
        </p:nvSpPr>
        <p:spPr>
          <a:xfrm>
            <a:off x="6966158" y="935958"/>
            <a:ext cx="453699" cy="3479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>
                <a:solidFill>
                  <a:srgbClr val="40937D"/>
                </a:solidFill>
                <a:latin typeface="Impact MT Std" pitchFamily="34" charset="0"/>
                <a:ea typeface="微软雅黑" panose="020B0503020204020204" pitchFamily="34" charset="-122"/>
              </a:rPr>
              <a:t>3</a:t>
            </a:r>
            <a:endParaRPr lang="zh-CN" altLang="en-US" sz="1800" dirty="0">
              <a:solidFill>
                <a:srgbClr val="40937D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11" name="标题 11"/>
          <p:cNvSpPr txBox="1">
            <a:spLocks/>
          </p:cNvSpPr>
          <p:nvPr/>
        </p:nvSpPr>
        <p:spPr>
          <a:xfrm>
            <a:off x="6123897" y="2539141"/>
            <a:ext cx="90232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 五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标题 11"/>
          <p:cNvSpPr txBox="1">
            <a:spLocks/>
          </p:cNvSpPr>
          <p:nvPr/>
        </p:nvSpPr>
        <p:spPr>
          <a:xfrm>
            <a:off x="6024912" y="2812523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CMO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标题 11"/>
          <p:cNvSpPr txBox="1">
            <a:spLocks/>
          </p:cNvSpPr>
          <p:nvPr/>
        </p:nvSpPr>
        <p:spPr>
          <a:xfrm>
            <a:off x="5878909" y="3141345"/>
            <a:ext cx="138324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 硕士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标题 11"/>
          <p:cNvSpPr txBox="1">
            <a:spLocks/>
          </p:cNvSpPr>
          <p:nvPr/>
        </p:nvSpPr>
        <p:spPr>
          <a:xfrm>
            <a:off x="5861728" y="3453941"/>
            <a:ext cx="1426663" cy="12941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金奖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yyyy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zzz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zz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荣誉称号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Oval 21"/>
          <p:cNvSpPr/>
          <p:nvPr/>
        </p:nvSpPr>
        <p:spPr>
          <a:xfrm>
            <a:off x="6130073" y="1402180"/>
            <a:ext cx="880921" cy="8532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 dirty="0">
              <a:solidFill>
                <a:srgbClr val="F16D63"/>
              </a:solidFill>
              <a:latin typeface="DIN-BoldItalic" pitchFamily="50" charset="0"/>
            </a:endParaRPr>
          </a:p>
        </p:txBody>
      </p:sp>
      <p:pic>
        <p:nvPicPr>
          <p:cNvPr id="117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40" y="1603588"/>
            <a:ext cx="439842" cy="43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6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组合 23"/>
          <p:cNvGrpSpPr/>
          <p:nvPr/>
        </p:nvGrpSpPr>
        <p:grpSpPr>
          <a:xfrm>
            <a:off x="6849898" y="935958"/>
            <a:ext cx="532511" cy="578507"/>
            <a:chOff x="3185939" y="1739094"/>
            <a:chExt cx="710200" cy="771543"/>
          </a:xfrm>
        </p:grpSpPr>
        <p:sp>
          <p:nvSpPr>
            <p:cNvPr id="124" name="任意多边形 24"/>
            <p:cNvSpPr/>
            <p:nvPr/>
          </p:nvSpPr>
          <p:spPr>
            <a:xfrm rot="18875383">
              <a:off x="3153448" y="2140008"/>
              <a:ext cx="403120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2" b="1" dirty="0">
                <a:solidFill>
                  <a:srgbClr val="FF0000"/>
                </a:solidFill>
                <a:latin typeface="DIN-BoldItalic" pitchFamily="50" charset="0"/>
              </a:endParaRPr>
            </a:p>
          </p:txBody>
        </p:sp>
        <p:sp>
          <p:nvSpPr>
            <p:cNvPr id="125" name="椭圆 25"/>
            <p:cNvSpPr/>
            <p:nvPr/>
          </p:nvSpPr>
          <p:spPr>
            <a:xfrm>
              <a:off x="3343511" y="1739094"/>
              <a:ext cx="552628" cy="552628"/>
            </a:xfrm>
            <a:prstGeom prst="ellipse">
              <a:avLst/>
            </a:prstGeom>
            <a:solidFill>
              <a:srgbClr val="40937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rgbClr val="FF0000"/>
                </a:solidFill>
              </a:endParaRPr>
            </a:p>
          </p:txBody>
        </p:sp>
        <p:sp>
          <p:nvSpPr>
            <p:cNvPr id="126" name="椭圆 26"/>
            <p:cNvSpPr/>
            <p:nvPr/>
          </p:nvSpPr>
          <p:spPr>
            <a:xfrm>
              <a:off x="3393790" y="1789373"/>
              <a:ext cx="452071" cy="452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rgbClr val="FF0000"/>
                </a:solidFill>
              </a:endParaRPr>
            </a:p>
          </p:txBody>
        </p:sp>
        <p:sp>
          <p:nvSpPr>
            <p:cNvPr id="127" name="Rectangle 215"/>
            <p:cNvSpPr>
              <a:spLocks noChangeArrowheads="1"/>
            </p:cNvSpPr>
            <p:nvPr/>
          </p:nvSpPr>
          <p:spPr bwMode="auto">
            <a:xfrm>
              <a:off x="3581800" y="2000772"/>
              <a:ext cx="645" cy="645"/>
            </a:xfrm>
            <a:prstGeom prst="rect">
              <a:avLst/>
            </a:prstGeom>
            <a:solidFill>
              <a:srgbClr val="DF5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>
                <a:solidFill>
                  <a:srgbClr val="FF0000"/>
                </a:solidFill>
              </a:endParaRPr>
            </a:p>
          </p:txBody>
        </p:sp>
      </p:grpSp>
      <p:grpSp>
        <p:nvGrpSpPr>
          <p:cNvPr id="118" name="组合 23"/>
          <p:cNvGrpSpPr/>
          <p:nvPr/>
        </p:nvGrpSpPr>
        <p:grpSpPr>
          <a:xfrm>
            <a:off x="4699240" y="926848"/>
            <a:ext cx="532511" cy="578507"/>
            <a:chOff x="3185939" y="1739094"/>
            <a:chExt cx="710200" cy="771543"/>
          </a:xfrm>
        </p:grpSpPr>
        <p:sp>
          <p:nvSpPr>
            <p:cNvPr id="119" name="任意多边形 24"/>
            <p:cNvSpPr/>
            <p:nvPr/>
          </p:nvSpPr>
          <p:spPr>
            <a:xfrm rot="18875383">
              <a:off x="3153448" y="2140008"/>
              <a:ext cx="403120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2" b="1" dirty="0">
                <a:solidFill>
                  <a:srgbClr val="FF0000"/>
                </a:solidFill>
                <a:latin typeface="DIN-BoldItalic" pitchFamily="50" charset="0"/>
              </a:endParaRPr>
            </a:p>
          </p:txBody>
        </p:sp>
        <p:sp>
          <p:nvSpPr>
            <p:cNvPr id="120" name="椭圆 25"/>
            <p:cNvSpPr/>
            <p:nvPr/>
          </p:nvSpPr>
          <p:spPr>
            <a:xfrm>
              <a:off x="3343511" y="1739094"/>
              <a:ext cx="552628" cy="552628"/>
            </a:xfrm>
            <a:prstGeom prst="ellipse">
              <a:avLst/>
            </a:prstGeom>
            <a:solidFill>
              <a:srgbClr val="40937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rgbClr val="FF0000"/>
                </a:solidFill>
              </a:endParaRPr>
            </a:p>
          </p:txBody>
        </p:sp>
        <p:sp>
          <p:nvSpPr>
            <p:cNvPr id="121" name="椭圆 26"/>
            <p:cNvSpPr/>
            <p:nvPr/>
          </p:nvSpPr>
          <p:spPr>
            <a:xfrm>
              <a:off x="3393790" y="1789373"/>
              <a:ext cx="452071" cy="452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rgbClr val="FF0000"/>
                </a:solidFill>
              </a:endParaRPr>
            </a:p>
          </p:txBody>
        </p:sp>
        <p:sp>
          <p:nvSpPr>
            <p:cNvPr id="122" name="Rectangle 215"/>
            <p:cNvSpPr>
              <a:spLocks noChangeArrowheads="1"/>
            </p:cNvSpPr>
            <p:nvPr/>
          </p:nvSpPr>
          <p:spPr bwMode="auto">
            <a:xfrm>
              <a:off x="3581800" y="2000772"/>
              <a:ext cx="645" cy="645"/>
            </a:xfrm>
            <a:prstGeom prst="rect">
              <a:avLst/>
            </a:prstGeom>
            <a:solidFill>
              <a:srgbClr val="DF5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5" name="矩形 4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61026" y="123928"/>
            <a:ext cx="35097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幻灯片</a:t>
            </a:r>
            <a:r>
              <a:rPr lang="en-US" altLang="zh-CN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顾问</a:t>
            </a:r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团队</a:t>
            </a:r>
            <a:endParaRPr lang="zh-CN" altLang="en-US" sz="28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596408" y="914358"/>
            <a:ext cx="532511" cy="578507"/>
            <a:chOff x="3185939" y="1739094"/>
            <a:chExt cx="710200" cy="771543"/>
          </a:xfrm>
        </p:grpSpPr>
        <p:sp>
          <p:nvSpPr>
            <p:cNvPr id="25" name="任意多边形 24"/>
            <p:cNvSpPr/>
            <p:nvPr/>
          </p:nvSpPr>
          <p:spPr>
            <a:xfrm rot="18875383">
              <a:off x="3153448" y="2140008"/>
              <a:ext cx="403120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2" b="1" dirty="0">
                <a:solidFill>
                  <a:srgbClr val="FF0000"/>
                </a:solidFill>
                <a:latin typeface="DIN-BoldItalic" pitchFamily="50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343511" y="1739094"/>
              <a:ext cx="552628" cy="552628"/>
            </a:xfrm>
            <a:prstGeom prst="ellipse">
              <a:avLst/>
            </a:prstGeom>
            <a:solidFill>
              <a:srgbClr val="40937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rgbClr val="FF0000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393790" y="1789373"/>
              <a:ext cx="452071" cy="452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15"/>
            <p:cNvSpPr>
              <a:spLocks noChangeArrowheads="1"/>
            </p:cNvSpPr>
            <p:nvPr/>
          </p:nvSpPr>
          <p:spPr bwMode="auto">
            <a:xfrm>
              <a:off x="3581800" y="2000772"/>
              <a:ext cx="645" cy="645"/>
            </a:xfrm>
            <a:prstGeom prst="rect">
              <a:avLst/>
            </a:prstGeom>
            <a:solidFill>
              <a:srgbClr val="DF5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>
                <a:solidFill>
                  <a:srgbClr val="FF0000"/>
                </a:solidFill>
              </a:endParaRPr>
            </a:p>
          </p:txBody>
        </p:sp>
      </p:grpSp>
      <p:sp>
        <p:nvSpPr>
          <p:cNvPr id="29" name="Oval 21"/>
          <p:cNvSpPr/>
          <p:nvPr/>
        </p:nvSpPr>
        <p:spPr>
          <a:xfrm>
            <a:off x="1814574" y="1327144"/>
            <a:ext cx="1025954" cy="1008728"/>
          </a:xfrm>
          <a:prstGeom prst="ellipse">
            <a:avLst/>
          </a:prstGeom>
          <a:solidFill>
            <a:srgbClr val="40937D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 dirty="0">
              <a:solidFill>
                <a:schemeClr val="tx1">
                  <a:lumMod val="65000"/>
                  <a:lumOff val="35000"/>
                </a:schemeClr>
              </a:solidFill>
              <a:latin typeface="DIN-BoldItalic" pitchFamily="50" charset="0"/>
            </a:endParaRPr>
          </a:p>
        </p:txBody>
      </p:sp>
      <p:sp>
        <p:nvSpPr>
          <p:cNvPr id="31" name="标题 11"/>
          <p:cNvSpPr txBox="1">
            <a:spLocks/>
          </p:cNvSpPr>
          <p:nvPr/>
        </p:nvSpPr>
        <p:spPr>
          <a:xfrm>
            <a:off x="2723176" y="943177"/>
            <a:ext cx="453699" cy="3479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>
                <a:solidFill>
                  <a:srgbClr val="40937D"/>
                </a:solidFill>
                <a:latin typeface="Impact MT Std" pitchFamily="34" charset="0"/>
                <a:ea typeface="微软雅黑" panose="020B0503020204020204" pitchFamily="34" charset="-122"/>
              </a:rPr>
              <a:t>1</a:t>
            </a:r>
            <a:endParaRPr lang="zh-CN" altLang="en-US" sz="1800" dirty="0">
              <a:solidFill>
                <a:srgbClr val="40937D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标题 11"/>
          <p:cNvSpPr txBox="1">
            <a:spLocks/>
          </p:cNvSpPr>
          <p:nvPr/>
        </p:nvSpPr>
        <p:spPr>
          <a:xfrm>
            <a:off x="1880915" y="2546360"/>
            <a:ext cx="90232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 三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标题 11"/>
          <p:cNvSpPr txBox="1">
            <a:spLocks/>
          </p:cNvSpPr>
          <p:nvPr/>
        </p:nvSpPr>
        <p:spPr>
          <a:xfrm>
            <a:off x="1532838" y="2822583"/>
            <a:ext cx="1589424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计算机学院 院长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标题 11"/>
          <p:cNvSpPr txBox="1">
            <a:spLocks/>
          </p:cNvSpPr>
          <p:nvPr/>
        </p:nvSpPr>
        <p:spPr>
          <a:xfrm>
            <a:off x="1643510" y="3247618"/>
            <a:ext cx="1383247" cy="9852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行业影响力</a:t>
            </a:r>
            <a:endParaRPr lang="en-US" altLang="zh-CN" sz="1500" b="1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</a:p>
          <a:p>
            <a:r>
              <a:rPr lang="en-US" altLang="zh-CN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  <a:p>
            <a:r>
              <a:rPr lang="en-US" altLang="zh-CN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标题 11"/>
          <p:cNvSpPr txBox="1">
            <a:spLocks/>
          </p:cNvSpPr>
          <p:nvPr/>
        </p:nvSpPr>
        <p:spPr>
          <a:xfrm>
            <a:off x="1532272" y="4304460"/>
            <a:ext cx="1688997" cy="6810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、为项目提供资源；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、为项目提供技术；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、为项目提供渠道。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Oval 21"/>
          <p:cNvSpPr/>
          <p:nvPr/>
        </p:nvSpPr>
        <p:spPr>
          <a:xfrm>
            <a:off x="1887091" y="1409399"/>
            <a:ext cx="880921" cy="8532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 dirty="0">
              <a:solidFill>
                <a:srgbClr val="F16D63"/>
              </a:solidFill>
              <a:latin typeface="DIN-BoldItalic" pitchFamily="50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58" y="1610807"/>
            <a:ext cx="439842" cy="439842"/>
          </a:xfrm>
          <a:prstGeom prst="rect">
            <a:avLst/>
          </a:prstGeom>
        </p:spPr>
      </p:pic>
      <p:sp>
        <p:nvSpPr>
          <p:cNvPr id="81" name="文本框 25"/>
          <p:cNvSpPr txBox="1">
            <a:spLocks noChangeArrowheads="1"/>
          </p:cNvSpPr>
          <p:nvPr/>
        </p:nvSpPr>
        <p:spPr bwMode="auto">
          <a:xfrm>
            <a:off x="3815992" y="142923"/>
            <a:ext cx="5328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（顾问一定添加</a:t>
            </a:r>
            <a:r>
              <a:rPr lang="en-US" altLang="zh-CN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3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项为项目提供哪些支持和帮助）</a:t>
            </a:r>
            <a:endParaRPr lang="en-US" altLang="zh-CN" sz="1600" b="1" dirty="0" smtClean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（照片占比</a:t>
            </a:r>
            <a:r>
              <a:rPr lang="en-US" altLang="zh-CN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1/3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，姓名职务占比</a:t>
            </a:r>
            <a:r>
              <a:rPr lang="en-US" altLang="zh-CN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1/3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，丰功伟绩占比</a:t>
            </a:r>
            <a:r>
              <a:rPr lang="en-US" altLang="zh-CN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1/3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00" name="Oval 21"/>
          <p:cNvSpPr/>
          <p:nvPr/>
        </p:nvSpPr>
        <p:spPr>
          <a:xfrm>
            <a:off x="3906898" y="1319925"/>
            <a:ext cx="1025954" cy="1008728"/>
          </a:xfrm>
          <a:prstGeom prst="ellipse">
            <a:avLst/>
          </a:prstGeom>
          <a:solidFill>
            <a:srgbClr val="40937D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 dirty="0">
              <a:solidFill>
                <a:schemeClr val="tx1">
                  <a:lumMod val="65000"/>
                  <a:lumOff val="35000"/>
                </a:schemeClr>
              </a:solidFill>
              <a:latin typeface="DIN-BoldItalic" pitchFamily="50" charset="0"/>
            </a:endParaRPr>
          </a:p>
        </p:txBody>
      </p:sp>
      <p:sp>
        <p:nvSpPr>
          <p:cNvPr id="101" name="标题 11"/>
          <p:cNvSpPr txBox="1">
            <a:spLocks/>
          </p:cNvSpPr>
          <p:nvPr/>
        </p:nvSpPr>
        <p:spPr>
          <a:xfrm>
            <a:off x="4815500" y="935958"/>
            <a:ext cx="453699" cy="3479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>
                <a:solidFill>
                  <a:srgbClr val="40937D"/>
                </a:solidFill>
                <a:latin typeface="Impact MT Std" pitchFamily="34" charset="0"/>
                <a:ea typeface="微软雅黑" panose="020B0503020204020204" pitchFamily="34" charset="-122"/>
              </a:rPr>
              <a:t>2</a:t>
            </a:r>
            <a:endParaRPr lang="zh-CN" altLang="en-US" sz="1800" dirty="0">
              <a:solidFill>
                <a:srgbClr val="40937D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2" name="标题 11"/>
          <p:cNvSpPr txBox="1">
            <a:spLocks/>
          </p:cNvSpPr>
          <p:nvPr/>
        </p:nvSpPr>
        <p:spPr>
          <a:xfrm>
            <a:off x="3973239" y="2539141"/>
            <a:ext cx="90232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 四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Oval 21"/>
          <p:cNvSpPr/>
          <p:nvPr/>
        </p:nvSpPr>
        <p:spPr>
          <a:xfrm>
            <a:off x="3979415" y="1402180"/>
            <a:ext cx="880921" cy="8532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 dirty="0">
              <a:solidFill>
                <a:srgbClr val="F16D63"/>
              </a:solidFill>
              <a:latin typeface="DIN-BoldItalic" pitchFamily="50" charset="0"/>
            </a:endParaRPr>
          </a:p>
        </p:txBody>
      </p:sp>
      <p:pic>
        <p:nvPicPr>
          <p:cNvPr id="10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82" y="1603588"/>
            <a:ext cx="439842" cy="439842"/>
          </a:xfrm>
          <a:prstGeom prst="rect">
            <a:avLst/>
          </a:prstGeom>
        </p:spPr>
      </p:pic>
      <p:sp>
        <p:nvSpPr>
          <p:cNvPr id="109" name="Oval 21"/>
          <p:cNvSpPr/>
          <p:nvPr/>
        </p:nvSpPr>
        <p:spPr>
          <a:xfrm>
            <a:off x="6057556" y="1319925"/>
            <a:ext cx="1025954" cy="1008728"/>
          </a:xfrm>
          <a:prstGeom prst="ellipse">
            <a:avLst/>
          </a:prstGeom>
          <a:solidFill>
            <a:srgbClr val="40937D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 dirty="0">
              <a:solidFill>
                <a:schemeClr val="tx1">
                  <a:lumMod val="65000"/>
                  <a:lumOff val="35000"/>
                </a:schemeClr>
              </a:solidFill>
              <a:latin typeface="DIN-BoldItalic" pitchFamily="50" charset="0"/>
            </a:endParaRPr>
          </a:p>
        </p:txBody>
      </p:sp>
      <p:sp>
        <p:nvSpPr>
          <p:cNvPr id="110" name="标题 11"/>
          <p:cNvSpPr txBox="1">
            <a:spLocks/>
          </p:cNvSpPr>
          <p:nvPr/>
        </p:nvSpPr>
        <p:spPr>
          <a:xfrm>
            <a:off x="6966158" y="935958"/>
            <a:ext cx="453699" cy="3479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>
                <a:solidFill>
                  <a:srgbClr val="40937D"/>
                </a:solidFill>
                <a:latin typeface="Impact MT Std" pitchFamily="34" charset="0"/>
                <a:ea typeface="微软雅黑" panose="020B0503020204020204" pitchFamily="34" charset="-122"/>
              </a:rPr>
              <a:t>3</a:t>
            </a:r>
            <a:endParaRPr lang="zh-CN" altLang="en-US" sz="1800" dirty="0">
              <a:solidFill>
                <a:srgbClr val="40937D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11" name="标题 11"/>
          <p:cNvSpPr txBox="1">
            <a:spLocks/>
          </p:cNvSpPr>
          <p:nvPr/>
        </p:nvSpPr>
        <p:spPr>
          <a:xfrm>
            <a:off x="6123897" y="2539141"/>
            <a:ext cx="90232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 五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Oval 21"/>
          <p:cNvSpPr/>
          <p:nvPr/>
        </p:nvSpPr>
        <p:spPr>
          <a:xfrm>
            <a:off x="6130073" y="1402180"/>
            <a:ext cx="880921" cy="8532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 dirty="0">
              <a:solidFill>
                <a:srgbClr val="F16D63"/>
              </a:solidFill>
              <a:latin typeface="DIN-BoldItalic" pitchFamily="50" charset="0"/>
            </a:endParaRPr>
          </a:p>
        </p:txBody>
      </p:sp>
      <p:pic>
        <p:nvPicPr>
          <p:cNvPr id="117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40" y="1603588"/>
            <a:ext cx="439842" cy="439842"/>
          </a:xfrm>
          <a:prstGeom prst="rect">
            <a:avLst/>
          </a:prstGeom>
        </p:spPr>
      </p:pic>
      <p:sp>
        <p:nvSpPr>
          <p:cNvPr id="49" name="标题 11"/>
          <p:cNvSpPr txBox="1">
            <a:spLocks/>
          </p:cNvSpPr>
          <p:nvPr/>
        </p:nvSpPr>
        <p:spPr>
          <a:xfrm>
            <a:off x="3583525" y="2839563"/>
            <a:ext cx="1685674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 董事长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标题 11"/>
          <p:cNvSpPr txBox="1">
            <a:spLocks/>
          </p:cNvSpPr>
          <p:nvPr/>
        </p:nvSpPr>
        <p:spPr>
          <a:xfrm>
            <a:off x="3686614" y="3247618"/>
            <a:ext cx="1383247" cy="9852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行业影响力</a:t>
            </a:r>
            <a:endParaRPr lang="en-US" altLang="zh-CN" sz="1500" b="1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</a:p>
          <a:p>
            <a:r>
              <a:rPr lang="en-US" altLang="zh-CN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  <a:p>
            <a:r>
              <a:rPr lang="en-US" altLang="zh-CN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标题 11"/>
          <p:cNvSpPr txBox="1">
            <a:spLocks/>
          </p:cNvSpPr>
          <p:nvPr/>
        </p:nvSpPr>
        <p:spPr>
          <a:xfrm>
            <a:off x="3575376" y="4304460"/>
            <a:ext cx="1688997" cy="6810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、为项目提供资源；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、为项目提供技术；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、为项目提供渠道。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标题 11"/>
          <p:cNvSpPr txBox="1">
            <a:spLocks/>
          </p:cNvSpPr>
          <p:nvPr/>
        </p:nvSpPr>
        <p:spPr>
          <a:xfrm>
            <a:off x="5741693" y="2822583"/>
            <a:ext cx="1589424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YYY</a:t>
            </a:r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资本 合伙人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标题 11"/>
          <p:cNvSpPr txBox="1">
            <a:spLocks/>
          </p:cNvSpPr>
          <p:nvPr/>
        </p:nvSpPr>
        <p:spPr>
          <a:xfrm>
            <a:off x="5852365" y="3247618"/>
            <a:ext cx="1383247" cy="9852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行业影响力</a:t>
            </a:r>
            <a:endParaRPr lang="en-US" altLang="zh-CN" sz="1500" b="1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</a:p>
          <a:p>
            <a:r>
              <a:rPr lang="en-US" altLang="zh-CN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  <a:p>
            <a:r>
              <a:rPr lang="en-US" altLang="zh-CN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标题 11"/>
          <p:cNvSpPr txBox="1">
            <a:spLocks/>
          </p:cNvSpPr>
          <p:nvPr/>
        </p:nvSpPr>
        <p:spPr>
          <a:xfrm>
            <a:off x="5741127" y="4304460"/>
            <a:ext cx="1688997" cy="6810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、为项目提供资源；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、为项目提供技术；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、为项目提供渠道。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039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71474" y="112247"/>
            <a:ext cx="26420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zh-CN" sz="2800" b="1" dirty="0">
                <a:latin typeface="Microsoft YaHei" charset="-122"/>
                <a:ea typeface="Microsoft YaHei" charset="-122"/>
                <a:cs typeface="Microsoft YaHei" charset="-122"/>
              </a:rPr>
              <a:t>项目要点陈述</a:t>
            </a:r>
            <a:r>
              <a:rPr lang="zh-CN" altLang="zh-CN" sz="28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en-US" sz="2800" b="1" dirty="0">
              <a:solidFill>
                <a:srgbClr val="262626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6" name="Freeform 42"/>
          <p:cNvSpPr>
            <a:spLocks noEditPoints="1" noChangeArrowheads="1"/>
          </p:cNvSpPr>
          <p:nvPr/>
        </p:nvSpPr>
        <p:spPr bwMode="auto">
          <a:xfrm>
            <a:off x="3881437" y="1274275"/>
            <a:ext cx="4957763" cy="2680097"/>
          </a:xfrm>
          <a:custGeom>
            <a:avLst/>
            <a:gdLst>
              <a:gd name="T0" fmla="*/ 956 w 3458"/>
              <a:gd name="T1" fmla="*/ 1719 h 1870"/>
              <a:gd name="T2" fmla="*/ 1032 w 3458"/>
              <a:gd name="T3" fmla="*/ 1643 h 1870"/>
              <a:gd name="T4" fmla="*/ 1865 w 3458"/>
              <a:gd name="T5" fmla="*/ 1567 h 1870"/>
              <a:gd name="T6" fmla="*/ 2928 w 3458"/>
              <a:gd name="T7" fmla="*/ 1491 h 1870"/>
              <a:gd name="T8" fmla="*/ 1789 w 3458"/>
              <a:gd name="T9" fmla="*/ 1491 h 1870"/>
              <a:gd name="T10" fmla="*/ 2852 w 3458"/>
              <a:gd name="T11" fmla="*/ 1413 h 1870"/>
              <a:gd name="T12" fmla="*/ 1184 w 3458"/>
              <a:gd name="T13" fmla="*/ 1413 h 1870"/>
              <a:gd name="T14" fmla="*/ 1941 w 3458"/>
              <a:gd name="T15" fmla="*/ 1338 h 1870"/>
              <a:gd name="T16" fmla="*/ 956 w 3458"/>
              <a:gd name="T17" fmla="*/ 1338 h 1870"/>
              <a:gd name="T18" fmla="*/ 2016 w 3458"/>
              <a:gd name="T19" fmla="*/ 1262 h 1870"/>
              <a:gd name="T20" fmla="*/ 1032 w 3458"/>
              <a:gd name="T21" fmla="*/ 1262 h 1870"/>
              <a:gd name="T22" fmla="*/ 2016 w 3458"/>
              <a:gd name="T23" fmla="*/ 1186 h 1870"/>
              <a:gd name="T24" fmla="*/ 1108 w 3458"/>
              <a:gd name="T25" fmla="*/ 1186 h 1870"/>
              <a:gd name="T26" fmla="*/ 2016 w 3458"/>
              <a:gd name="T27" fmla="*/ 1110 h 1870"/>
              <a:gd name="T28" fmla="*/ 1486 w 3458"/>
              <a:gd name="T29" fmla="*/ 1110 h 1870"/>
              <a:gd name="T30" fmla="*/ 2471 w 3458"/>
              <a:gd name="T31" fmla="*/ 1035 h 1870"/>
              <a:gd name="T32" fmla="*/ 1865 w 3458"/>
              <a:gd name="T33" fmla="*/ 1035 h 1870"/>
              <a:gd name="T34" fmla="*/ 729 w 3458"/>
              <a:gd name="T35" fmla="*/ 1035 h 1870"/>
              <a:gd name="T36" fmla="*/ 2395 w 3458"/>
              <a:gd name="T37" fmla="*/ 959 h 1870"/>
              <a:gd name="T38" fmla="*/ 1789 w 3458"/>
              <a:gd name="T39" fmla="*/ 959 h 1870"/>
              <a:gd name="T40" fmla="*/ 578 w 3458"/>
              <a:gd name="T41" fmla="*/ 959 h 1870"/>
              <a:gd name="T42" fmla="*/ 2395 w 3458"/>
              <a:gd name="T43" fmla="*/ 883 h 1870"/>
              <a:gd name="T44" fmla="*/ 1789 w 3458"/>
              <a:gd name="T45" fmla="*/ 883 h 1870"/>
              <a:gd name="T46" fmla="*/ 578 w 3458"/>
              <a:gd name="T47" fmla="*/ 883 h 1870"/>
              <a:gd name="T48" fmla="*/ 2547 w 3458"/>
              <a:gd name="T49" fmla="*/ 807 h 1870"/>
              <a:gd name="T50" fmla="*/ 2016 w 3458"/>
              <a:gd name="T51" fmla="*/ 807 h 1870"/>
              <a:gd name="T52" fmla="*/ 729 w 3458"/>
              <a:gd name="T53" fmla="*/ 807 h 1870"/>
              <a:gd name="T54" fmla="*/ 2776 w 3458"/>
              <a:gd name="T55" fmla="*/ 732 h 1870"/>
              <a:gd name="T56" fmla="*/ 2244 w 3458"/>
              <a:gd name="T57" fmla="*/ 732 h 1870"/>
              <a:gd name="T58" fmla="*/ 881 w 3458"/>
              <a:gd name="T59" fmla="*/ 732 h 1870"/>
              <a:gd name="T60" fmla="*/ 2928 w 3458"/>
              <a:gd name="T61" fmla="*/ 656 h 1870"/>
              <a:gd name="T62" fmla="*/ 2395 w 3458"/>
              <a:gd name="T63" fmla="*/ 656 h 1870"/>
              <a:gd name="T64" fmla="*/ 1865 w 3458"/>
              <a:gd name="T65" fmla="*/ 656 h 1870"/>
              <a:gd name="T66" fmla="*/ 881 w 3458"/>
              <a:gd name="T67" fmla="*/ 656 h 1870"/>
              <a:gd name="T68" fmla="*/ 3155 w 3458"/>
              <a:gd name="T69" fmla="*/ 578 h 1870"/>
              <a:gd name="T70" fmla="*/ 2547 w 3458"/>
              <a:gd name="T71" fmla="*/ 578 h 1870"/>
              <a:gd name="T72" fmla="*/ 2016 w 3458"/>
              <a:gd name="T73" fmla="*/ 578 h 1870"/>
              <a:gd name="T74" fmla="*/ 956 w 3458"/>
              <a:gd name="T75" fmla="*/ 578 h 1870"/>
              <a:gd name="T76" fmla="*/ 426 w 3458"/>
              <a:gd name="T77" fmla="*/ 578 h 1870"/>
              <a:gd name="T78" fmla="*/ 3003 w 3458"/>
              <a:gd name="T79" fmla="*/ 502 h 1870"/>
              <a:gd name="T80" fmla="*/ 2471 w 3458"/>
              <a:gd name="T81" fmla="*/ 502 h 1870"/>
              <a:gd name="T82" fmla="*/ 1941 w 3458"/>
              <a:gd name="T83" fmla="*/ 502 h 1870"/>
              <a:gd name="T84" fmla="*/ 729 w 3458"/>
              <a:gd name="T85" fmla="*/ 502 h 1870"/>
              <a:gd name="T86" fmla="*/ 123 w 3458"/>
              <a:gd name="T87" fmla="*/ 502 h 1870"/>
              <a:gd name="T88" fmla="*/ 3003 w 3458"/>
              <a:gd name="T89" fmla="*/ 426 h 1870"/>
              <a:gd name="T90" fmla="*/ 2471 w 3458"/>
              <a:gd name="T91" fmla="*/ 426 h 1870"/>
              <a:gd name="T92" fmla="*/ 1941 w 3458"/>
              <a:gd name="T93" fmla="*/ 426 h 1870"/>
              <a:gd name="T94" fmla="*/ 956 w 3458"/>
              <a:gd name="T95" fmla="*/ 426 h 1870"/>
              <a:gd name="T96" fmla="*/ 426 w 3458"/>
              <a:gd name="T97" fmla="*/ 426 h 1870"/>
              <a:gd name="T98" fmla="*/ 3306 w 3458"/>
              <a:gd name="T99" fmla="*/ 351 h 1870"/>
              <a:gd name="T100" fmla="*/ 2776 w 3458"/>
              <a:gd name="T101" fmla="*/ 351 h 1870"/>
              <a:gd name="T102" fmla="*/ 2244 w 3458"/>
              <a:gd name="T103" fmla="*/ 351 h 1870"/>
              <a:gd name="T104" fmla="*/ 1184 w 3458"/>
              <a:gd name="T105" fmla="*/ 351 h 1870"/>
              <a:gd name="T106" fmla="*/ 502 w 3458"/>
              <a:gd name="T107" fmla="*/ 351 h 1870"/>
              <a:gd name="T108" fmla="*/ 3079 w 3458"/>
              <a:gd name="T109" fmla="*/ 275 h 1870"/>
              <a:gd name="T110" fmla="*/ 2471 w 3458"/>
              <a:gd name="T111" fmla="*/ 275 h 1870"/>
              <a:gd name="T112" fmla="*/ 1184 w 3458"/>
              <a:gd name="T113" fmla="*/ 275 h 1870"/>
              <a:gd name="T114" fmla="*/ 426 w 3458"/>
              <a:gd name="T115" fmla="*/ 275 h 1870"/>
              <a:gd name="T116" fmla="*/ 1865 w 3458"/>
              <a:gd name="T117" fmla="*/ 199 h 1870"/>
              <a:gd name="T118" fmla="*/ 805 w 3458"/>
              <a:gd name="T119" fmla="*/ 199 h 1870"/>
              <a:gd name="T120" fmla="*/ 1789 w 3458"/>
              <a:gd name="T121" fmla="*/ 123 h 1870"/>
              <a:gd name="T122" fmla="*/ 881 w 3458"/>
              <a:gd name="T123" fmla="*/ 123 h 1870"/>
              <a:gd name="T124" fmla="*/ 1335 w 3458"/>
              <a:gd name="T125" fmla="*/ 48 h 187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58"/>
              <a:gd name="T190" fmla="*/ 0 h 1870"/>
              <a:gd name="T191" fmla="*/ 3458 w 3458"/>
              <a:gd name="T192" fmla="*/ 1870 h 187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58" h="1870">
                <a:moveTo>
                  <a:pt x="956" y="1870"/>
                </a:moveTo>
                <a:lnTo>
                  <a:pt x="909" y="1870"/>
                </a:lnTo>
                <a:lnTo>
                  <a:pt x="909" y="1823"/>
                </a:lnTo>
                <a:lnTo>
                  <a:pt x="956" y="1823"/>
                </a:lnTo>
                <a:lnTo>
                  <a:pt x="956" y="1870"/>
                </a:lnTo>
                <a:close/>
                <a:moveTo>
                  <a:pt x="3230" y="1794"/>
                </a:moveTo>
                <a:lnTo>
                  <a:pt x="3181" y="1794"/>
                </a:lnTo>
                <a:lnTo>
                  <a:pt x="3181" y="1747"/>
                </a:lnTo>
                <a:lnTo>
                  <a:pt x="3230" y="1747"/>
                </a:lnTo>
                <a:lnTo>
                  <a:pt x="3230" y="1794"/>
                </a:lnTo>
                <a:close/>
                <a:moveTo>
                  <a:pt x="956" y="1794"/>
                </a:moveTo>
                <a:lnTo>
                  <a:pt x="909" y="1794"/>
                </a:lnTo>
                <a:lnTo>
                  <a:pt x="909" y="1747"/>
                </a:lnTo>
                <a:lnTo>
                  <a:pt x="956" y="1747"/>
                </a:lnTo>
                <a:lnTo>
                  <a:pt x="956" y="1794"/>
                </a:lnTo>
                <a:close/>
                <a:moveTo>
                  <a:pt x="3306" y="1719"/>
                </a:moveTo>
                <a:lnTo>
                  <a:pt x="3257" y="1719"/>
                </a:lnTo>
                <a:lnTo>
                  <a:pt x="3257" y="1671"/>
                </a:lnTo>
                <a:lnTo>
                  <a:pt x="3306" y="1671"/>
                </a:lnTo>
                <a:lnTo>
                  <a:pt x="3306" y="1719"/>
                </a:lnTo>
                <a:close/>
                <a:moveTo>
                  <a:pt x="3003" y="1719"/>
                </a:moveTo>
                <a:lnTo>
                  <a:pt x="2954" y="1719"/>
                </a:lnTo>
                <a:lnTo>
                  <a:pt x="2954" y="1671"/>
                </a:lnTo>
                <a:lnTo>
                  <a:pt x="3003" y="1671"/>
                </a:lnTo>
                <a:lnTo>
                  <a:pt x="3003" y="1719"/>
                </a:lnTo>
                <a:close/>
                <a:moveTo>
                  <a:pt x="1032" y="1719"/>
                </a:moveTo>
                <a:lnTo>
                  <a:pt x="985" y="1719"/>
                </a:lnTo>
                <a:lnTo>
                  <a:pt x="985" y="1671"/>
                </a:lnTo>
                <a:lnTo>
                  <a:pt x="1032" y="1671"/>
                </a:lnTo>
                <a:lnTo>
                  <a:pt x="1032" y="1719"/>
                </a:lnTo>
                <a:close/>
                <a:moveTo>
                  <a:pt x="956" y="1719"/>
                </a:moveTo>
                <a:lnTo>
                  <a:pt x="909" y="1719"/>
                </a:lnTo>
                <a:lnTo>
                  <a:pt x="909" y="1671"/>
                </a:lnTo>
                <a:lnTo>
                  <a:pt x="956" y="1671"/>
                </a:lnTo>
                <a:lnTo>
                  <a:pt x="956" y="1719"/>
                </a:lnTo>
                <a:close/>
                <a:moveTo>
                  <a:pt x="3382" y="1643"/>
                </a:moveTo>
                <a:lnTo>
                  <a:pt x="3332" y="1643"/>
                </a:lnTo>
                <a:lnTo>
                  <a:pt x="3332" y="1596"/>
                </a:lnTo>
                <a:lnTo>
                  <a:pt x="3382" y="1596"/>
                </a:lnTo>
                <a:lnTo>
                  <a:pt x="3382" y="1643"/>
                </a:lnTo>
                <a:close/>
                <a:moveTo>
                  <a:pt x="3306" y="1643"/>
                </a:moveTo>
                <a:lnTo>
                  <a:pt x="3257" y="1643"/>
                </a:lnTo>
                <a:lnTo>
                  <a:pt x="3257" y="1596"/>
                </a:lnTo>
                <a:lnTo>
                  <a:pt x="3306" y="1596"/>
                </a:lnTo>
                <a:lnTo>
                  <a:pt x="3306" y="1643"/>
                </a:lnTo>
                <a:close/>
                <a:moveTo>
                  <a:pt x="3079" y="1643"/>
                </a:moveTo>
                <a:lnTo>
                  <a:pt x="3029" y="1643"/>
                </a:lnTo>
                <a:lnTo>
                  <a:pt x="3029" y="1596"/>
                </a:lnTo>
                <a:lnTo>
                  <a:pt x="3079" y="1596"/>
                </a:lnTo>
                <a:lnTo>
                  <a:pt x="3079" y="1643"/>
                </a:lnTo>
                <a:close/>
                <a:moveTo>
                  <a:pt x="3003" y="1643"/>
                </a:moveTo>
                <a:lnTo>
                  <a:pt x="2954" y="1643"/>
                </a:lnTo>
                <a:lnTo>
                  <a:pt x="2954" y="1596"/>
                </a:lnTo>
                <a:lnTo>
                  <a:pt x="3003" y="1596"/>
                </a:lnTo>
                <a:lnTo>
                  <a:pt x="3003" y="1643"/>
                </a:lnTo>
                <a:close/>
                <a:moveTo>
                  <a:pt x="2928" y="1643"/>
                </a:moveTo>
                <a:lnTo>
                  <a:pt x="2878" y="1643"/>
                </a:lnTo>
                <a:lnTo>
                  <a:pt x="2878" y="1596"/>
                </a:lnTo>
                <a:lnTo>
                  <a:pt x="2928" y="1596"/>
                </a:lnTo>
                <a:lnTo>
                  <a:pt x="2928" y="1643"/>
                </a:lnTo>
                <a:close/>
                <a:moveTo>
                  <a:pt x="2776" y="1643"/>
                </a:moveTo>
                <a:lnTo>
                  <a:pt x="2726" y="1643"/>
                </a:lnTo>
                <a:lnTo>
                  <a:pt x="2726" y="1596"/>
                </a:lnTo>
                <a:lnTo>
                  <a:pt x="2776" y="1596"/>
                </a:lnTo>
                <a:lnTo>
                  <a:pt x="2776" y="1643"/>
                </a:lnTo>
                <a:close/>
                <a:moveTo>
                  <a:pt x="1032" y="1643"/>
                </a:moveTo>
                <a:lnTo>
                  <a:pt x="985" y="1643"/>
                </a:lnTo>
                <a:lnTo>
                  <a:pt x="985" y="1596"/>
                </a:lnTo>
                <a:lnTo>
                  <a:pt x="1032" y="1596"/>
                </a:lnTo>
                <a:lnTo>
                  <a:pt x="1032" y="1643"/>
                </a:lnTo>
                <a:close/>
                <a:moveTo>
                  <a:pt x="956" y="1643"/>
                </a:moveTo>
                <a:lnTo>
                  <a:pt x="909" y="1643"/>
                </a:lnTo>
                <a:lnTo>
                  <a:pt x="909" y="1596"/>
                </a:lnTo>
                <a:lnTo>
                  <a:pt x="956" y="1596"/>
                </a:lnTo>
                <a:lnTo>
                  <a:pt x="956" y="1643"/>
                </a:lnTo>
                <a:close/>
                <a:moveTo>
                  <a:pt x="3079" y="1567"/>
                </a:moveTo>
                <a:lnTo>
                  <a:pt x="3029" y="1567"/>
                </a:lnTo>
                <a:lnTo>
                  <a:pt x="3029" y="1517"/>
                </a:lnTo>
                <a:lnTo>
                  <a:pt x="3079" y="1517"/>
                </a:lnTo>
                <a:lnTo>
                  <a:pt x="3079" y="1567"/>
                </a:lnTo>
                <a:close/>
                <a:moveTo>
                  <a:pt x="3003" y="1567"/>
                </a:moveTo>
                <a:lnTo>
                  <a:pt x="2954" y="1567"/>
                </a:lnTo>
                <a:lnTo>
                  <a:pt x="2954" y="1517"/>
                </a:lnTo>
                <a:lnTo>
                  <a:pt x="3003" y="1517"/>
                </a:lnTo>
                <a:lnTo>
                  <a:pt x="3003" y="1567"/>
                </a:lnTo>
                <a:close/>
                <a:moveTo>
                  <a:pt x="2928" y="1567"/>
                </a:moveTo>
                <a:lnTo>
                  <a:pt x="2878" y="1567"/>
                </a:lnTo>
                <a:lnTo>
                  <a:pt x="2878" y="1517"/>
                </a:lnTo>
                <a:lnTo>
                  <a:pt x="2928" y="1517"/>
                </a:lnTo>
                <a:lnTo>
                  <a:pt x="2928" y="1567"/>
                </a:lnTo>
                <a:close/>
                <a:moveTo>
                  <a:pt x="2852" y="1567"/>
                </a:moveTo>
                <a:lnTo>
                  <a:pt x="2802" y="1567"/>
                </a:lnTo>
                <a:lnTo>
                  <a:pt x="2802" y="1517"/>
                </a:lnTo>
                <a:lnTo>
                  <a:pt x="2852" y="1517"/>
                </a:lnTo>
                <a:lnTo>
                  <a:pt x="2852" y="1567"/>
                </a:lnTo>
                <a:close/>
                <a:moveTo>
                  <a:pt x="2776" y="1567"/>
                </a:moveTo>
                <a:lnTo>
                  <a:pt x="2726" y="1567"/>
                </a:lnTo>
                <a:lnTo>
                  <a:pt x="2726" y="1517"/>
                </a:lnTo>
                <a:lnTo>
                  <a:pt x="2776" y="1517"/>
                </a:lnTo>
                <a:lnTo>
                  <a:pt x="2776" y="1567"/>
                </a:lnTo>
                <a:close/>
                <a:moveTo>
                  <a:pt x="1865" y="1567"/>
                </a:moveTo>
                <a:lnTo>
                  <a:pt x="1818" y="1567"/>
                </a:lnTo>
                <a:lnTo>
                  <a:pt x="1818" y="1517"/>
                </a:lnTo>
                <a:lnTo>
                  <a:pt x="1865" y="1517"/>
                </a:lnTo>
                <a:lnTo>
                  <a:pt x="1865" y="1567"/>
                </a:lnTo>
                <a:close/>
                <a:moveTo>
                  <a:pt x="1789" y="1567"/>
                </a:moveTo>
                <a:lnTo>
                  <a:pt x="1742" y="1567"/>
                </a:lnTo>
                <a:lnTo>
                  <a:pt x="1742" y="1517"/>
                </a:lnTo>
                <a:lnTo>
                  <a:pt x="1789" y="1517"/>
                </a:lnTo>
                <a:lnTo>
                  <a:pt x="1789" y="1567"/>
                </a:lnTo>
                <a:close/>
                <a:moveTo>
                  <a:pt x="1108" y="1567"/>
                </a:moveTo>
                <a:lnTo>
                  <a:pt x="1060" y="1567"/>
                </a:lnTo>
                <a:lnTo>
                  <a:pt x="1060" y="1517"/>
                </a:lnTo>
                <a:lnTo>
                  <a:pt x="1108" y="1517"/>
                </a:lnTo>
                <a:lnTo>
                  <a:pt x="1108" y="1567"/>
                </a:lnTo>
                <a:close/>
                <a:moveTo>
                  <a:pt x="1032" y="1567"/>
                </a:moveTo>
                <a:lnTo>
                  <a:pt x="985" y="1567"/>
                </a:lnTo>
                <a:lnTo>
                  <a:pt x="985" y="1517"/>
                </a:lnTo>
                <a:lnTo>
                  <a:pt x="1032" y="1517"/>
                </a:lnTo>
                <a:lnTo>
                  <a:pt x="1032" y="1567"/>
                </a:lnTo>
                <a:close/>
                <a:moveTo>
                  <a:pt x="956" y="1567"/>
                </a:moveTo>
                <a:lnTo>
                  <a:pt x="909" y="1567"/>
                </a:lnTo>
                <a:lnTo>
                  <a:pt x="909" y="1517"/>
                </a:lnTo>
                <a:lnTo>
                  <a:pt x="956" y="1517"/>
                </a:lnTo>
                <a:lnTo>
                  <a:pt x="956" y="1567"/>
                </a:lnTo>
                <a:close/>
                <a:moveTo>
                  <a:pt x="3079" y="1491"/>
                </a:moveTo>
                <a:lnTo>
                  <a:pt x="3029" y="1491"/>
                </a:lnTo>
                <a:lnTo>
                  <a:pt x="3029" y="1442"/>
                </a:lnTo>
                <a:lnTo>
                  <a:pt x="3079" y="1442"/>
                </a:lnTo>
                <a:lnTo>
                  <a:pt x="3079" y="1491"/>
                </a:lnTo>
                <a:close/>
                <a:moveTo>
                  <a:pt x="3003" y="1491"/>
                </a:moveTo>
                <a:lnTo>
                  <a:pt x="2954" y="1491"/>
                </a:lnTo>
                <a:lnTo>
                  <a:pt x="2954" y="1442"/>
                </a:lnTo>
                <a:lnTo>
                  <a:pt x="3003" y="1442"/>
                </a:lnTo>
                <a:lnTo>
                  <a:pt x="3003" y="1491"/>
                </a:lnTo>
                <a:close/>
                <a:moveTo>
                  <a:pt x="2928" y="1491"/>
                </a:moveTo>
                <a:lnTo>
                  <a:pt x="2878" y="1491"/>
                </a:lnTo>
                <a:lnTo>
                  <a:pt x="2878" y="1442"/>
                </a:lnTo>
                <a:lnTo>
                  <a:pt x="2928" y="1442"/>
                </a:lnTo>
                <a:lnTo>
                  <a:pt x="2928" y="1491"/>
                </a:lnTo>
                <a:close/>
                <a:moveTo>
                  <a:pt x="2852" y="1491"/>
                </a:moveTo>
                <a:lnTo>
                  <a:pt x="2802" y="1491"/>
                </a:lnTo>
                <a:lnTo>
                  <a:pt x="2802" y="1442"/>
                </a:lnTo>
                <a:lnTo>
                  <a:pt x="2852" y="1442"/>
                </a:lnTo>
                <a:lnTo>
                  <a:pt x="2852" y="1491"/>
                </a:lnTo>
                <a:close/>
                <a:moveTo>
                  <a:pt x="2776" y="1491"/>
                </a:moveTo>
                <a:lnTo>
                  <a:pt x="2726" y="1491"/>
                </a:lnTo>
                <a:lnTo>
                  <a:pt x="2726" y="1442"/>
                </a:lnTo>
                <a:lnTo>
                  <a:pt x="2776" y="1442"/>
                </a:lnTo>
                <a:lnTo>
                  <a:pt x="2776" y="1491"/>
                </a:lnTo>
                <a:close/>
                <a:moveTo>
                  <a:pt x="2700" y="1491"/>
                </a:moveTo>
                <a:lnTo>
                  <a:pt x="2651" y="1491"/>
                </a:lnTo>
                <a:lnTo>
                  <a:pt x="2651" y="1442"/>
                </a:lnTo>
                <a:lnTo>
                  <a:pt x="2700" y="1442"/>
                </a:lnTo>
                <a:lnTo>
                  <a:pt x="2700" y="1491"/>
                </a:lnTo>
                <a:close/>
                <a:moveTo>
                  <a:pt x="2092" y="1491"/>
                </a:moveTo>
                <a:lnTo>
                  <a:pt x="2045" y="1491"/>
                </a:lnTo>
                <a:lnTo>
                  <a:pt x="2045" y="1442"/>
                </a:lnTo>
                <a:lnTo>
                  <a:pt x="2092" y="1442"/>
                </a:lnTo>
                <a:lnTo>
                  <a:pt x="2092" y="1491"/>
                </a:lnTo>
                <a:close/>
                <a:moveTo>
                  <a:pt x="1941" y="1491"/>
                </a:moveTo>
                <a:lnTo>
                  <a:pt x="1893" y="1491"/>
                </a:lnTo>
                <a:lnTo>
                  <a:pt x="1893" y="1442"/>
                </a:lnTo>
                <a:lnTo>
                  <a:pt x="1941" y="1442"/>
                </a:lnTo>
                <a:lnTo>
                  <a:pt x="1941" y="1491"/>
                </a:lnTo>
                <a:close/>
                <a:moveTo>
                  <a:pt x="1865" y="1491"/>
                </a:moveTo>
                <a:lnTo>
                  <a:pt x="1818" y="1491"/>
                </a:lnTo>
                <a:lnTo>
                  <a:pt x="1818" y="1442"/>
                </a:lnTo>
                <a:lnTo>
                  <a:pt x="1865" y="1442"/>
                </a:lnTo>
                <a:lnTo>
                  <a:pt x="1865" y="1491"/>
                </a:lnTo>
                <a:close/>
                <a:moveTo>
                  <a:pt x="1789" y="1491"/>
                </a:moveTo>
                <a:lnTo>
                  <a:pt x="1742" y="1491"/>
                </a:lnTo>
                <a:lnTo>
                  <a:pt x="1742" y="1442"/>
                </a:lnTo>
                <a:lnTo>
                  <a:pt x="1789" y="1442"/>
                </a:lnTo>
                <a:lnTo>
                  <a:pt x="1789" y="1491"/>
                </a:lnTo>
                <a:close/>
                <a:moveTo>
                  <a:pt x="1184" y="1491"/>
                </a:moveTo>
                <a:lnTo>
                  <a:pt x="1136" y="1491"/>
                </a:lnTo>
                <a:lnTo>
                  <a:pt x="1136" y="1442"/>
                </a:lnTo>
                <a:lnTo>
                  <a:pt x="1184" y="1442"/>
                </a:lnTo>
                <a:lnTo>
                  <a:pt x="1184" y="1491"/>
                </a:lnTo>
                <a:close/>
                <a:moveTo>
                  <a:pt x="1108" y="1491"/>
                </a:moveTo>
                <a:lnTo>
                  <a:pt x="1060" y="1491"/>
                </a:lnTo>
                <a:lnTo>
                  <a:pt x="1060" y="1442"/>
                </a:lnTo>
                <a:lnTo>
                  <a:pt x="1108" y="1442"/>
                </a:lnTo>
                <a:lnTo>
                  <a:pt x="1108" y="1491"/>
                </a:lnTo>
                <a:close/>
                <a:moveTo>
                  <a:pt x="1032" y="1491"/>
                </a:moveTo>
                <a:lnTo>
                  <a:pt x="985" y="1491"/>
                </a:lnTo>
                <a:lnTo>
                  <a:pt x="985" y="1442"/>
                </a:lnTo>
                <a:lnTo>
                  <a:pt x="1032" y="1442"/>
                </a:lnTo>
                <a:lnTo>
                  <a:pt x="1032" y="1491"/>
                </a:lnTo>
                <a:close/>
                <a:moveTo>
                  <a:pt x="956" y="1491"/>
                </a:moveTo>
                <a:lnTo>
                  <a:pt x="909" y="1491"/>
                </a:lnTo>
                <a:lnTo>
                  <a:pt x="909" y="1442"/>
                </a:lnTo>
                <a:lnTo>
                  <a:pt x="956" y="1442"/>
                </a:lnTo>
                <a:lnTo>
                  <a:pt x="956" y="1491"/>
                </a:lnTo>
                <a:close/>
                <a:moveTo>
                  <a:pt x="3003" y="1413"/>
                </a:moveTo>
                <a:lnTo>
                  <a:pt x="2954" y="1413"/>
                </a:lnTo>
                <a:lnTo>
                  <a:pt x="2954" y="1366"/>
                </a:lnTo>
                <a:lnTo>
                  <a:pt x="3003" y="1366"/>
                </a:lnTo>
                <a:lnTo>
                  <a:pt x="3003" y="1413"/>
                </a:lnTo>
                <a:close/>
                <a:moveTo>
                  <a:pt x="2928" y="1413"/>
                </a:moveTo>
                <a:lnTo>
                  <a:pt x="2878" y="1413"/>
                </a:lnTo>
                <a:lnTo>
                  <a:pt x="2878" y="1366"/>
                </a:lnTo>
                <a:lnTo>
                  <a:pt x="2928" y="1366"/>
                </a:lnTo>
                <a:lnTo>
                  <a:pt x="2928" y="1413"/>
                </a:lnTo>
                <a:close/>
                <a:moveTo>
                  <a:pt x="2852" y="1413"/>
                </a:moveTo>
                <a:lnTo>
                  <a:pt x="2802" y="1413"/>
                </a:lnTo>
                <a:lnTo>
                  <a:pt x="2802" y="1366"/>
                </a:lnTo>
                <a:lnTo>
                  <a:pt x="2852" y="1366"/>
                </a:lnTo>
                <a:lnTo>
                  <a:pt x="2852" y="1413"/>
                </a:lnTo>
                <a:close/>
                <a:moveTo>
                  <a:pt x="2092" y="1413"/>
                </a:moveTo>
                <a:lnTo>
                  <a:pt x="2045" y="1413"/>
                </a:lnTo>
                <a:lnTo>
                  <a:pt x="2045" y="1366"/>
                </a:lnTo>
                <a:lnTo>
                  <a:pt x="2092" y="1366"/>
                </a:lnTo>
                <a:lnTo>
                  <a:pt x="2092" y="1413"/>
                </a:lnTo>
                <a:close/>
                <a:moveTo>
                  <a:pt x="2016" y="1413"/>
                </a:moveTo>
                <a:lnTo>
                  <a:pt x="1969" y="1413"/>
                </a:lnTo>
                <a:lnTo>
                  <a:pt x="1969" y="1366"/>
                </a:lnTo>
                <a:lnTo>
                  <a:pt x="2016" y="1366"/>
                </a:lnTo>
                <a:lnTo>
                  <a:pt x="2016" y="1413"/>
                </a:lnTo>
                <a:close/>
                <a:moveTo>
                  <a:pt x="1941" y="1413"/>
                </a:moveTo>
                <a:lnTo>
                  <a:pt x="1893" y="1413"/>
                </a:lnTo>
                <a:lnTo>
                  <a:pt x="1893" y="1366"/>
                </a:lnTo>
                <a:lnTo>
                  <a:pt x="1941" y="1366"/>
                </a:lnTo>
                <a:lnTo>
                  <a:pt x="1941" y="1413"/>
                </a:lnTo>
                <a:close/>
                <a:moveTo>
                  <a:pt x="1865" y="1413"/>
                </a:moveTo>
                <a:lnTo>
                  <a:pt x="1818" y="1413"/>
                </a:lnTo>
                <a:lnTo>
                  <a:pt x="1818" y="1366"/>
                </a:lnTo>
                <a:lnTo>
                  <a:pt x="1865" y="1366"/>
                </a:lnTo>
                <a:lnTo>
                  <a:pt x="1865" y="1413"/>
                </a:lnTo>
                <a:close/>
                <a:moveTo>
                  <a:pt x="1789" y="1413"/>
                </a:moveTo>
                <a:lnTo>
                  <a:pt x="1742" y="1413"/>
                </a:lnTo>
                <a:lnTo>
                  <a:pt x="1742" y="1366"/>
                </a:lnTo>
                <a:lnTo>
                  <a:pt x="1789" y="1366"/>
                </a:lnTo>
                <a:lnTo>
                  <a:pt x="1789" y="1413"/>
                </a:lnTo>
                <a:close/>
                <a:moveTo>
                  <a:pt x="1259" y="1413"/>
                </a:moveTo>
                <a:lnTo>
                  <a:pt x="1212" y="1413"/>
                </a:lnTo>
                <a:lnTo>
                  <a:pt x="1212" y="1366"/>
                </a:lnTo>
                <a:lnTo>
                  <a:pt x="1259" y="1366"/>
                </a:lnTo>
                <a:lnTo>
                  <a:pt x="1259" y="1413"/>
                </a:lnTo>
                <a:close/>
                <a:moveTo>
                  <a:pt x="1184" y="1413"/>
                </a:moveTo>
                <a:lnTo>
                  <a:pt x="1136" y="1413"/>
                </a:lnTo>
                <a:lnTo>
                  <a:pt x="1136" y="1366"/>
                </a:lnTo>
                <a:lnTo>
                  <a:pt x="1184" y="1366"/>
                </a:lnTo>
                <a:lnTo>
                  <a:pt x="1184" y="1413"/>
                </a:lnTo>
                <a:close/>
                <a:moveTo>
                  <a:pt x="1108" y="1413"/>
                </a:moveTo>
                <a:lnTo>
                  <a:pt x="1060" y="1413"/>
                </a:lnTo>
                <a:lnTo>
                  <a:pt x="1060" y="1366"/>
                </a:lnTo>
                <a:lnTo>
                  <a:pt x="1108" y="1366"/>
                </a:lnTo>
                <a:lnTo>
                  <a:pt x="1108" y="1413"/>
                </a:lnTo>
                <a:close/>
                <a:moveTo>
                  <a:pt x="1032" y="1413"/>
                </a:moveTo>
                <a:lnTo>
                  <a:pt x="985" y="1413"/>
                </a:lnTo>
                <a:lnTo>
                  <a:pt x="985" y="1366"/>
                </a:lnTo>
                <a:lnTo>
                  <a:pt x="1032" y="1366"/>
                </a:lnTo>
                <a:lnTo>
                  <a:pt x="1032" y="1413"/>
                </a:lnTo>
                <a:close/>
                <a:moveTo>
                  <a:pt x="956" y="1413"/>
                </a:moveTo>
                <a:lnTo>
                  <a:pt x="909" y="1413"/>
                </a:lnTo>
                <a:lnTo>
                  <a:pt x="909" y="1366"/>
                </a:lnTo>
                <a:lnTo>
                  <a:pt x="956" y="1366"/>
                </a:lnTo>
                <a:lnTo>
                  <a:pt x="956" y="1413"/>
                </a:lnTo>
                <a:close/>
                <a:moveTo>
                  <a:pt x="3079" y="1338"/>
                </a:moveTo>
                <a:lnTo>
                  <a:pt x="3029" y="1338"/>
                </a:lnTo>
                <a:lnTo>
                  <a:pt x="3029" y="1290"/>
                </a:lnTo>
                <a:lnTo>
                  <a:pt x="3079" y="1290"/>
                </a:lnTo>
                <a:lnTo>
                  <a:pt x="3079" y="1338"/>
                </a:lnTo>
                <a:close/>
                <a:moveTo>
                  <a:pt x="3003" y="1338"/>
                </a:moveTo>
                <a:lnTo>
                  <a:pt x="2954" y="1338"/>
                </a:lnTo>
                <a:lnTo>
                  <a:pt x="2954" y="1290"/>
                </a:lnTo>
                <a:lnTo>
                  <a:pt x="3003" y="1290"/>
                </a:lnTo>
                <a:lnTo>
                  <a:pt x="3003" y="1338"/>
                </a:lnTo>
                <a:close/>
                <a:moveTo>
                  <a:pt x="2016" y="1338"/>
                </a:moveTo>
                <a:lnTo>
                  <a:pt x="1969" y="1338"/>
                </a:lnTo>
                <a:lnTo>
                  <a:pt x="1969" y="1290"/>
                </a:lnTo>
                <a:lnTo>
                  <a:pt x="2016" y="1290"/>
                </a:lnTo>
                <a:lnTo>
                  <a:pt x="2016" y="1338"/>
                </a:lnTo>
                <a:close/>
                <a:moveTo>
                  <a:pt x="1941" y="1338"/>
                </a:moveTo>
                <a:lnTo>
                  <a:pt x="1893" y="1338"/>
                </a:lnTo>
                <a:lnTo>
                  <a:pt x="1893" y="1290"/>
                </a:lnTo>
                <a:lnTo>
                  <a:pt x="1941" y="1290"/>
                </a:lnTo>
                <a:lnTo>
                  <a:pt x="1941" y="1338"/>
                </a:lnTo>
                <a:close/>
                <a:moveTo>
                  <a:pt x="1865" y="1338"/>
                </a:moveTo>
                <a:lnTo>
                  <a:pt x="1818" y="1338"/>
                </a:lnTo>
                <a:lnTo>
                  <a:pt x="1818" y="1290"/>
                </a:lnTo>
                <a:lnTo>
                  <a:pt x="1865" y="1290"/>
                </a:lnTo>
                <a:lnTo>
                  <a:pt x="1865" y="1338"/>
                </a:lnTo>
                <a:close/>
                <a:moveTo>
                  <a:pt x="1789" y="1338"/>
                </a:moveTo>
                <a:lnTo>
                  <a:pt x="1742" y="1338"/>
                </a:lnTo>
                <a:lnTo>
                  <a:pt x="1742" y="1290"/>
                </a:lnTo>
                <a:lnTo>
                  <a:pt x="1789" y="1290"/>
                </a:lnTo>
                <a:lnTo>
                  <a:pt x="1789" y="1338"/>
                </a:lnTo>
                <a:close/>
                <a:moveTo>
                  <a:pt x="1259" y="1338"/>
                </a:moveTo>
                <a:lnTo>
                  <a:pt x="1212" y="1338"/>
                </a:lnTo>
                <a:lnTo>
                  <a:pt x="1212" y="1290"/>
                </a:lnTo>
                <a:lnTo>
                  <a:pt x="1259" y="1290"/>
                </a:lnTo>
                <a:lnTo>
                  <a:pt x="1259" y="1338"/>
                </a:lnTo>
                <a:close/>
                <a:moveTo>
                  <a:pt x="1184" y="1338"/>
                </a:moveTo>
                <a:lnTo>
                  <a:pt x="1136" y="1338"/>
                </a:lnTo>
                <a:lnTo>
                  <a:pt x="1136" y="1290"/>
                </a:lnTo>
                <a:lnTo>
                  <a:pt x="1184" y="1290"/>
                </a:lnTo>
                <a:lnTo>
                  <a:pt x="1184" y="1338"/>
                </a:lnTo>
                <a:close/>
                <a:moveTo>
                  <a:pt x="1108" y="1338"/>
                </a:moveTo>
                <a:lnTo>
                  <a:pt x="1060" y="1338"/>
                </a:lnTo>
                <a:lnTo>
                  <a:pt x="1060" y="1290"/>
                </a:lnTo>
                <a:lnTo>
                  <a:pt x="1108" y="1290"/>
                </a:lnTo>
                <a:lnTo>
                  <a:pt x="1108" y="1338"/>
                </a:lnTo>
                <a:close/>
                <a:moveTo>
                  <a:pt x="1032" y="1338"/>
                </a:moveTo>
                <a:lnTo>
                  <a:pt x="985" y="1338"/>
                </a:lnTo>
                <a:lnTo>
                  <a:pt x="985" y="1290"/>
                </a:lnTo>
                <a:lnTo>
                  <a:pt x="1032" y="1290"/>
                </a:lnTo>
                <a:lnTo>
                  <a:pt x="1032" y="1338"/>
                </a:lnTo>
                <a:close/>
                <a:moveTo>
                  <a:pt x="956" y="1338"/>
                </a:moveTo>
                <a:lnTo>
                  <a:pt x="909" y="1338"/>
                </a:lnTo>
                <a:lnTo>
                  <a:pt x="909" y="1290"/>
                </a:lnTo>
                <a:lnTo>
                  <a:pt x="956" y="1290"/>
                </a:lnTo>
                <a:lnTo>
                  <a:pt x="956" y="1338"/>
                </a:lnTo>
                <a:close/>
                <a:moveTo>
                  <a:pt x="881" y="1338"/>
                </a:moveTo>
                <a:lnTo>
                  <a:pt x="833" y="1338"/>
                </a:lnTo>
                <a:lnTo>
                  <a:pt x="833" y="1290"/>
                </a:lnTo>
                <a:lnTo>
                  <a:pt x="881" y="1290"/>
                </a:lnTo>
                <a:lnTo>
                  <a:pt x="881" y="1338"/>
                </a:lnTo>
                <a:close/>
                <a:moveTo>
                  <a:pt x="3003" y="1262"/>
                </a:moveTo>
                <a:lnTo>
                  <a:pt x="2954" y="1262"/>
                </a:lnTo>
                <a:lnTo>
                  <a:pt x="2954" y="1215"/>
                </a:lnTo>
                <a:lnTo>
                  <a:pt x="3003" y="1215"/>
                </a:lnTo>
                <a:lnTo>
                  <a:pt x="3003" y="1262"/>
                </a:lnTo>
                <a:close/>
                <a:moveTo>
                  <a:pt x="2928" y="1262"/>
                </a:moveTo>
                <a:lnTo>
                  <a:pt x="2878" y="1262"/>
                </a:lnTo>
                <a:lnTo>
                  <a:pt x="2878" y="1215"/>
                </a:lnTo>
                <a:lnTo>
                  <a:pt x="2928" y="1215"/>
                </a:lnTo>
                <a:lnTo>
                  <a:pt x="2928" y="1262"/>
                </a:lnTo>
                <a:close/>
                <a:moveTo>
                  <a:pt x="2776" y="1262"/>
                </a:moveTo>
                <a:lnTo>
                  <a:pt x="2726" y="1262"/>
                </a:lnTo>
                <a:lnTo>
                  <a:pt x="2726" y="1215"/>
                </a:lnTo>
                <a:lnTo>
                  <a:pt x="2776" y="1215"/>
                </a:lnTo>
                <a:lnTo>
                  <a:pt x="2776" y="1262"/>
                </a:lnTo>
                <a:close/>
                <a:moveTo>
                  <a:pt x="2700" y="1262"/>
                </a:moveTo>
                <a:lnTo>
                  <a:pt x="2651" y="1262"/>
                </a:lnTo>
                <a:lnTo>
                  <a:pt x="2651" y="1215"/>
                </a:lnTo>
                <a:lnTo>
                  <a:pt x="2700" y="1215"/>
                </a:lnTo>
                <a:lnTo>
                  <a:pt x="2700" y="1262"/>
                </a:lnTo>
                <a:close/>
                <a:moveTo>
                  <a:pt x="2622" y="1262"/>
                </a:moveTo>
                <a:lnTo>
                  <a:pt x="2575" y="1262"/>
                </a:lnTo>
                <a:lnTo>
                  <a:pt x="2575" y="1215"/>
                </a:lnTo>
                <a:lnTo>
                  <a:pt x="2622" y="1215"/>
                </a:lnTo>
                <a:lnTo>
                  <a:pt x="2622" y="1262"/>
                </a:lnTo>
                <a:close/>
                <a:moveTo>
                  <a:pt x="2016" y="1262"/>
                </a:moveTo>
                <a:lnTo>
                  <a:pt x="1969" y="1262"/>
                </a:lnTo>
                <a:lnTo>
                  <a:pt x="1969" y="1215"/>
                </a:lnTo>
                <a:lnTo>
                  <a:pt x="2016" y="1215"/>
                </a:lnTo>
                <a:lnTo>
                  <a:pt x="2016" y="1262"/>
                </a:lnTo>
                <a:close/>
                <a:moveTo>
                  <a:pt x="1941" y="1262"/>
                </a:moveTo>
                <a:lnTo>
                  <a:pt x="1893" y="1262"/>
                </a:lnTo>
                <a:lnTo>
                  <a:pt x="1893" y="1215"/>
                </a:lnTo>
                <a:lnTo>
                  <a:pt x="1941" y="1215"/>
                </a:lnTo>
                <a:lnTo>
                  <a:pt x="1941" y="1262"/>
                </a:lnTo>
                <a:close/>
                <a:moveTo>
                  <a:pt x="1865" y="1262"/>
                </a:moveTo>
                <a:lnTo>
                  <a:pt x="1818" y="1262"/>
                </a:lnTo>
                <a:lnTo>
                  <a:pt x="1818" y="1215"/>
                </a:lnTo>
                <a:lnTo>
                  <a:pt x="1865" y="1215"/>
                </a:lnTo>
                <a:lnTo>
                  <a:pt x="1865" y="1262"/>
                </a:lnTo>
                <a:close/>
                <a:moveTo>
                  <a:pt x="1789" y="1262"/>
                </a:moveTo>
                <a:lnTo>
                  <a:pt x="1742" y="1262"/>
                </a:lnTo>
                <a:lnTo>
                  <a:pt x="1742" y="1215"/>
                </a:lnTo>
                <a:lnTo>
                  <a:pt x="1789" y="1215"/>
                </a:lnTo>
                <a:lnTo>
                  <a:pt x="1789" y="1262"/>
                </a:lnTo>
                <a:close/>
                <a:moveTo>
                  <a:pt x="1259" y="1262"/>
                </a:moveTo>
                <a:lnTo>
                  <a:pt x="1212" y="1262"/>
                </a:lnTo>
                <a:lnTo>
                  <a:pt x="1212" y="1215"/>
                </a:lnTo>
                <a:lnTo>
                  <a:pt x="1259" y="1215"/>
                </a:lnTo>
                <a:lnTo>
                  <a:pt x="1259" y="1262"/>
                </a:lnTo>
                <a:close/>
                <a:moveTo>
                  <a:pt x="1184" y="1262"/>
                </a:moveTo>
                <a:lnTo>
                  <a:pt x="1136" y="1262"/>
                </a:lnTo>
                <a:lnTo>
                  <a:pt x="1136" y="1215"/>
                </a:lnTo>
                <a:lnTo>
                  <a:pt x="1184" y="1215"/>
                </a:lnTo>
                <a:lnTo>
                  <a:pt x="1184" y="1262"/>
                </a:lnTo>
                <a:close/>
                <a:moveTo>
                  <a:pt x="1108" y="1262"/>
                </a:moveTo>
                <a:lnTo>
                  <a:pt x="1060" y="1262"/>
                </a:lnTo>
                <a:lnTo>
                  <a:pt x="1060" y="1215"/>
                </a:lnTo>
                <a:lnTo>
                  <a:pt x="1108" y="1215"/>
                </a:lnTo>
                <a:lnTo>
                  <a:pt x="1108" y="1262"/>
                </a:lnTo>
                <a:close/>
                <a:moveTo>
                  <a:pt x="1032" y="1262"/>
                </a:moveTo>
                <a:lnTo>
                  <a:pt x="985" y="1262"/>
                </a:lnTo>
                <a:lnTo>
                  <a:pt x="985" y="1215"/>
                </a:lnTo>
                <a:lnTo>
                  <a:pt x="1032" y="1215"/>
                </a:lnTo>
                <a:lnTo>
                  <a:pt x="1032" y="1262"/>
                </a:lnTo>
                <a:close/>
                <a:moveTo>
                  <a:pt x="956" y="1262"/>
                </a:moveTo>
                <a:lnTo>
                  <a:pt x="909" y="1262"/>
                </a:lnTo>
                <a:lnTo>
                  <a:pt x="909" y="1215"/>
                </a:lnTo>
                <a:lnTo>
                  <a:pt x="956" y="1215"/>
                </a:lnTo>
                <a:lnTo>
                  <a:pt x="956" y="1262"/>
                </a:lnTo>
                <a:close/>
                <a:moveTo>
                  <a:pt x="881" y="1262"/>
                </a:moveTo>
                <a:lnTo>
                  <a:pt x="833" y="1262"/>
                </a:lnTo>
                <a:lnTo>
                  <a:pt x="833" y="1215"/>
                </a:lnTo>
                <a:lnTo>
                  <a:pt x="881" y="1215"/>
                </a:lnTo>
                <a:lnTo>
                  <a:pt x="881" y="1262"/>
                </a:lnTo>
                <a:close/>
                <a:moveTo>
                  <a:pt x="2700" y="1186"/>
                </a:moveTo>
                <a:lnTo>
                  <a:pt x="2651" y="1186"/>
                </a:lnTo>
                <a:lnTo>
                  <a:pt x="2651" y="1139"/>
                </a:lnTo>
                <a:lnTo>
                  <a:pt x="2700" y="1139"/>
                </a:lnTo>
                <a:lnTo>
                  <a:pt x="2700" y="1186"/>
                </a:lnTo>
                <a:close/>
                <a:moveTo>
                  <a:pt x="2622" y="1186"/>
                </a:moveTo>
                <a:lnTo>
                  <a:pt x="2575" y="1186"/>
                </a:lnTo>
                <a:lnTo>
                  <a:pt x="2575" y="1139"/>
                </a:lnTo>
                <a:lnTo>
                  <a:pt x="2622" y="1139"/>
                </a:lnTo>
                <a:lnTo>
                  <a:pt x="2622" y="1186"/>
                </a:lnTo>
                <a:close/>
                <a:moveTo>
                  <a:pt x="2547" y="1186"/>
                </a:moveTo>
                <a:lnTo>
                  <a:pt x="2499" y="1186"/>
                </a:lnTo>
                <a:lnTo>
                  <a:pt x="2499" y="1139"/>
                </a:lnTo>
                <a:lnTo>
                  <a:pt x="2547" y="1139"/>
                </a:lnTo>
                <a:lnTo>
                  <a:pt x="2547" y="1186"/>
                </a:lnTo>
                <a:close/>
                <a:moveTo>
                  <a:pt x="2092" y="1186"/>
                </a:moveTo>
                <a:lnTo>
                  <a:pt x="2045" y="1186"/>
                </a:lnTo>
                <a:lnTo>
                  <a:pt x="2045" y="1139"/>
                </a:lnTo>
                <a:lnTo>
                  <a:pt x="2092" y="1139"/>
                </a:lnTo>
                <a:lnTo>
                  <a:pt x="2092" y="1186"/>
                </a:lnTo>
                <a:close/>
                <a:moveTo>
                  <a:pt x="2016" y="1186"/>
                </a:moveTo>
                <a:lnTo>
                  <a:pt x="1969" y="1186"/>
                </a:lnTo>
                <a:lnTo>
                  <a:pt x="1969" y="1139"/>
                </a:lnTo>
                <a:lnTo>
                  <a:pt x="2016" y="1139"/>
                </a:lnTo>
                <a:lnTo>
                  <a:pt x="2016" y="1186"/>
                </a:lnTo>
                <a:close/>
                <a:moveTo>
                  <a:pt x="1941" y="1186"/>
                </a:moveTo>
                <a:lnTo>
                  <a:pt x="1893" y="1186"/>
                </a:lnTo>
                <a:lnTo>
                  <a:pt x="1893" y="1139"/>
                </a:lnTo>
                <a:lnTo>
                  <a:pt x="1941" y="1139"/>
                </a:lnTo>
                <a:lnTo>
                  <a:pt x="1941" y="1186"/>
                </a:lnTo>
                <a:close/>
                <a:moveTo>
                  <a:pt x="1865" y="1186"/>
                </a:moveTo>
                <a:lnTo>
                  <a:pt x="1818" y="1186"/>
                </a:lnTo>
                <a:lnTo>
                  <a:pt x="1818" y="1139"/>
                </a:lnTo>
                <a:lnTo>
                  <a:pt x="1865" y="1139"/>
                </a:lnTo>
                <a:lnTo>
                  <a:pt x="1865" y="1186"/>
                </a:lnTo>
                <a:close/>
                <a:moveTo>
                  <a:pt x="1789" y="1186"/>
                </a:moveTo>
                <a:lnTo>
                  <a:pt x="1742" y="1186"/>
                </a:lnTo>
                <a:lnTo>
                  <a:pt x="1742" y="1139"/>
                </a:lnTo>
                <a:lnTo>
                  <a:pt x="1789" y="1139"/>
                </a:lnTo>
                <a:lnTo>
                  <a:pt x="1789" y="1186"/>
                </a:lnTo>
                <a:close/>
                <a:moveTo>
                  <a:pt x="1714" y="1186"/>
                </a:moveTo>
                <a:lnTo>
                  <a:pt x="1666" y="1186"/>
                </a:lnTo>
                <a:lnTo>
                  <a:pt x="1666" y="1139"/>
                </a:lnTo>
                <a:lnTo>
                  <a:pt x="1714" y="1139"/>
                </a:lnTo>
                <a:lnTo>
                  <a:pt x="1714" y="1186"/>
                </a:lnTo>
                <a:close/>
                <a:moveTo>
                  <a:pt x="1638" y="1186"/>
                </a:moveTo>
                <a:lnTo>
                  <a:pt x="1591" y="1186"/>
                </a:lnTo>
                <a:lnTo>
                  <a:pt x="1591" y="1139"/>
                </a:lnTo>
                <a:lnTo>
                  <a:pt x="1638" y="1139"/>
                </a:lnTo>
                <a:lnTo>
                  <a:pt x="1638" y="1186"/>
                </a:lnTo>
                <a:close/>
                <a:moveTo>
                  <a:pt x="1562" y="1186"/>
                </a:moveTo>
                <a:lnTo>
                  <a:pt x="1515" y="1186"/>
                </a:lnTo>
                <a:lnTo>
                  <a:pt x="1515" y="1139"/>
                </a:lnTo>
                <a:lnTo>
                  <a:pt x="1562" y="1139"/>
                </a:lnTo>
                <a:lnTo>
                  <a:pt x="1562" y="1186"/>
                </a:lnTo>
                <a:close/>
                <a:moveTo>
                  <a:pt x="1108" y="1186"/>
                </a:moveTo>
                <a:lnTo>
                  <a:pt x="1060" y="1186"/>
                </a:lnTo>
                <a:lnTo>
                  <a:pt x="1060" y="1139"/>
                </a:lnTo>
                <a:lnTo>
                  <a:pt x="1108" y="1139"/>
                </a:lnTo>
                <a:lnTo>
                  <a:pt x="1108" y="1186"/>
                </a:lnTo>
                <a:close/>
                <a:moveTo>
                  <a:pt x="1032" y="1186"/>
                </a:moveTo>
                <a:lnTo>
                  <a:pt x="985" y="1186"/>
                </a:lnTo>
                <a:lnTo>
                  <a:pt x="985" y="1139"/>
                </a:lnTo>
                <a:lnTo>
                  <a:pt x="1032" y="1139"/>
                </a:lnTo>
                <a:lnTo>
                  <a:pt x="1032" y="1186"/>
                </a:lnTo>
                <a:close/>
                <a:moveTo>
                  <a:pt x="956" y="1186"/>
                </a:moveTo>
                <a:lnTo>
                  <a:pt x="909" y="1186"/>
                </a:lnTo>
                <a:lnTo>
                  <a:pt x="909" y="1139"/>
                </a:lnTo>
                <a:lnTo>
                  <a:pt x="956" y="1139"/>
                </a:lnTo>
                <a:lnTo>
                  <a:pt x="956" y="1186"/>
                </a:lnTo>
                <a:close/>
                <a:moveTo>
                  <a:pt x="881" y="1186"/>
                </a:moveTo>
                <a:lnTo>
                  <a:pt x="833" y="1186"/>
                </a:lnTo>
                <a:lnTo>
                  <a:pt x="833" y="1139"/>
                </a:lnTo>
                <a:lnTo>
                  <a:pt x="881" y="1139"/>
                </a:lnTo>
                <a:lnTo>
                  <a:pt x="881" y="1186"/>
                </a:lnTo>
                <a:close/>
                <a:moveTo>
                  <a:pt x="2852" y="1110"/>
                </a:moveTo>
                <a:lnTo>
                  <a:pt x="2802" y="1110"/>
                </a:lnTo>
                <a:lnTo>
                  <a:pt x="2802" y="1063"/>
                </a:lnTo>
                <a:lnTo>
                  <a:pt x="2852" y="1063"/>
                </a:lnTo>
                <a:lnTo>
                  <a:pt x="2852" y="1110"/>
                </a:lnTo>
                <a:close/>
                <a:moveTo>
                  <a:pt x="2622" y="1110"/>
                </a:moveTo>
                <a:lnTo>
                  <a:pt x="2575" y="1110"/>
                </a:lnTo>
                <a:lnTo>
                  <a:pt x="2575" y="1063"/>
                </a:lnTo>
                <a:lnTo>
                  <a:pt x="2622" y="1063"/>
                </a:lnTo>
                <a:lnTo>
                  <a:pt x="2622" y="1110"/>
                </a:lnTo>
                <a:close/>
                <a:moveTo>
                  <a:pt x="2395" y="1110"/>
                </a:moveTo>
                <a:lnTo>
                  <a:pt x="2348" y="1110"/>
                </a:lnTo>
                <a:lnTo>
                  <a:pt x="2348" y="1063"/>
                </a:lnTo>
                <a:lnTo>
                  <a:pt x="2395" y="1063"/>
                </a:lnTo>
                <a:lnTo>
                  <a:pt x="2395" y="1110"/>
                </a:lnTo>
                <a:close/>
                <a:moveTo>
                  <a:pt x="2016" y="1110"/>
                </a:moveTo>
                <a:lnTo>
                  <a:pt x="1969" y="1110"/>
                </a:lnTo>
                <a:lnTo>
                  <a:pt x="1969" y="1063"/>
                </a:lnTo>
                <a:lnTo>
                  <a:pt x="2016" y="1063"/>
                </a:lnTo>
                <a:lnTo>
                  <a:pt x="2016" y="1110"/>
                </a:lnTo>
                <a:close/>
                <a:moveTo>
                  <a:pt x="1941" y="1110"/>
                </a:moveTo>
                <a:lnTo>
                  <a:pt x="1893" y="1110"/>
                </a:lnTo>
                <a:lnTo>
                  <a:pt x="1893" y="1063"/>
                </a:lnTo>
                <a:lnTo>
                  <a:pt x="1941" y="1063"/>
                </a:lnTo>
                <a:lnTo>
                  <a:pt x="1941" y="1110"/>
                </a:lnTo>
                <a:close/>
                <a:moveTo>
                  <a:pt x="1865" y="1110"/>
                </a:moveTo>
                <a:lnTo>
                  <a:pt x="1818" y="1110"/>
                </a:lnTo>
                <a:lnTo>
                  <a:pt x="1818" y="1063"/>
                </a:lnTo>
                <a:lnTo>
                  <a:pt x="1865" y="1063"/>
                </a:lnTo>
                <a:lnTo>
                  <a:pt x="1865" y="1110"/>
                </a:lnTo>
                <a:close/>
                <a:moveTo>
                  <a:pt x="1789" y="1110"/>
                </a:moveTo>
                <a:lnTo>
                  <a:pt x="1742" y="1110"/>
                </a:lnTo>
                <a:lnTo>
                  <a:pt x="1742" y="1063"/>
                </a:lnTo>
                <a:lnTo>
                  <a:pt x="1789" y="1063"/>
                </a:lnTo>
                <a:lnTo>
                  <a:pt x="1789" y="1110"/>
                </a:lnTo>
                <a:close/>
                <a:moveTo>
                  <a:pt x="1714" y="1110"/>
                </a:moveTo>
                <a:lnTo>
                  <a:pt x="1666" y="1110"/>
                </a:lnTo>
                <a:lnTo>
                  <a:pt x="1666" y="1063"/>
                </a:lnTo>
                <a:lnTo>
                  <a:pt x="1714" y="1063"/>
                </a:lnTo>
                <a:lnTo>
                  <a:pt x="1714" y="1110"/>
                </a:lnTo>
                <a:close/>
                <a:moveTo>
                  <a:pt x="1638" y="1110"/>
                </a:moveTo>
                <a:lnTo>
                  <a:pt x="1591" y="1110"/>
                </a:lnTo>
                <a:lnTo>
                  <a:pt x="1591" y="1063"/>
                </a:lnTo>
                <a:lnTo>
                  <a:pt x="1638" y="1063"/>
                </a:lnTo>
                <a:lnTo>
                  <a:pt x="1638" y="1110"/>
                </a:lnTo>
                <a:close/>
                <a:moveTo>
                  <a:pt x="1562" y="1110"/>
                </a:moveTo>
                <a:lnTo>
                  <a:pt x="1515" y="1110"/>
                </a:lnTo>
                <a:lnTo>
                  <a:pt x="1515" y="1063"/>
                </a:lnTo>
                <a:lnTo>
                  <a:pt x="1562" y="1063"/>
                </a:lnTo>
                <a:lnTo>
                  <a:pt x="1562" y="1110"/>
                </a:lnTo>
                <a:close/>
                <a:moveTo>
                  <a:pt x="1486" y="1110"/>
                </a:moveTo>
                <a:lnTo>
                  <a:pt x="1439" y="1110"/>
                </a:lnTo>
                <a:lnTo>
                  <a:pt x="1439" y="1063"/>
                </a:lnTo>
                <a:lnTo>
                  <a:pt x="1486" y="1063"/>
                </a:lnTo>
                <a:lnTo>
                  <a:pt x="1486" y="1110"/>
                </a:lnTo>
                <a:close/>
                <a:moveTo>
                  <a:pt x="1032" y="1110"/>
                </a:moveTo>
                <a:lnTo>
                  <a:pt x="985" y="1110"/>
                </a:lnTo>
                <a:lnTo>
                  <a:pt x="985" y="1063"/>
                </a:lnTo>
                <a:lnTo>
                  <a:pt x="1032" y="1063"/>
                </a:lnTo>
                <a:lnTo>
                  <a:pt x="1032" y="1110"/>
                </a:lnTo>
                <a:close/>
                <a:moveTo>
                  <a:pt x="956" y="1110"/>
                </a:moveTo>
                <a:lnTo>
                  <a:pt x="909" y="1110"/>
                </a:lnTo>
                <a:lnTo>
                  <a:pt x="909" y="1063"/>
                </a:lnTo>
                <a:lnTo>
                  <a:pt x="956" y="1063"/>
                </a:lnTo>
                <a:lnTo>
                  <a:pt x="956" y="1110"/>
                </a:lnTo>
                <a:close/>
                <a:moveTo>
                  <a:pt x="881" y="1110"/>
                </a:moveTo>
                <a:lnTo>
                  <a:pt x="833" y="1110"/>
                </a:lnTo>
                <a:lnTo>
                  <a:pt x="833" y="1063"/>
                </a:lnTo>
                <a:lnTo>
                  <a:pt x="881" y="1063"/>
                </a:lnTo>
                <a:lnTo>
                  <a:pt x="881" y="1110"/>
                </a:lnTo>
                <a:close/>
                <a:moveTo>
                  <a:pt x="805" y="1110"/>
                </a:moveTo>
                <a:lnTo>
                  <a:pt x="758" y="1110"/>
                </a:lnTo>
                <a:lnTo>
                  <a:pt x="758" y="1063"/>
                </a:lnTo>
                <a:lnTo>
                  <a:pt x="805" y="1063"/>
                </a:lnTo>
                <a:lnTo>
                  <a:pt x="805" y="1110"/>
                </a:lnTo>
                <a:close/>
                <a:moveTo>
                  <a:pt x="2622" y="1035"/>
                </a:moveTo>
                <a:lnTo>
                  <a:pt x="2575" y="1035"/>
                </a:lnTo>
                <a:lnTo>
                  <a:pt x="2575" y="987"/>
                </a:lnTo>
                <a:lnTo>
                  <a:pt x="2622" y="987"/>
                </a:lnTo>
                <a:lnTo>
                  <a:pt x="2622" y="1035"/>
                </a:lnTo>
                <a:close/>
                <a:moveTo>
                  <a:pt x="2547" y="1035"/>
                </a:moveTo>
                <a:lnTo>
                  <a:pt x="2499" y="1035"/>
                </a:lnTo>
                <a:lnTo>
                  <a:pt x="2499" y="987"/>
                </a:lnTo>
                <a:lnTo>
                  <a:pt x="2547" y="987"/>
                </a:lnTo>
                <a:lnTo>
                  <a:pt x="2547" y="1035"/>
                </a:lnTo>
                <a:close/>
                <a:moveTo>
                  <a:pt x="2471" y="1035"/>
                </a:moveTo>
                <a:lnTo>
                  <a:pt x="2424" y="1035"/>
                </a:lnTo>
                <a:lnTo>
                  <a:pt x="2424" y="987"/>
                </a:lnTo>
                <a:lnTo>
                  <a:pt x="2471" y="987"/>
                </a:lnTo>
                <a:lnTo>
                  <a:pt x="2471" y="1035"/>
                </a:lnTo>
                <a:close/>
                <a:moveTo>
                  <a:pt x="2395" y="1035"/>
                </a:moveTo>
                <a:lnTo>
                  <a:pt x="2348" y="1035"/>
                </a:lnTo>
                <a:lnTo>
                  <a:pt x="2348" y="987"/>
                </a:lnTo>
                <a:lnTo>
                  <a:pt x="2395" y="987"/>
                </a:lnTo>
                <a:lnTo>
                  <a:pt x="2395" y="1035"/>
                </a:lnTo>
                <a:close/>
                <a:moveTo>
                  <a:pt x="2319" y="1035"/>
                </a:moveTo>
                <a:lnTo>
                  <a:pt x="2272" y="1035"/>
                </a:lnTo>
                <a:lnTo>
                  <a:pt x="2272" y="987"/>
                </a:lnTo>
                <a:lnTo>
                  <a:pt x="2319" y="987"/>
                </a:lnTo>
                <a:lnTo>
                  <a:pt x="2319" y="1035"/>
                </a:lnTo>
                <a:close/>
                <a:moveTo>
                  <a:pt x="2168" y="1035"/>
                </a:moveTo>
                <a:lnTo>
                  <a:pt x="2121" y="1035"/>
                </a:lnTo>
                <a:lnTo>
                  <a:pt x="2121" y="987"/>
                </a:lnTo>
                <a:lnTo>
                  <a:pt x="2168" y="987"/>
                </a:lnTo>
                <a:lnTo>
                  <a:pt x="2168" y="1035"/>
                </a:lnTo>
                <a:close/>
                <a:moveTo>
                  <a:pt x="2092" y="1035"/>
                </a:moveTo>
                <a:lnTo>
                  <a:pt x="2045" y="1035"/>
                </a:lnTo>
                <a:lnTo>
                  <a:pt x="2045" y="987"/>
                </a:lnTo>
                <a:lnTo>
                  <a:pt x="2092" y="987"/>
                </a:lnTo>
                <a:lnTo>
                  <a:pt x="2092" y="1035"/>
                </a:lnTo>
                <a:close/>
                <a:moveTo>
                  <a:pt x="2016" y="1035"/>
                </a:moveTo>
                <a:lnTo>
                  <a:pt x="1969" y="1035"/>
                </a:lnTo>
                <a:lnTo>
                  <a:pt x="1969" y="987"/>
                </a:lnTo>
                <a:lnTo>
                  <a:pt x="2016" y="987"/>
                </a:lnTo>
                <a:lnTo>
                  <a:pt x="2016" y="1035"/>
                </a:lnTo>
                <a:close/>
                <a:moveTo>
                  <a:pt x="1941" y="1035"/>
                </a:moveTo>
                <a:lnTo>
                  <a:pt x="1893" y="1035"/>
                </a:lnTo>
                <a:lnTo>
                  <a:pt x="1893" y="987"/>
                </a:lnTo>
                <a:lnTo>
                  <a:pt x="1941" y="987"/>
                </a:lnTo>
                <a:lnTo>
                  <a:pt x="1941" y="1035"/>
                </a:lnTo>
                <a:close/>
                <a:moveTo>
                  <a:pt x="1865" y="1035"/>
                </a:moveTo>
                <a:lnTo>
                  <a:pt x="1818" y="1035"/>
                </a:lnTo>
                <a:lnTo>
                  <a:pt x="1818" y="987"/>
                </a:lnTo>
                <a:lnTo>
                  <a:pt x="1865" y="987"/>
                </a:lnTo>
                <a:lnTo>
                  <a:pt x="1865" y="1035"/>
                </a:lnTo>
                <a:close/>
                <a:moveTo>
                  <a:pt x="1789" y="1035"/>
                </a:moveTo>
                <a:lnTo>
                  <a:pt x="1742" y="1035"/>
                </a:lnTo>
                <a:lnTo>
                  <a:pt x="1742" y="987"/>
                </a:lnTo>
                <a:lnTo>
                  <a:pt x="1789" y="987"/>
                </a:lnTo>
                <a:lnTo>
                  <a:pt x="1789" y="1035"/>
                </a:lnTo>
                <a:close/>
                <a:moveTo>
                  <a:pt x="1714" y="1035"/>
                </a:moveTo>
                <a:lnTo>
                  <a:pt x="1666" y="1035"/>
                </a:lnTo>
                <a:lnTo>
                  <a:pt x="1666" y="987"/>
                </a:lnTo>
                <a:lnTo>
                  <a:pt x="1714" y="987"/>
                </a:lnTo>
                <a:lnTo>
                  <a:pt x="1714" y="1035"/>
                </a:lnTo>
                <a:close/>
                <a:moveTo>
                  <a:pt x="1638" y="1035"/>
                </a:moveTo>
                <a:lnTo>
                  <a:pt x="1591" y="1035"/>
                </a:lnTo>
                <a:lnTo>
                  <a:pt x="1591" y="987"/>
                </a:lnTo>
                <a:lnTo>
                  <a:pt x="1638" y="987"/>
                </a:lnTo>
                <a:lnTo>
                  <a:pt x="1638" y="1035"/>
                </a:lnTo>
                <a:close/>
                <a:moveTo>
                  <a:pt x="1562" y="1035"/>
                </a:moveTo>
                <a:lnTo>
                  <a:pt x="1515" y="1035"/>
                </a:lnTo>
                <a:lnTo>
                  <a:pt x="1515" y="987"/>
                </a:lnTo>
                <a:lnTo>
                  <a:pt x="1562" y="987"/>
                </a:lnTo>
                <a:lnTo>
                  <a:pt x="1562" y="1035"/>
                </a:lnTo>
                <a:close/>
                <a:moveTo>
                  <a:pt x="1486" y="1035"/>
                </a:moveTo>
                <a:lnTo>
                  <a:pt x="1439" y="1035"/>
                </a:lnTo>
                <a:lnTo>
                  <a:pt x="1439" y="987"/>
                </a:lnTo>
                <a:lnTo>
                  <a:pt x="1486" y="987"/>
                </a:lnTo>
                <a:lnTo>
                  <a:pt x="1486" y="1035"/>
                </a:lnTo>
                <a:close/>
                <a:moveTo>
                  <a:pt x="805" y="1035"/>
                </a:moveTo>
                <a:lnTo>
                  <a:pt x="758" y="1035"/>
                </a:lnTo>
                <a:lnTo>
                  <a:pt x="758" y="987"/>
                </a:lnTo>
                <a:lnTo>
                  <a:pt x="805" y="987"/>
                </a:lnTo>
                <a:lnTo>
                  <a:pt x="805" y="1035"/>
                </a:lnTo>
                <a:close/>
                <a:moveTo>
                  <a:pt x="729" y="1035"/>
                </a:moveTo>
                <a:lnTo>
                  <a:pt x="682" y="1035"/>
                </a:lnTo>
                <a:lnTo>
                  <a:pt x="682" y="987"/>
                </a:lnTo>
                <a:lnTo>
                  <a:pt x="729" y="987"/>
                </a:lnTo>
                <a:lnTo>
                  <a:pt x="729" y="1035"/>
                </a:lnTo>
                <a:close/>
                <a:moveTo>
                  <a:pt x="653" y="1035"/>
                </a:moveTo>
                <a:lnTo>
                  <a:pt x="606" y="1035"/>
                </a:lnTo>
                <a:lnTo>
                  <a:pt x="606" y="987"/>
                </a:lnTo>
                <a:lnTo>
                  <a:pt x="653" y="987"/>
                </a:lnTo>
                <a:lnTo>
                  <a:pt x="653" y="1035"/>
                </a:lnTo>
                <a:close/>
                <a:moveTo>
                  <a:pt x="2776" y="959"/>
                </a:moveTo>
                <a:lnTo>
                  <a:pt x="2726" y="959"/>
                </a:lnTo>
                <a:lnTo>
                  <a:pt x="2726" y="912"/>
                </a:lnTo>
                <a:lnTo>
                  <a:pt x="2776" y="912"/>
                </a:lnTo>
                <a:lnTo>
                  <a:pt x="2776" y="959"/>
                </a:lnTo>
                <a:close/>
                <a:moveTo>
                  <a:pt x="2700" y="959"/>
                </a:moveTo>
                <a:lnTo>
                  <a:pt x="2651" y="959"/>
                </a:lnTo>
                <a:lnTo>
                  <a:pt x="2651" y="912"/>
                </a:lnTo>
                <a:lnTo>
                  <a:pt x="2700" y="912"/>
                </a:lnTo>
                <a:lnTo>
                  <a:pt x="2700" y="959"/>
                </a:lnTo>
                <a:close/>
                <a:moveTo>
                  <a:pt x="2622" y="959"/>
                </a:moveTo>
                <a:lnTo>
                  <a:pt x="2575" y="959"/>
                </a:lnTo>
                <a:lnTo>
                  <a:pt x="2575" y="912"/>
                </a:lnTo>
                <a:lnTo>
                  <a:pt x="2622" y="912"/>
                </a:lnTo>
                <a:lnTo>
                  <a:pt x="2622" y="959"/>
                </a:lnTo>
                <a:close/>
                <a:moveTo>
                  <a:pt x="2547" y="959"/>
                </a:moveTo>
                <a:lnTo>
                  <a:pt x="2499" y="959"/>
                </a:lnTo>
                <a:lnTo>
                  <a:pt x="2499" y="912"/>
                </a:lnTo>
                <a:lnTo>
                  <a:pt x="2547" y="912"/>
                </a:lnTo>
                <a:lnTo>
                  <a:pt x="2547" y="959"/>
                </a:lnTo>
                <a:close/>
                <a:moveTo>
                  <a:pt x="2471" y="959"/>
                </a:moveTo>
                <a:lnTo>
                  <a:pt x="2424" y="959"/>
                </a:lnTo>
                <a:lnTo>
                  <a:pt x="2424" y="912"/>
                </a:lnTo>
                <a:lnTo>
                  <a:pt x="2471" y="912"/>
                </a:lnTo>
                <a:lnTo>
                  <a:pt x="2471" y="959"/>
                </a:lnTo>
                <a:close/>
                <a:moveTo>
                  <a:pt x="2395" y="959"/>
                </a:moveTo>
                <a:lnTo>
                  <a:pt x="2348" y="959"/>
                </a:lnTo>
                <a:lnTo>
                  <a:pt x="2348" y="912"/>
                </a:lnTo>
                <a:lnTo>
                  <a:pt x="2395" y="912"/>
                </a:lnTo>
                <a:lnTo>
                  <a:pt x="2395" y="959"/>
                </a:lnTo>
                <a:close/>
                <a:moveTo>
                  <a:pt x="2319" y="959"/>
                </a:moveTo>
                <a:lnTo>
                  <a:pt x="2272" y="959"/>
                </a:lnTo>
                <a:lnTo>
                  <a:pt x="2272" y="912"/>
                </a:lnTo>
                <a:lnTo>
                  <a:pt x="2319" y="912"/>
                </a:lnTo>
                <a:lnTo>
                  <a:pt x="2319" y="959"/>
                </a:lnTo>
                <a:close/>
                <a:moveTo>
                  <a:pt x="2168" y="959"/>
                </a:moveTo>
                <a:lnTo>
                  <a:pt x="2121" y="959"/>
                </a:lnTo>
                <a:lnTo>
                  <a:pt x="2121" y="912"/>
                </a:lnTo>
                <a:lnTo>
                  <a:pt x="2168" y="912"/>
                </a:lnTo>
                <a:lnTo>
                  <a:pt x="2168" y="959"/>
                </a:lnTo>
                <a:close/>
                <a:moveTo>
                  <a:pt x="2092" y="959"/>
                </a:moveTo>
                <a:lnTo>
                  <a:pt x="2045" y="959"/>
                </a:lnTo>
                <a:lnTo>
                  <a:pt x="2045" y="912"/>
                </a:lnTo>
                <a:lnTo>
                  <a:pt x="2092" y="912"/>
                </a:lnTo>
                <a:lnTo>
                  <a:pt x="2092" y="959"/>
                </a:lnTo>
                <a:close/>
                <a:moveTo>
                  <a:pt x="2016" y="959"/>
                </a:moveTo>
                <a:lnTo>
                  <a:pt x="1969" y="959"/>
                </a:lnTo>
                <a:lnTo>
                  <a:pt x="1969" y="912"/>
                </a:lnTo>
                <a:lnTo>
                  <a:pt x="2016" y="912"/>
                </a:lnTo>
                <a:lnTo>
                  <a:pt x="2016" y="959"/>
                </a:lnTo>
                <a:close/>
                <a:moveTo>
                  <a:pt x="1941" y="959"/>
                </a:moveTo>
                <a:lnTo>
                  <a:pt x="1893" y="959"/>
                </a:lnTo>
                <a:lnTo>
                  <a:pt x="1893" y="912"/>
                </a:lnTo>
                <a:lnTo>
                  <a:pt x="1941" y="912"/>
                </a:lnTo>
                <a:lnTo>
                  <a:pt x="1941" y="959"/>
                </a:lnTo>
                <a:close/>
                <a:moveTo>
                  <a:pt x="1865" y="959"/>
                </a:moveTo>
                <a:lnTo>
                  <a:pt x="1818" y="959"/>
                </a:lnTo>
                <a:lnTo>
                  <a:pt x="1818" y="912"/>
                </a:lnTo>
                <a:lnTo>
                  <a:pt x="1865" y="912"/>
                </a:lnTo>
                <a:lnTo>
                  <a:pt x="1865" y="959"/>
                </a:lnTo>
                <a:close/>
                <a:moveTo>
                  <a:pt x="1789" y="959"/>
                </a:moveTo>
                <a:lnTo>
                  <a:pt x="1742" y="959"/>
                </a:lnTo>
                <a:lnTo>
                  <a:pt x="1742" y="912"/>
                </a:lnTo>
                <a:lnTo>
                  <a:pt x="1789" y="912"/>
                </a:lnTo>
                <a:lnTo>
                  <a:pt x="1789" y="959"/>
                </a:lnTo>
                <a:close/>
                <a:moveTo>
                  <a:pt x="1714" y="959"/>
                </a:moveTo>
                <a:lnTo>
                  <a:pt x="1666" y="959"/>
                </a:lnTo>
                <a:lnTo>
                  <a:pt x="1666" y="912"/>
                </a:lnTo>
                <a:lnTo>
                  <a:pt x="1714" y="912"/>
                </a:lnTo>
                <a:lnTo>
                  <a:pt x="1714" y="959"/>
                </a:lnTo>
                <a:close/>
                <a:moveTo>
                  <a:pt x="1638" y="959"/>
                </a:moveTo>
                <a:lnTo>
                  <a:pt x="1591" y="959"/>
                </a:lnTo>
                <a:lnTo>
                  <a:pt x="1591" y="912"/>
                </a:lnTo>
                <a:lnTo>
                  <a:pt x="1638" y="912"/>
                </a:lnTo>
                <a:lnTo>
                  <a:pt x="1638" y="959"/>
                </a:lnTo>
                <a:close/>
                <a:moveTo>
                  <a:pt x="1562" y="959"/>
                </a:moveTo>
                <a:lnTo>
                  <a:pt x="1515" y="959"/>
                </a:lnTo>
                <a:lnTo>
                  <a:pt x="1515" y="912"/>
                </a:lnTo>
                <a:lnTo>
                  <a:pt x="1562" y="912"/>
                </a:lnTo>
                <a:lnTo>
                  <a:pt x="1562" y="959"/>
                </a:lnTo>
                <a:close/>
                <a:moveTo>
                  <a:pt x="1486" y="959"/>
                </a:moveTo>
                <a:lnTo>
                  <a:pt x="1439" y="959"/>
                </a:lnTo>
                <a:lnTo>
                  <a:pt x="1439" y="912"/>
                </a:lnTo>
                <a:lnTo>
                  <a:pt x="1486" y="912"/>
                </a:lnTo>
                <a:lnTo>
                  <a:pt x="1486" y="959"/>
                </a:lnTo>
                <a:close/>
                <a:moveTo>
                  <a:pt x="881" y="959"/>
                </a:moveTo>
                <a:lnTo>
                  <a:pt x="833" y="959"/>
                </a:lnTo>
                <a:lnTo>
                  <a:pt x="833" y="912"/>
                </a:lnTo>
                <a:lnTo>
                  <a:pt x="881" y="912"/>
                </a:lnTo>
                <a:lnTo>
                  <a:pt x="881" y="959"/>
                </a:lnTo>
                <a:close/>
                <a:moveTo>
                  <a:pt x="653" y="959"/>
                </a:moveTo>
                <a:lnTo>
                  <a:pt x="606" y="959"/>
                </a:lnTo>
                <a:lnTo>
                  <a:pt x="606" y="912"/>
                </a:lnTo>
                <a:lnTo>
                  <a:pt x="653" y="912"/>
                </a:lnTo>
                <a:lnTo>
                  <a:pt x="653" y="959"/>
                </a:lnTo>
                <a:close/>
                <a:moveTo>
                  <a:pt x="578" y="959"/>
                </a:moveTo>
                <a:lnTo>
                  <a:pt x="530" y="959"/>
                </a:lnTo>
                <a:lnTo>
                  <a:pt x="530" y="912"/>
                </a:lnTo>
                <a:lnTo>
                  <a:pt x="578" y="912"/>
                </a:lnTo>
                <a:lnTo>
                  <a:pt x="578" y="959"/>
                </a:lnTo>
                <a:close/>
                <a:moveTo>
                  <a:pt x="2928" y="883"/>
                </a:moveTo>
                <a:lnTo>
                  <a:pt x="2878" y="883"/>
                </a:lnTo>
                <a:lnTo>
                  <a:pt x="2878" y="836"/>
                </a:lnTo>
                <a:lnTo>
                  <a:pt x="2928" y="836"/>
                </a:lnTo>
                <a:lnTo>
                  <a:pt x="2928" y="883"/>
                </a:lnTo>
                <a:close/>
                <a:moveTo>
                  <a:pt x="2776" y="883"/>
                </a:moveTo>
                <a:lnTo>
                  <a:pt x="2726" y="883"/>
                </a:lnTo>
                <a:lnTo>
                  <a:pt x="2726" y="836"/>
                </a:lnTo>
                <a:lnTo>
                  <a:pt x="2776" y="836"/>
                </a:lnTo>
                <a:lnTo>
                  <a:pt x="2776" y="883"/>
                </a:lnTo>
                <a:close/>
                <a:moveTo>
                  <a:pt x="2700" y="883"/>
                </a:moveTo>
                <a:lnTo>
                  <a:pt x="2651" y="883"/>
                </a:lnTo>
                <a:lnTo>
                  <a:pt x="2651" y="836"/>
                </a:lnTo>
                <a:lnTo>
                  <a:pt x="2700" y="836"/>
                </a:lnTo>
                <a:lnTo>
                  <a:pt x="2700" y="883"/>
                </a:lnTo>
                <a:close/>
                <a:moveTo>
                  <a:pt x="2622" y="883"/>
                </a:moveTo>
                <a:lnTo>
                  <a:pt x="2575" y="883"/>
                </a:lnTo>
                <a:lnTo>
                  <a:pt x="2575" y="836"/>
                </a:lnTo>
                <a:lnTo>
                  <a:pt x="2622" y="836"/>
                </a:lnTo>
                <a:lnTo>
                  <a:pt x="2622" y="883"/>
                </a:lnTo>
                <a:close/>
                <a:moveTo>
                  <a:pt x="2547" y="883"/>
                </a:moveTo>
                <a:lnTo>
                  <a:pt x="2499" y="883"/>
                </a:lnTo>
                <a:lnTo>
                  <a:pt x="2499" y="836"/>
                </a:lnTo>
                <a:lnTo>
                  <a:pt x="2547" y="836"/>
                </a:lnTo>
                <a:lnTo>
                  <a:pt x="2547" y="883"/>
                </a:lnTo>
                <a:close/>
                <a:moveTo>
                  <a:pt x="2471" y="883"/>
                </a:moveTo>
                <a:lnTo>
                  <a:pt x="2424" y="883"/>
                </a:lnTo>
                <a:lnTo>
                  <a:pt x="2424" y="836"/>
                </a:lnTo>
                <a:lnTo>
                  <a:pt x="2471" y="836"/>
                </a:lnTo>
                <a:lnTo>
                  <a:pt x="2471" y="883"/>
                </a:lnTo>
                <a:close/>
                <a:moveTo>
                  <a:pt x="2395" y="883"/>
                </a:moveTo>
                <a:lnTo>
                  <a:pt x="2348" y="883"/>
                </a:lnTo>
                <a:lnTo>
                  <a:pt x="2348" y="836"/>
                </a:lnTo>
                <a:lnTo>
                  <a:pt x="2395" y="836"/>
                </a:lnTo>
                <a:lnTo>
                  <a:pt x="2395" y="883"/>
                </a:lnTo>
                <a:close/>
                <a:moveTo>
                  <a:pt x="2319" y="883"/>
                </a:moveTo>
                <a:lnTo>
                  <a:pt x="2272" y="883"/>
                </a:lnTo>
                <a:lnTo>
                  <a:pt x="2272" y="836"/>
                </a:lnTo>
                <a:lnTo>
                  <a:pt x="2319" y="836"/>
                </a:lnTo>
                <a:lnTo>
                  <a:pt x="2319" y="883"/>
                </a:lnTo>
                <a:close/>
                <a:moveTo>
                  <a:pt x="2244" y="883"/>
                </a:moveTo>
                <a:lnTo>
                  <a:pt x="2196" y="883"/>
                </a:lnTo>
                <a:lnTo>
                  <a:pt x="2196" y="836"/>
                </a:lnTo>
                <a:lnTo>
                  <a:pt x="2244" y="836"/>
                </a:lnTo>
                <a:lnTo>
                  <a:pt x="2244" y="883"/>
                </a:lnTo>
                <a:close/>
                <a:moveTo>
                  <a:pt x="2168" y="883"/>
                </a:moveTo>
                <a:lnTo>
                  <a:pt x="2121" y="883"/>
                </a:lnTo>
                <a:lnTo>
                  <a:pt x="2121" y="836"/>
                </a:lnTo>
                <a:lnTo>
                  <a:pt x="2168" y="836"/>
                </a:lnTo>
                <a:lnTo>
                  <a:pt x="2168" y="883"/>
                </a:lnTo>
                <a:close/>
                <a:moveTo>
                  <a:pt x="2092" y="883"/>
                </a:moveTo>
                <a:lnTo>
                  <a:pt x="2045" y="883"/>
                </a:lnTo>
                <a:lnTo>
                  <a:pt x="2045" y="836"/>
                </a:lnTo>
                <a:lnTo>
                  <a:pt x="2092" y="836"/>
                </a:lnTo>
                <a:lnTo>
                  <a:pt x="2092" y="883"/>
                </a:lnTo>
                <a:close/>
                <a:moveTo>
                  <a:pt x="2016" y="883"/>
                </a:moveTo>
                <a:lnTo>
                  <a:pt x="1969" y="883"/>
                </a:lnTo>
                <a:lnTo>
                  <a:pt x="1969" y="836"/>
                </a:lnTo>
                <a:lnTo>
                  <a:pt x="2016" y="836"/>
                </a:lnTo>
                <a:lnTo>
                  <a:pt x="2016" y="883"/>
                </a:lnTo>
                <a:close/>
                <a:moveTo>
                  <a:pt x="1865" y="883"/>
                </a:moveTo>
                <a:lnTo>
                  <a:pt x="1818" y="883"/>
                </a:lnTo>
                <a:lnTo>
                  <a:pt x="1818" y="836"/>
                </a:lnTo>
                <a:lnTo>
                  <a:pt x="1865" y="836"/>
                </a:lnTo>
                <a:lnTo>
                  <a:pt x="1865" y="883"/>
                </a:lnTo>
                <a:close/>
                <a:moveTo>
                  <a:pt x="1789" y="883"/>
                </a:moveTo>
                <a:lnTo>
                  <a:pt x="1742" y="883"/>
                </a:lnTo>
                <a:lnTo>
                  <a:pt x="1742" y="836"/>
                </a:lnTo>
                <a:lnTo>
                  <a:pt x="1789" y="836"/>
                </a:lnTo>
                <a:lnTo>
                  <a:pt x="1789" y="883"/>
                </a:lnTo>
                <a:close/>
                <a:moveTo>
                  <a:pt x="1714" y="883"/>
                </a:moveTo>
                <a:lnTo>
                  <a:pt x="1666" y="883"/>
                </a:lnTo>
                <a:lnTo>
                  <a:pt x="1666" y="836"/>
                </a:lnTo>
                <a:lnTo>
                  <a:pt x="1714" y="836"/>
                </a:lnTo>
                <a:lnTo>
                  <a:pt x="1714" y="883"/>
                </a:lnTo>
                <a:close/>
                <a:moveTo>
                  <a:pt x="1638" y="883"/>
                </a:moveTo>
                <a:lnTo>
                  <a:pt x="1591" y="883"/>
                </a:lnTo>
                <a:lnTo>
                  <a:pt x="1591" y="836"/>
                </a:lnTo>
                <a:lnTo>
                  <a:pt x="1638" y="836"/>
                </a:lnTo>
                <a:lnTo>
                  <a:pt x="1638" y="883"/>
                </a:lnTo>
                <a:close/>
                <a:moveTo>
                  <a:pt x="1562" y="883"/>
                </a:moveTo>
                <a:lnTo>
                  <a:pt x="1515" y="883"/>
                </a:lnTo>
                <a:lnTo>
                  <a:pt x="1515" y="836"/>
                </a:lnTo>
                <a:lnTo>
                  <a:pt x="1562" y="836"/>
                </a:lnTo>
                <a:lnTo>
                  <a:pt x="1562" y="883"/>
                </a:lnTo>
                <a:close/>
                <a:moveTo>
                  <a:pt x="805" y="883"/>
                </a:moveTo>
                <a:lnTo>
                  <a:pt x="758" y="883"/>
                </a:lnTo>
                <a:lnTo>
                  <a:pt x="758" y="836"/>
                </a:lnTo>
                <a:lnTo>
                  <a:pt x="805" y="836"/>
                </a:lnTo>
                <a:lnTo>
                  <a:pt x="805" y="883"/>
                </a:lnTo>
                <a:close/>
                <a:moveTo>
                  <a:pt x="729" y="883"/>
                </a:moveTo>
                <a:lnTo>
                  <a:pt x="682" y="883"/>
                </a:lnTo>
                <a:lnTo>
                  <a:pt x="682" y="836"/>
                </a:lnTo>
                <a:lnTo>
                  <a:pt x="729" y="836"/>
                </a:lnTo>
                <a:lnTo>
                  <a:pt x="729" y="883"/>
                </a:lnTo>
                <a:close/>
                <a:moveTo>
                  <a:pt x="653" y="883"/>
                </a:moveTo>
                <a:lnTo>
                  <a:pt x="606" y="883"/>
                </a:lnTo>
                <a:lnTo>
                  <a:pt x="606" y="836"/>
                </a:lnTo>
                <a:lnTo>
                  <a:pt x="653" y="836"/>
                </a:lnTo>
                <a:lnTo>
                  <a:pt x="653" y="883"/>
                </a:lnTo>
                <a:close/>
                <a:moveTo>
                  <a:pt x="578" y="883"/>
                </a:moveTo>
                <a:lnTo>
                  <a:pt x="530" y="883"/>
                </a:lnTo>
                <a:lnTo>
                  <a:pt x="530" y="836"/>
                </a:lnTo>
                <a:lnTo>
                  <a:pt x="578" y="836"/>
                </a:lnTo>
                <a:lnTo>
                  <a:pt x="578" y="883"/>
                </a:lnTo>
                <a:close/>
                <a:moveTo>
                  <a:pt x="502" y="883"/>
                </a:moveTo>
                <a:lnTo>
                  <a:pt x="455" y="883"/>
                </a:lnTo>
                <a:lnTo>
                  <a:pt x="455" y="836"/>
                </a:lnTo>
                <a:lnTo>
                  <a:pt x="502" y="836"/>
                </a:lnTo>
                <a:lnTo>
                  <a:pt x="502" y="883"/>
                </a:lnTo>
                <a:close/>
                <a:moveTo>
                  <a:pt x="3003" y="807"/>
                </a:moveTo>
                <a:lnTo>
                  <a:pt x="2954" y="807"/>
                </a:lnTo>
                <a:lnTo>
                  <a:pt x="2954" y="760"/>
                </a:lnTo>
                <a:lnTo>
                  <a:pt x="3003" y="760"/>
                </a:lnTo>
                <a:lnTo>
                  <a:pt x="3003" y="807"/>
                </a:lnTo>
                <a:close/>
                <a:moveTo>
                  <a:pt x="2852" y="807"/>
                </a:moveTo>
                <a:lnTo>
                  <a:pt x="2802" y="807"/>
                </a:lnTo>
                <a:lnTo>
                  <a:pt x="2802" y="760"/>
                </a:lnTo>
                <a:lnTo>
                  <a:pt x="2852" y="760"/>
                </a:lnTo>
                <a:lnTo>
                  <a:pt x="2852" y="807"/>
                </a:lnTo>
                <a:close/>
                <a:moveTo>
                  <a:pt x="2776" y="807"/>
                </a:moveTo>
                <a:lnTo>
                  <a:pt x="2726" y="807"/>
                </a:lnTo>
                <a:lnTo>
                  <a:pt x="2726" y="760"/>
                </a:lnTo>
                <a:lnTo>
                  <a:pt x="2776" y="760"/>
                </a:lnTo>
                <a:lnTo>
                  <a:pt x="2776" y="807"/>
                </a:lnTo>
                <a:close/>
                <a:moveTo>
                  <a:pt x="2700" y="807"/>
                </a:moveTo>
                <a:lnTo>
                  <a:pt x="2651" y="807"/>
                </a:lnTo>
                <a:lnTo>
                  <a:pt x="2651" y="760"/>
                </a:lnTo>
                <a:lnTo>
                  <a:pt x="2700" y="760"/>
                </a:lnTo>
                <a:lnTo>
                  <a:pt x="2700" y="807"/>
                </a:lnTo>
                <a:close/>
                <a:moveTo>
                  <a:pt x="2622" y="807"/>
                </a:moveTo>
                <a:lnTo>
                  <a:pt x="2575" y="807"/>
                </a:lnTo>
                <a:lnTo>
                  <a:pt x="2575" y="760"/>
                </a:lnTo>
                <a:lnTo>
                  <a:pt x="2622" y="760"/>
                </a:lnTo>
                <a:lnTo>
                  <a:pt x="2622" y="807"/>
                </a:lnTo>
                <a:close/>
                <a:moveTo>
                  <a:pt x="2547" y="807"/>
                </a:moveTo>
                <a:lnTo>
                  <a:pt x="2499" y="807"/>
                </a:lnTo>
                <a:lnTo>
                  <a:pt x="2499" y="760"/>
                </a:lnTo>
                <a:lnTo>
                  <a:pt x="2547" y="760"/>
                </a:lnTo>
                <a:lnTo>
                  <a:pt x="2547" y="807"/>
                </a:lnTo>
                <a:close/>
                <a:moveTo>
                  <a:pt x="2471" y="807"/>
                </a:moveTo>
                <a:lnTo>
                  <a:pt x="2424" y="807"/>
                </a:lnTo>
                <a:lnTo>
                  <a:pt x="2424" y="760"/>
                </a:lnTo>
                <a:lnTo>
                  <a:pt x="2471" y="760"/>
                </a:lnTo>
                <a:lnTo>
                  <a:pt x="2471" y="807"/>
                </a:lnTo>
                <a:close/>
                <a:moveTo>
                  <a:pt x="2395" y="807"/>
                </a:moveTo>
                <a:lnTo>
                  <a:pt x="2348" y="807"/>
                </a:lnTo>
                <a:lnTo>
                  <a:pt x="2348" y="760"/>
                </a:lnTo>
                <a:lnTo>
                  <a:pt x="2395" y="760"/>
                </a:lnTo>
                <a:lnTo>
                  <a:pt x="2395" y="807"/>
                </a:lnTo>
                <a:close/>
                <a:moveTo>
                  <a:pt x="2319" y="807"/>
                </a:moveTo>
                <a:lnTo>
                  <a:pt x="2272" y="807"/>
                </a:lnTo>
                <a:lnTo>
                  <a:pt x="2272" y="760"/>
                </a:lnTo>
                <a:lnTo>
                  <a:pt x="2319" y="760"/>
                </a:lnTo>
                <a:lnTo>
                  <a:pt x="2319" y="807"/>
                </a:lnTo>
                <a:close/>
                <a:moveTo>
                  <a:pt x="2244" y="807"/>
                </a:moveTo>
                <a:lnTo>
                  <a:pt x="2196" y="807"/>
                </a:lnTo>
                <a:lnTo>
                  <a:pt x="2196" y="760"/>
                </a:lnTo>
                <a:lnTo>
                  <a:pt x="2244" y="760"/>
                </a:lnTo>
                <a:lnTo>
                  <a:pt x="2244" y="807"/>
                </a:lnTo>
                <a:close/>
                <a:moveTo>
                  <a:pt x="2168" y="807"/>
                </a:moveTo>
                <a:lnTo>
                  <a:pt x="2121" y="807"/>
                </a:lnTo>
                <a:lnTo>
                  <a:pt x="2121" y="760"/>
                </a:lnTo>
                <a:lnTo>
                  <a:pt x="2168" y="760"/>
                </a:lnTo>
                <a:lnTo>
                  <a:pt x="2168" y="807"/>
                </a:lnTo>
                <a:close/>
                <a:moveTo>
                  <a:pt x="2092" y="807"/>
                </a:moveTo>
                <a:lnTo>
                  <a:pt x="2045" y="807"/>
                </a:lnTo>
                <a:lnTo>
                  <a:pt x="2045" y="760"/>
                </a:lnTo>
                <a:lnTo>
                  <a:pt x="2092" y="760"/>
                </a:lnTo>
                <a:lnTo>
                  <a:pt x="2092" y="807"/>
                </a:lnTo>
                <a:close/>
                <a:moveTo>
                  <a:pt x="2016" y="807"/>
                </a:moveTo>
                <a:lnTo>
                  <a:pt x="1969" y="807"/>
                </a:lnTo>
                <a:lnTo>
                  <a:pt x="1969" y="760"/>
                </a:lnTo>
                <a:lnTo>
                  <a:pt x="2016" y="760"/>
                </a:lnTo>
                <a:lnTo>
                  <a:pt x="2016" y="807"/>
                </a:lnTo>
                <a:close/>
                <a:moveTo>
                  <a:pt x="1941" y="807"/>
                </a:moveTo>
                <a:lnTo>
                  <a:pt x="1893" y="807"/>
                </a:lnTo>
                <a:lnTo>
                  <a:pt x="1893" y="760"/>
                </a:lnTo>
                <a:lnTo>
                  <a:pt x="1941" y="760"/>
                </a:lnTo>
                <a:lnTo>
                  <a:pt x="1941" y="807"/>
                </a:lnTo>
                <a:close/>
                <a:moveTo>
                  <a:pt x="1789" y="807"/>
                </a:moveTo>
                <a:lnTo>
                  <a:pt x="1742" y="807"/>
                </a:lnTo>
                <a:lnTo>
                  <a:pt x="1742" y="760"/>
                </a:lnTo>
                <a:lnTo>
                  <a:pt x="1789" y="760"/>
                </a:lnTo>
                <a:lnTo>
                  <a:pt x="1789" y="807"/>
                </a:lnTo>
                <a:close/>
                <a:moveTo>
                  <a:pt x="1638" y="807"/>
                </a:moveTo>
                <a:lnTo>
                  <a:pt x="1591" y="807"/>
                </a:lnTo>
                <a:lnTo>
                  <a:pt x="1591" y="760"/>
                </a:lnTo>
                <a:lnTo>
                  <a:pt x="1638" y="760"/>
                </a:lnTo>
                <a:lnTo>
                  <a:pt x="1638" y="807"/>
                </a:lnTo>
                <a:close/>
                <a:moveTo>
                  <a:pt x="1562" y="807"/>
                </a:moveTo>
                <a:lnTo>
                  <a:pt x="1515" y="807"/>
                </a:lnTo>
                <a:lnTo>
                  <a:pt x="1515" y="760"/>
                </a:lnTo>
                <a:lnTo>
                  <a:pt x="1562" y="760"/>
                </a:lnTo>
                <a:lnTo>
                  <a:pt x="1562" y="807"/>
                </a:lnTo>
                <a:close/>
                <a:moveTo>
                  <a:pt x="881" y="807"/>
                </a:moveTo>
                <a:lnTo>
                  <a:pt x="833" y="807"/>
                </a:lnTo>
                <a:lnTo>
                  <a:pt x="833" y="760"/>
                </a:lnTo>
                <a:lnTo>
                  <a:pt x="881" y="760"/>
                </a:lnTo>
                <a:lnTo>
                  <a:pt x="881" y="807"/>
                </a:lnTo>
                <a:close/>
                <a:moveTo>
                  <a:pt x="805" y="807"/>
                </a:moveTo>
                <a:lnTo>
                  <a:pt x="758" y="807"/>
                </a:lnTo>
                <a:lnTo>
                  <a:pt x="758" y="760"/>
                </a:lnTo>
                <a:lnTo>
                  <a:pt x="805" y="760"/>
                </a:lnTo>
                <a:lnTo>
                  <a:pt x="805" y="807"/>
                </a:lnTo>
                <a:close/>
                <a:moveTo>
                  <a:pt x="729" y="807"/>
                </a:moveTo>
                <a:lnTo>
                  <a:pt x="682" y="807"/>
                </a:lnTo>
                <a:lnTo>
                  <a:pt x="682" y="760"/>
                </a:lnTo>
                <a:lnTo>
                  <a:pt x="729" y="760"/>
                </a:lnTo>
                <a:lnTo>
                  <a:pt x="729" y="807"/>
                </a:lnTo>
                <a:close/>
                <a:moveTo>
                  <a:pt x="653" y="807"/>
                </a:moveTo>
                <a:lnTo>
                  <a:pt x="606" y="807"/>
                </a:lnTo>
                <a:lnTo>
                  <a:pt x="606" y="760"/>
                </a:lnTo>
                <a:lnTo>
                  <a:pt x="653" y="760"/>
                </a:lnTo>
                <a:lnTo>
                  <a:pt x="653" y="807"/>
                </a:lnTo>
                <a:close/>
                <a:moveTo>
                  <a:pt x="578" y="807"/>
                </a:moveTo>
                <a:lnTo>
                  <a:pt x="530" y="807"/>
                </a:lnTo>
                <a:lnTo>
                  <a:pt x="530" y="760"/>
                </a:lnTo>
                <a:lnTo>
                  <a:pt x="578" y="760"/>
                </a:lnTo>
                <a:lnTo>
                  <a:pt x="578" y="807"/>
                </a:lnTo>
                <a:close/>
                <a:moveTo>
                  <a:pt x="502" y="807"/>
                </a:moveTo>
                <a:lnTo>
                  <a:pt x="455" y="807"/>
                </a:lnTo>
                <a:lnTo>
                  <a:pt x="455" y="760"/>
                </a:lnTo>
                <a:lnTo>
                  <a:pt x="502" y="760"/>
                </a:lnTo>
                <a:lnTo>
                  <a:pt x="502" y="807"/>
                </a:lnTo>
                <a:close/>
                <a:moveTo>
                  <a:pt x="3003" y="732"/>
                </a:moveTo>
                <a:lnTo>
                  <a:pt x="2954" y="732"/>
                </a:lnTo>
                <a:lnTo>
                  <a:pt x="2954" y="682"/>
                </a:lnTo>
                <a:lnTo>
                  <a:pt x="3003" y="682"/>
                </a:lnTo>
                <a:lnTo>
                  <a:pt x="3003" y="732"/>
                </a:lnTo>
                <a:close/>
                <a:moveTo>
                  <a:pt x="2928" y="732"/>
                </a:moveTo>
                <a:lnTo>
                  <a:pt x="2878" y="732"/>
                </a:lnTo>
                <a:lnTo>
                  <a:pt x="2878" y="682"/>
                </a:lnTo>
                <a:lnTo>
                  <a:pt x="2928" y="682"/>
                </a:lnTo>
                <a:lnTo>
                  <a:pt x="2928" y="732"/>
                </a:lnTo>
                <a:close/>
                <a:moveTo>
                  <a:pt x="2852" y="732"/>
                </a:moveTo>
                <a:lnTo>
                  <a:pt x="2802" y="732"/>
                </a:lnTo>
                <a:lnTo>
                  <a:pt x="2802" y="682"/>
                </a:lnTo>
                <a:lnTo>
                  <a:pt x="2852" y="682"/>
                </a:lnTo>
                <a:lnTo>
                  <a:pt x="2852" y="732"/>
                </a:lnTo>
                <a:close/>
                <a:moveTo>
                  <a:pt x="2776" y="732"/>
                </a:moveTo>
                <a:lnTo>
                  <a:pt x="2726" y="732"/>
                </a:lnTo>
                <a:lnTo>
                  <a:pt x="2726" y="682"/>
                </a:lnTo>
                <a:lnTo>
                  <a:pt x="2776" y="682"/>
                </a:lnTo>
                <a:lnTo>
                  <a:pt x="2776" y="732"/>
                </a:lnTo>
                <a:close/>
                <a:moveTo>
                  <a:pt x="2700" y="732"/>
                </a:moveTo>
                <a:lnTo>
                  <a:pt x="2651" y="732"/>
                </a:lnTo>
                <a:lnTo>
                  <a:pt x="2651" y="682"/>
                </a:lnTo>
                <a:lnTo>
                  <a:pt x="2700" y="682"/>
                </a:lnTo>
                <a:lnTo>
                  <a:pt x="2700" y="732"/>
                </a:lnTo>
                <a:close/>
                <a:moveTo>
                  <a:pt x="2622" y="732"/>
                </a:moveTo>
                <a:lnTo>
                  <a:pt x="2575" y="732"/>
                </a:lnTo>
                <a:lnTo>
                  <a:pt x="2575" y="682"/>
                </a:lnTo>
                <a:lnTo>
                  <a:pt x="2622" y="682"/>
                </a:lnTo>
                <a:lnTo>
                  <a:pt x="2622" y="732"/>
                </a:lnTo>
                <a:close/>
                <a:moveTo>
                  <a:pt x="2547" y="732"/>
                </a:moveTo>
                <a:lnTo>
                  <a:pt x="2499" y="732"/>
                </a:lnTo>
                <a:lnTo>
                  <a:pt x="2499" y="682"/>
                </a:lnTo>
                <a:lnTo>
                  <a:pt x="2547" y="682"/>
                </a:lnTo>
                <a:lnTo>
                  <a:pt x="2547" y="732"/>
                </a:lnTo>
                <a:close/>
                <a:moveTo>
                  <a:pt x="2471" y="732"/>
                </a:moveTo>
                <a:lnTo>
                  <a:pt x="2424" y="732"/>
                </a:lnTo>
                <a:lnTo>
                  <a:pt x="2424" y="682"/>
                </a:lnTo>
                <a:lnTo>
                  <a:pt x="2471" y="682"/>
                </a:lnTo>
                <a:lnTo>
                  <a:pt x="2471" y="732"/>
                </a:lnTo>
                <a:close/>
                <a:moveTo>
                  <a:pt x="2395" y="732"/>
                </a:moveTo>
                <a:lnTo>
                  <a:pt x="2348" y="732"/>
                </a:lnTo>
                <a:lnTo>
                  <a:pt x="2348" y="682"/>
                </a:lnTo>
                <a:lnTo>
                  <a:pt x="2395" y="682"/>
                </a:lnTo>
                <a:lnTo>
                  <a:pt x="2395" y="732"/>
                </a:lnTo>
                <a:close/>
                <a:moveTo>
                  <a:pt x="2319" y="732"/>
                </a:moveTo>
                <a:lnTo>
                  <a:pt x="2272" y="732"/>
                </a:lnTo>
                <a:lnTo>
                  <a:pt x="2272" y="682"/>
                </a:lnTo>
                <a:lnTo>
                  <a:pt x="2319" y="682"/>
                </a:lnTo>
                <a:lnTo>
                  <a:pt x="2319" y="732"/>
                </a:lnTo>
                <a:close/>
                <a:moveTo>
                  <a:pt x="2244" y="732"/>
                </a:moveTo>
                <a:lnTo>
                  <a:pt x="2196" y="732"/>
                </a:lnTo>
                <a:lnTo>
                  <a:pt x="2196" y="682"/>
                </a:lnTo>
                <a:lnTo>
                  <a:pt x="2244" y="682"/>
                </a:lnTo>
                <a:lnTo>
                  <a:pt x="2244" y="732"/>
                </a:lnTo>
                <a:close/>
                <a:moveTo>
                  <a:pt x="2092" y="732"/>
                </a:moveTo>
                <a:lnTo>
                  <a:pt x="2045" y="732"/>
                </a:lnTo>
                <a:lnTo>
                  <a:pt x="2045" y="682"/>
                </a:lnTo>
                <a:lnTo>
                  <a:pt x="2092" y="682"/>
                </a:lnTo>
                <a:lnTo>
                  <a:pt x="2092" y="732"/>
                </a:lnTo>
                <a:close/>
                <a:moveTo>
                  <a:pt x="1865" y="732"/>
                </a:moveTo>
                <a:lnTo>
                  <a:pt x="1818" y="732"/>
                </a:lnTo>
                <a:lnTo>
                  <a:pt x="1818" y="682"/>
                </a:lnTo>
                <a:lnTo>
                  <a:pt x="1865" y="682"/>
                </a:lnTo>
                <a:lnTo>
                  <a:pt x="1865" y="732"/>
                </a:lnTo>
                <a:close/>
                <a:moveTo>
                  <a:pt x="1789" y="732"/>
                </a:moveTo>
                <a:lnTo>
                  <a:pt x="1742" y="732"/>
                </a:lnTo>
                <a:lnTo>
                  <a:pt x="1742" y="682"/>
                </a:lnTo>
                <a:lnTo>
                  <a:pt x="1789" y="682"/>
                </a:lnTo>
                <a:lnTo>
                  <a:pt x="1789" y="732"/>
                </a:lnTo>
                <a:close/>
                <a:moveTo>
                  <a:pt x="1714" y="732"/>
                </a:moveTo>
                <a:lnTo>
                  <a:pt x="1666" y="732"/>
                </a:lnTo>
                <a:lnTo>
                  <a:pt x="1666" y="682"/>
                </a:lnTo>
                <a:lnTo>
                  <a:pt x="1714" y="682"/>
                </a:lnTo>
                <a:lnTo>
                  <a:pt x="1714" y="732"/>
                </a:lnTo>
                <a:close/>
                <a:moveTo>
                  <a:pt x="1638" y="732"/>
                </a:moveTo>
                <a:lnTo>
                  <a:pt x="1591" y="732"/>
                </a:lnTo>
                <a:lnTo>
                  <a:pt x="1591" y="682"/>
                </a:lnTo>
                <a:lnTo>
                  <a:pt x="1638" y="682"/>
                </a:lnTo>
                <a:lnTo>
                  <a:pt x="1638" y="732"/>
                </a:lnTo>
                <a:close/>
                <a:moveTo>
                  <a:pt x="956" y="732"/>
                </a:moveTo>
                <a:lnTo>
                  <a:pt x="909" y="732"/>
                </a:lnTo>
                <a:lnTo>
                  <a:pt x="909" y="682"/>
                </a:lnTo>
                <a:lnTo>
                  <a:pt x="956" y="682"/>
                </a:lnTo>
                <a:lnTo>
                  <a:pt x="956" y="732"/>
                </a:lnTo>
                <a:close/>
                <a:moveTo>
                  <a:pt x="881" y="732"/>
                </a:moveTo>
                <a:lnTo>
                  <a:pt x="833" y="732"/>
                </a:lnTo>
                <a:lnTo>
                  <a:pt x="833" y="682"/>
                </a:lnTo>
                <a:lnTo>
                  <a:pt x="881" y="682"/>
                </a:lnTo>
                <a:lnTo>
                  <a:pt x="881" y="732"/>
                </a:lnTo>
                <a:close/>
                <a:moveTo>
                  <a:pt x="805" y="732"/>
                </a:moveTo>
                <a:lnTo>
                  <a:pt x="758" y="732"/>
                </a:lnTo>
                <a:lnTo>
                  <a:pt x="758" y="682"/>
                </a:lnTo>
                <a:lnTo>
                  <a:pt x="805" y="682"/>
                </a:lnTo>
                <a:lnTo>
                  <a:pt x="805" y="732"/>
                </a:lnTo>
                <a:close/>
                <a:moveTo>
                  <a:pt x="729" y="732"/>
                </a:moveTo>
                <a:lnTo>
                  <a:pt x="682" y="732"/>
                </a:lnTo>
                <a:lnTo>
                  <a:pt x="682" y="682"/>
                </a:lnTo>
                <a:lnTo>
                  <a:pt x="729" y="682"/>
                </a:lnTo>
                <a:lnTo>
                  <a:pt x="729" y="732"/>
                </a:lnTo>
                <a:close/>
                <a:moveTo>
                  <a:pt x="653" y="732"/>
                </a:moveTo>
                <a:lnTo>
                  <a:pt x="606" y="732"/>
                </a:lnTo>
                <a:lnTo>
                  <a:pt x="606" y="682"/>
                </a:lnTo>
                <a:lnTo>
                  <a:pt x="653" y="682"/>
                </a:lnTo>
                <a:lnTo>
                  <a:pt x="653" y="732"/>
                </a:lnTo>
                <a:close/>
                <a:moveTo>
                  <a:pt x="578" y="732"/>
                </a:moveTo>
                <a:lnTo>
                  <a:pt x="530" y="732"/>
                </a:lnTo>
                <a:lnTo>
                  <a:pt x="530" y="682"/>
                </a:lnTo>
                <a:lnTo>
                  <a:pt x="578" y="682"/>
                </a:lnTo>
                <a:lnTo>
                  <a:pt x="578" y="732"/>
                </a:lnTo>
                <a:close/>
                <a:moveTo>
                  <a:pt x="502" y="732"/>
                </a:moveTo>
                <a:lnTo>
                  <a:pt x="455" y="732"/>
                </a:lnTo>
                <a:lnTo>
                  <a:pt x="455" y="682"/>
                </a:lnTo>
                <a:lnTo>
                  <a:pt x="502" y="682"/>
                </a:lnTo>
                <a:lnTo>
                  <a:pt x="502" y="732"/>
                </a:lnTo>
                <a:close/>
                <a:moveTo>
                  <a:pt x="3003" y="656"/>
                </a:moveTo>
                <a:lnTo>
                  <a:pt x="2954" y="656"/>
                </a:lnTo>
                <a:lnTo>
                  <a:pt x="2954" y="606"/>
                </a:lnTo>
                <a:lnTo>
                  <a:pt x="3003" y="606"/>
                </a:lnTo>
                <a:lnTo>
                  <a:pt x="3003" y="656"/>
                </a:lnTo>
                <a:close/>
                <a:moveTo>
                  <a:pt x="2928" y="656"/>
                </a:moveTo>
                <a:lnTo>
                  <a:pt x="2878" y="656"/>
                </a:lnTo>
                <a:lnTo>
                  <a:pt x="2878" y="606"/>
                </a:lnTo>
                <a:lnTo>
                  <a:pt x="2928" y="606"/>
                </a:lnTo>
                <a:lnTo>
                  <a:pt x="2928" y="656"/>
                </a:lnTo>
                <a:close/>
                <a:moveTo>
                  <a:pt x="2852" y="656"/>
                </a:moveTo>
                <a:lnTo>
                  <a:pt x="2802" y="656"/>
                </a:lnTo>
                <a:lnTo>
                  <a:pt x="2802" y="606"/>
                </a:lnTo>
                <a:lnTo>
                  <a:pt x="2852" y="606"/>
                </a:lnTo>
                <a:lnTo>
                  <a:pt x="2852" y="656"/>
                </a:lnTo>
                <a:close/>
                <a:moveTo>
                  <a:pt x="2776" y="656"/>
                </a:moveTo>
                <a:lnTo>
                  <a:pt x="2726" y="656"/>
                </a:lnTo>
                <a:lnTo>
                  <a:pt x="2726" y="606"/>
                </a:lnTo>
                <a:lnTo>
                  <a:pt x="2776" y="606"/>
                </a:lnTo>
                <a:lnTo>
                  <a:pt x="2776" y="656"/>
                </a:lnTo>
                <a:close/>
                <a:moveTo>
                  <a:pt x="2700" y="656"/>
                </a:moveTo>
                <a:lnTo>
                  <a:pt x="2651" y="656"/>
                </a:lnTo>
                <a:lnTo>
                  <a:pt x="2651" y="606"/>
                </a:lnTo>
                <a:lnTo>
                  <a:pt x="2700" y="606"/>
                </a:lnTo>
                <a:lnTo>
                  <a:pt x="2700" y="656"/>
                </a:lnTo>
                <a:close/>
                <a:moveTo>
                  <a:pt x="2622" y="656"/>
                </a:moveTo>
                <a:lnTo>
                  <a:pt x="2575" y="656"/>
                </a:lnTo>
                <a:lnTo>
                  <a:pt x="2575" y="606"/>
                </a:lnTo>
                <a:lnTo>
                  <a:pt x="2622" y="606"/>
                </a:lnTo>
                <a:lnTo>
                  <a:pt x="2622" y="656"/>
                </a:lnTo>
                <a:close/>
                <a:moveTo>
                  <a:pt x="2547" y="656"/>
                </a:moveTo>
                <a:lnTo>
                  <a:pt x="2499" y="656"/>
                </a:lnTo>
                <a:lnTo>
                  <a:pt x="2499" y="606"/>
                </a:lnTo>
                <a:lnTo>
                  <a:pt x="2547" y="606"/>
                </a:lnTo>
                <a:lnTo>
                  <a:pt x="2547" y="656"/>
                </a:lnTo>
                <a:close/>
                <a:moveTo>
                  <a:pt x="2471" y="656"/>
                </a:moveTo>
                <a:lnTo>
                  <a:pt x="2424" y="656"/>
                </a:lnTo>
                <a:lnTo>
                  <a:pt x="2424" y="606"/>
                </a:lnTo>
                <a:lnTo>
                  <a:pt x="2471" y="606"/>
                </a:lnTo>
                <a:lnTo>
                  <a:pt x="2471" y="656"/>
                </a:lnTo>
                <a:close/>
                <a:moveTo>
                  <a:pt x="2395" y="656"/>
                </a:moveTo>
                <a:lnTo>
                  <a:pt x="2348" y="656"/>
                </a:lnTo>
                <a:lnTo>
                  <a:pt x="2348" y="606"/>
                </a:lnTo>
                <a:lnTo>
                  <a:pt x="2395" y="606"/>
                </a:lnTo>
                <a:lnTo>
                  <a:pt x="2395" y="656"/>
                </a:lnTo>
                <a:close/>
                <a:moveTo>
                  <a:pt x="2319" y="656"/>
                </a:moveTo>
                <a:lnTo>
                  <a:pt x="2272" y="656"/>
                </a:lnTo>
                <a:lnTo>
                  <a:pt x="2272" y="606"/>
                </a:lnTo>
                <a:lnTo>
                  <a:pt x="2319" y="606"/>
                </a:lnTo>
                <a:lnTo>
                  <a:pt x="2319" y="656"/>
                </a:lnTo>
                <a:close/>
                <a:moveTo>
                  <a:pt x="2244" y="656"/>
                </a:moveTo>
                <a:lnTo>
                  <a:pt x="2196" y="656"/>
                </a:lnTo>
                <a:lnTo>
                  <a:pt x="2196" y="606"/>
                </a:lnTo>
                <a:lnTo>
                  <a:pt x="2244" y="606"/>
                </a:lnTo>
                <a:lnTo>
                  <a:pt x="2244" y="656"/>
                </a:lnTo>
                <a:close/>
                <a:moveTo>
                  <a:pt x="2168" y="656"/>
                </a:moveTo>
                <a:lnTo>
                  <a:pt x="2121" y="656"/>
                </a:lnTo>
                <a:lnTo>
                  <a:pt x="2121" y="606"/>
                </a:lnTo>
                <a:lnTo>
                  <a:pt x="2168" y="606"/>
                </a:lnTo>
                <a:lnTo>
                  <a:pt x="2168" y="656"/>
                </a:lnTo>
                <a:close/>
                <a:moveTo>
                  <a:pt x="2092" y="656"/>
                </a:moveTo>
                <a:lnTo>
                  <a:pt x="2045" y="656"/>
                </a:lnTo>
                <a:lnTo>
                  <a:pt x="2045" y="606"/>
                </a:lnTo>
                <a:lnTo>
                  <a:pt x="2092" y="606"/>
                </a:lnTo>
                <a:lnTo>
                  <a:pt x="2092" y="656"/>
                </a:lnTo>
                <a:close/>
                <a:moveTo>
                  <a:pt x="2016" y="656"/>
                </a:moveTo>
                <a:lnTo>
                  <a:pt x="1969" y="656"/>
                </a:lnTo>
                <a:lnTo>
                  <a:pt x="1969" y="606"/>
                </a:lnTo>
                <a:lnTo>
                  <a:pt x="2016" y="606"/>
                </a:lnTo>
                <a:lnTo>
                  <a:pt x="2016" y="656"/>
                </a:lnTo>
                <a:close/>
                <a:moveTo>
                  <a:pt x="1941" y="656"/>
                </a:moveTo>
                <a:lnTo>
                  <a:pt x="1893" y="656"/>
                </a:lnTo>
                <a:lnTo>
                  <a:pt x="1893" y="606"/>
                </a:lnTo>
                <a:lnTo>
                  <a:pt x="1941" y="606"/>
                </a:lnTo>
                <a:lnTo>
                  <a:pt x="1941" y="656"/>
                </a:lnTo>
                <a:close/>
                <a:moveTo>
                  <a:pt x="1865" y="656"/>
                </a:moveTo>
                <a:lnTo>
                  <a:pt x="1818" y="656"/>
                </a:lnTo>
                <a:lnTo>
                  <a:pt x="1818" y="606"/>
                </a:lnTo>
                <a:lnTo>
                  <a:pt x="1865" y="606"/>
                </a:lnTo>
                <a:lnTo>
                  <a:pt x="1865" y="656"/>
                </a:lnTo>
                <a:close/>
                <a:moveTo>
                  <a:pt x="1789" y="656"/>
                </a:moveTo>
                <a:lnTo>
                  <a:pt x="1742" y="656"/>
                </a:lnTo>
                <a:lnTo>
                  <a:pt x="1742" y="606"/>
                </a:lnTo>
                <a:lnTo>
                  <a:pt x="1789" y="606"/>
                </a:lnTo>
                <a:lnTo>
                  <a:pt x="1789" y="656"/>
                </a:lnTo>
                <a:close/>
                <a:moveTo>
                  <a:pt x="1714" y="656"/>
                </a:moveTo>
                <a:lnTo>
                  <a:pt x="1666" y="656"/>
                </a:lnTo>
                <a:lnTo>
                  <a:pt x="1666" y="606"/>
                </a:lnTo>
                <a:lnTo>
                  <a:pt x="1714" y="606"/>
                </a:lnTo>
                <a:lnTo>
                  <a:pt x="1714" y="656"/>
                </a:lnTo>
                <a:close/>
                <a:moveTo>
                  <a:pt x="1638" y="656"/>
                </a:moveTo>
                <a:lnTo>
                  <a:pt x="1591" y="656"/>
                </a:lnTo>
                <a:lnTo>
                  <a:pt x="1591" y="606"/>
                </a:lnTo>
                <a:lnTo>
                  <a:pt x="1638" y="606"/>
                </a:lnTo>
                <a:lnTo>
                  <a:pt x="1638" y="656"/>
                </a:lnTo>
                <a:close/>
                <a:moveTo>
                  <a:pt x="1108" y="656"/>
                </a:moveTo>
                <a:lnTo>
                  <a:pt x="1060" y="656"/>
                </a:lnTo>
                <a:lnTo>
                  <a:pt x="1060" y="606"/>
                </a:lnTo>
                <a:lnTo>
                  <a:pt x="1108" y="606"/>
                </a:lnTo>
                <a:lnTo>
                  <a:pt x="1108" y="656"/>
                </a:lnTo>
                <a:close/>
                <a:moveTo>
                  <a:pt x="1032" y="656"/>
                </a:moveTo>
                <a:lnTo>
                  <a:pt x="985" y="656"/>
                </a:lnTo>
                <a:lnTo>
                  <a:pt x="985" y="606"/>
                </a:lnTo>
                <a:lnTo>
                  <a:pt x="1032" y="606"/>
                </a:lnTo>
                <a:lnTo>
                  <a:pt x="1032" y="656"/>
                </a:lnTo>
                <a:close/>
                <a:moveTo>
                  <a:pt x="956" y="656"/>
                </a:moveTo>
                <a:lnTo>
                  <a:pt x="909" y="656"/>
                </a:lnTo>
                <a:lnTo>
                  <a:pt x="909" y="606"/>
                </a:lnTo>
                <a:lnTo>
                  <a:pt x="956" y="606"/>
                </a:lnTo>
                <a:lnTo>
                  <a:pt x="956" y="656"/>
                </a:lnTo>
                <a:close/>
                <a:moveTo>
                  <a:pt x="881" y="656"/>
                </a:moveTo>
                <a:lnTo>
                  <a:pt x="833" y="656"/>
                </a:lnTo>
                <a:lnTo>
                  <a:pt x="833" y="606"/>
                </a:lnTo>
                <a:lnTo>
                  <a:pt x="881" y="606"/>
                </a:lnTo>
                <a:lnTo>
                  <a:pt x="881" y="656"/>
                </a:lnTo>
                <a:close/>
                <a:moveTo>
                  <a:pt x="805" y="656"/>
                </a:moveTo>
                <a:lnTo>
                  <a:pt x="758" y="656"/>
                </a:lnTo>
                <a:lnTo>
                  <a:pt x="758" y="606"/>
                </a:lnTo>
                <a:lnTo>
                  <a:pt x="805" y="606"/>
                </a:lnTo>
                <a:lnTo>
                  <a:pt x="805" y="656"/>
                </a:lnTo>
                <a:close/>
                <a:moveTo>
                  <a:pt x="729" y="656"/>
                </a:moveTo>
                <a:lnTo>
                  <a:pt x="682" y="656"/>
                </a:lnTo>
                <a:lnTo>
                  <a:pt x="682" y="606"/>
                </a:lnTo>
                <a:lnTo>
                  <a:pt x="729" y="606"/>
                </a:lnTo>
                <a:lnTo>
                  <a:pt x="729" y="656"/>
                </a:lnTo>
                <a:close/>
                <a:moveTo>
                  <a:pt x="653" y="656"/>
                </a:moveTo>
                <a:lnTo>
                  <a:pt x="606" y="656"/>
                </a:lnTo>
                <a:lnTo>
                  <a:pt x="606" y="606"/>
                </a:lnTo>
                <a:lnTo>
                  <a:pt x="653" y="606"/>
                </a:lnTo>
                <a:lnTo>
                  <a:pt x="653" y="656"/>
                </a:lnTo>
                <a:close/>
                <a:moveTo>
                  <a:pt x="578" y="656"/>
                </a:moveTo>
                <a:lnTo>
                  <a:pt x="530" y="656"/>
                </a:lnTo>
                <a:lnTo>
                  <a:pt x="530" y="606"/>
                </a:lnTo>
                <a:lnTo>
                  <a:pt x="578" y="606"/>
                </a:lnTo>
                <a:lnTo>
                  <a:pt x="578" y="656"/>
                </a:lnTo>
                <a:close/>
                <a:moveTo>
                  <a:pt x="502" y="656"/>
                </a:moveTo>
                <a:lnTo>
                  <a:pt x="455" y="656"/>
                </a:lnTo>
                <a:lnTo>
                  <a:pt x="455" y="606"/>
                </a:lnTo>
                <a:lnTo>
                  <a:pt x="502" y="606"/>
                </a:lnTo>
                <a:lnTo>
                  <a:pt x="502" y="656"/>
                </a:lnTo>
                <a:close/>
                <a:moveTo>
                  <a:pt x="426" y="656"/>
                </a:moveTo>
                <a:lnTo>
                  <a:pt x="379" y="656"/>
                </a:lnTo>
                <a:lnTo>
                  <a:pt x="379" y="606"/>
                </a:lnTo>
                <a:lnTo>
                  <a:pt x="426" y="606"/>
                </a:lnTo>
                <a:lnTo>
                  <a:pt x="426" y="656"/>
                </a:lnTo>
                <a:close/>
                <a:moveTo>
                  <a:pt x="3155" y="578"/>
                </a:moveTo>
                <a:lnTo>
                  <a:pt x="3105" y="578"/>
                </a:lnTo>
                <a:lnTo>
                  <a:pt x="3105" y="531"/>
                </a:lnTo>
                <a:lnTo>
                  <a:pt x="3155" y="531"/>
                </a:lnTo>
                <a:lnTo>
                  <a:pt x="3155" y="578"/>
                </a:lnTo>
                <a:close/>
                <a:moveTo>
                  <a:pt x="3003" y="578"/>
                </a:moveTo>
                <a:lnTo>
                  <a:pt x="2954" y="578"/>
                </a:lnTo>
                <a:lnTo>
                  <a:pt x="2954" y="531"/>
                </a:lnTo>
                <a:lnTo>
                  <a:pt x="3003" y="531"/>
                </a:lnTo>
                <a:lnTo>
                  <a:pt x="3003" y="578"/>
                </a:lnTo>
                <a:close/>
                <a:moveTo>
                  <a:pt x="2928" y="578"/>
                </a:moveTo>
                <a:lnTo>
                  <a:pt x="2878" y="578"/>
                </a:lnTo>
                <a:lnTo>
                  <a:pt x="2878" y="531"/>
                </a:lnTo>
                <a:lnTo>
                  <a:pt x="2928" y="531"/>
                </a:lnTo>
                <a:lnTo>
                  <a:pt x="2928" y="578"/>
                </a:lnTo>
                <a:close/>
                <a:moveTo>
                  <a:pt x="2852" y="578"/>
                </a:moveTo>
                <a:lnTo>
                  <a:pt x="2802" y="578"/>
                </a:lnTo>
                <a:lnTo>
                  <a:pt x="2802" y="531"/>
                </a:lnTo>
                <a:lnTo>
                  <a:pt x="2852" y="531"/>
                </a:lnTo>
                <a:lnTo>
                  <a:pt x="2852" y="578"/>
                </a:lnTo>
                <a:close/>
                <a:moveTo>
                  <a:pt x="2776" y="578"/>
                </a:moveTo>
                <a:lnTo>
                  <a:pt x="2726" y="578"/>
                </a:lnTo>
                <a:lnTo>
                  <a:pt x="2726" y="531"/>
                </a:lnTo>
                <a:lnTo>
                  <a:pt x="2776" y="531"/>
                </a:lnTo>
                <a:lnTo>
                  <a:pt x="2776" y="578"/>
                </a:lnTo>
                <a:close/>
                <a:moveTo>
                  <a:pt x="2700" y="578"/>
                </a:moveTo>
                <a:lnTo>
                  <a:pt x="2651" y="578"/>
                </a:lnTo>
                <a:lnTo>
                  <a:pt x="2651" y="531"/>
                </a:lnTo>
                <a:lnTo>
                  <a:pt x="2700" y="531"/>
                </a:lnTo>
                <a:lnTo>
                  <a:pt x="2700" y="578"/>
                </a:lnTo>
                <a:close/>
                <a:moveTo>
                  <a:pt x="2622" y="578"/>
                </a:moveTo>
                <a:lnTo>
                  <a:pt x="2575" y="578"/>
                </a:lnTo>
                <a:lnTo>
                  <a:pt x="2575" y="531"/>
                </a:lnTo>
                <a:lnTo>
                  <a:pt x="2622" y="531"/>
                </a:lnTo>
                <a:lnTo>
                  <a:pt x="2622" y="578"/>
                </a:lnTo>
                <a:close/>
                <a:moveTo>
                  <a:pt x="2547" y="578"/>
                </a:moveTo>
                <a:lnTo>
                  <a:pt x="2499" y="578"/>
                </a:lnTo>
                <a:lnTo>
                  <a:pt x="2499" y="531"/>
                </a:lnTo>
                <a:lnTo>
                  <a:pt x="2547" y="531"/>
                </a:lnTo>
                <a:lnTo>
                  <a:pt x="2547" y="578"/>
                </a:lnTo>
                <a:close/>
                <a:moveTo>
                  <a:pt x="2471" y="578"/>
                </a:moveTo>
                <a:lnTo>
                  <a:pt x="2424" y="578"/>
                </a:lnTo>
                <a:lnTo>
                  <a:pt x="2424" y="531"/>
                </a:lnTo>
                <a:lnTo>
                  <a:pt x="2471" y="531"/>
                </a:lnTo>
                <a:lnTo>
                  <a:pt x="2471" y="578"/>
                </a:lnTo>
                <a:close/>
                <a:moveTo>
                  <a:pt x="2395" y="578"/>
                </a:moveTo>
                <a:lnTo>
                  <a:pt x="2348" y="578"/>
                </a:lnTo>
                <a:lnTo>
                  <a:pt x="2348" y="531"/>
                </a:lnTo>
                <a:lnTo>
                  <a:pt x="2395" y="531"/>
                </a:lnTo>
                <a:lnTo>
                  <a:pt x="2395" y="578"/>
                </a:lnTo>
                <a:close/>
                <a:moveTo>
                  <a:pt x="2319" y="578"/>
                </a:moveTo>
                <a:lnTo>
                  <a:pt x="2272" y="578"/>
                </a:lnTo>
                <a:lnTo>
                  <a:pt x="2272" y="531"/>
                </a:lnTo>
                <a:lnTo>
                  <a:pt x="2319" y="531"/>
                </a:lnTo>
                <a:lnTo>
                  <a:pt x="2319" y="578"/>
                </a:lnTo>
                <a:close/>
                <a:moveTo>
                  <a:pt x="2244" y="578"/>
                </a:moveTo>
                <a:lnTo>
                  <a:pt x="2196" y="578"/>
                </a:lnTo>
                <a:lnTo>
                  <a:pt x="2196" y="531"/>
                </a:lnTo>
                <a:lnTo>
                  <a:pt x="2244" y="531"/>
                </a:lnTo>
                <a:lnTo>
                  <a:pt x="2244" y="578"/>
                </a:lnTo>
                <a:close/>
                <a:moveTo>
                  <a:pt x="2168" y="578"/>
                </a:moveTo>
                <a:lnTo>
                  <a:pt x="2121" y="578"/>
                </a:lnTo>
                <a:lnTo>
                  <a:pt x="2121" y="531"/>
                </a:lnTo>
                <a:lnTo>
                  <a:pt x="2168" y="531"/>
                </a:lnTo>
                <a:lnTo>
                  <a:pt x="2168" y="578"/>
                </a:lnTo>
                <a:close/>
                <a:moveTo>
                  <a:pt x="2092" y="578"/>
                </a:moveTo>
                <a:lnTo>
                  <a:pt x="2045" y="578"/>
                </a:lnTo>
                <a:lnTo>
                  <a:pt x="2045" y="531"/>
                </a:lnTo>
                <a:lnTo>
                  <a:pt x="2092" y="531"/>
                </a:lnTo>
                <a:lnTo>
                  <a:pt x="2092" y="578"/>
                </a:lnTo>
                <a:close/>
                <a:moveTo>
                  <a:pt x="2016" y="578"/>
                </a:moveTo>
                <a:lnTo>
                  <a:pt x="1969" y="578"/>
                </a:lnTo>
                <a:lnTo>
                  <a:pt x="1969" y="531"/>
                </a:lnTo>
                <a:lnTo>
                  <a:pt x="2016" y="531"/>
                </a:lnTo>
                <a:lnTo>
                  <a:pt x="2016" y="578"/>
                </a:lnTo>
                <a:close/>
                <a:moveTo>
                  <a:pt x="1941" y="578"/>
                </a:moveTo>
                <a:lnTo>
                  <a:pt x="1893" y="578"/>
                </a:lnTo>
                <a:lnTo>
                  <a:pt x="1893" y="531"/>
                </a:lnTo>
                <a:lnTo>
                  <a:pt x="1941" y="531"/>
                </a:lnTo>
                <a:lnTo>
                  <a:pt x="1941" y="578"/>
                </a:lnTo>
                <a:close/>
                <a:moveTo>
                  <a:pt x="1865" y="578"/>
                </a:moveTo>
                <a:lnTo>
                  <a:pt x="1818" y="578"/>
                </a:lnTo>
                <a:lnTo>
                  <a:pt x="1818" y="531"/>
                </a:lnTo>
                <a:lnTo>
                  <a:pt x="1865" y="531"/>
                </a:lnTo>
                <a:lnTo>
                  <a:pt x="1865" y="578"/>
                </a:lnTo>
                <a:close/>
                <a:moveTo>
                  <a:pt x="1789" y="578"/>
                </a:moveTo>
                <a:lnTo>
                  <a:pt x="1742" y="578"/>
                </a:lnTo>
                <a:lnTo>
                  <a:pt x="1742" y="531"/>
                </a:lnTo>
                <a:lnTo>
                  <a:pt x="1789" y="531"/>
                </a:lnTo>
                <a:lnTo>
                  <a:pt x="1789" y="578"/>
                </a:lnTo>
                <a:close/>
                <a:moveTo>
                  <a:pt x="1638" y="578"/>
                </a:moveTo>
                <a:lnTo>
                  <a:pt x="1591" y="578"/>
                </a:lnTo>
                <a:lnTo>
                  <a:pt x="1591" y="531"/>
                </a:lnTo>
                <a:lnTo>
                  <a:pt x="1638" y="531"/>
                </a:lnTo>
                <a:lnTo>
                  <a:pt x="1638" y="578"/>
                </a:lnTo>
                <a:close/>
                <a:moveTo>
                  <a:pt x="1562" y="578"/>
                </a:moveTo>
                <a:lnTo>
                  <a:pt x="1515" y="578"/>
                </a:lnTo>
                <a:lnTo>
                  <a:pt x="1515" y="531"/>
                </a:lnTo>
                <a:lnTo>
                  <a:pt x="1562" y="531"/>
                </a:lnTo>
                <a:lnTo>
                  <a:pt x="1562" y="578"/>
                </a:lnTo>
                <a:close/>
                <a:moveTo>
                  <a:pt x="1032" y="578"/>
                </a:moveTo>
                <a:lnTo>
                  <a:pt x="985" y="578"/>
                </a:lnTo>
                <a:lnTo>
                  <a:pt x="985" y="531"/>
                </a:lnTo>
                <a:lnTo>
                  <a:pt x="1032" y="531"/>
                </a:lnTo>
                <a:lnTo>
                  <a:pt x="1032" y="578"/>
                </a:lnTo>
                <a:close/>
                <a:moveTo>
                  <a:pt x="956" y="578"/>
                </a:moveTo>
                <a:lnTo>
                  <a:pt x="909" y="578"/>
                </a:lnTo>
                <a:lnTo>
                  <a:pt x="909" y="531"/>
                </a:lnTo>
                <a:lnTo>
                  <a:pt x="956" y="531"/>
                </a:lnTo>
                <a:lnTo>
                  <a:pt x="956" y="578"/>
                </a:lnTo>
                <a:close/>
                <a:moveTo>
                  <a:pt x="881" y="578"/>
                </a:moveTo>
                <a:lnTo>
                  <a:pt x="833" y="578"/>
                </a:lnTo>
                <a:lnTo>
                  <a:pt x="833" y="531"/>
                </a:lnTo>
                <a:lnTo>
                  <a:pt x="881" y="531"/>
                </a:lnTo>
                <a:lnTo>
                  <a:pt x="881" y="578"/>
                </a:lnTo>
                <a:close/>
                <a:moveTo>
                  <a:pt x="805" y="578"/>
                </a:moveTo>
                <a:lnTo>
                  <a:pt x="758" y="578"/>
                </a:lnTo>
                <a:lnTo>
                  <a:pt x="758" y="531"/>
                </a:lnTo>
                <a:lnTo>
                  <a:pt x="805" y="531"/>
                </a:lnTo>
                <a:lnTo>
                  <a:pt x="805" y="578"/>
                </a:lnTo>
                <a:close/>
                <a:moveTo>
                  <a:pt x="729" y="578"/>
                </a:moveTo>
                <a:lnTo>
                  <a:pt x="682" y="578"/>
                </a:lnTo>
                <a:lnTo>
                  <a:pt x="682" y="531"/>
                </a:lnTo>
                <a:lnTo>
                  <a:pt x="729" y="531"/>
                </a:lnTo>
                <a:lnTo>
                  <a:pt x="729" y="578"/>
                </a:lnTo>
                <a:close/>
                <a:moveTo>
                  <a:pt x="653" y="578"/>
                </a:moveTo>
                <a:lnTo>
                  <a:pt x="606" y="578"/>
                </a:lnTo>
                <a:lnTo>
                  <a:pt x="606" y="531"/>
                </a:lnTo>
                <a:lnTo>
                  <a:pt x="653" y="531"/>
                </a:lnTo>
                <a:lnTo>
                  <a:pt x="653" y="578"/>
                </a:lnTo>
                <a:close/>
                <a:moveTo>
                  <a:pt x="578" y="578"/>
                </a:moveTo>
                <a:lnTo>
                  <a:pt x="530" y="578"/>
                </a:lnTo>
                <a:lnTo>
                  <a:pt x="530" y="531"/>
                </a:lnTo>
                <a:lnTo>
                  <a:pt x="578" y="531"/>
                </a:lnTo>
                <a:lnTo>
                  <a:pt x="578" y="578"/>
                </a:lnTo>
                <a:close/>
                <a:moveTo>
                  <a:pt x="502" y="578"/>
                </a:moveTo>
                <a:lnTo>
                  <a:pt x="455" y="578"/>
                </a:lnTo>
                <a:lnTo>
                  <a:pt x="455" y="531"/>
                </a:lnTo>
                <a:lnTo>
                  <a:pt x="502" y="531"/>
                </a:lnTo>
                <a:lnTo>
                  <a:pt x="502" y="578"/>
                </a:lnTo>
                <a:close/>
                <a:moveTo>
                  <a:pt x="426" y="578"/>
                </a:moveTo>
                <a:lnTo>
                  <a:pt x="379" y="578"/>
                </a:lnTo>
                <a:lnTo>
                  <a:pt x="379" y="531"/>
                </a:lnTo>
                <a:lnTo>
                  <a:pt x="426" y="531"/>
                </a:lnTo>
                <a:lnTo>
                  <a:pt x="426" y="578"/>
                </a:lnTo>
                <a:close/>
                <a:moveTo>
                  <a:pt x="351" y="578"/>
                </a:moveTo>
                <a:lnTo>
                  <a:pt x="303" y="578"/>
                </a:lnTo>
                <a:lnTo>
                  <a:pt x="303" y="531"/>
                </a:lnTo>
                <a:lnTo>
                  <a:pt x="351" y="531"/>
                </a:lnTo>
                <a:lnTo>
                  <a:pt x="351" y="578"/>
                </a:lnTo>
                <a:close/>
                <a:moveTo>
                  <a:pt x="48" y="578"/>
                </a:moveTo>
                <a:lnTo>
                  <a:pt x="0" y="578"/>
                </a:lnTo>
                <a:lnTo>
                  <a:pt x="0" y="531"/>
                </a:lnTo>
                <a:lnTo>
                  <a:pt x="48" y="531"/>
                </a:lnTo>
                <a:lnTo>
                  <a:pt x="48" y="578"/>
                </a:lnTo>
                <a:close/>
                <a:moveTo>
                  <a:pt x="3306" y="502"/>
                </a:moveTo>
                <a:lnTo>
                  <a:pt x="3257" y="502"/>
                </a:lnTo>
                <a:lnTo>
                  <a:pt x="3257" y="455"/>
                </a:lnTo>
                <a:lnTo>
                  <a:pt x="3306" y="455"/>
                </a:lnTo>
                <a:lnTo>
                  <a:pt x="3306" y="502"/>
                </a:lnTo>
                <a:close/>
                <a:moveTo>
                  <a:pt x="3230" y="502"/>
                </a:moveTo>
                <a:lnTo>
                  <a:pt x="3181" y="502"/>
                </a:lnTo>
                <a:lnTo>
                  <a:pt x="3181" y="455"/>
                </a:lnTo>
                <a:lnTo>
                  <a:pt x="3230" y="455"/>
                </a:lnTo>
                <a:lnTo>
                  <a:pt x="3230" y="502"/>
                </a:lnTo>
                <a:close/>
                <a:moveTo>
                  <a:pt x="3155" y="502"/>
                </a:moveTo>
                <a:lnTo>
                  <a:pt x="3105" y="502"/>
                </a:lnTo>
                <a:lnTo>
                  <a:pt x="3105" y="455"/>
                </a:lnTo>
                <a:lnTo>
                  <a:pt x="3155" y="455"/>
                </a:lnTo>
                <a:lnTo>
                  <a:pt x="3155" y="502"/>
                </a:lnTo>
                <a:close/>
                <a:moveTo>
                  <a:pt x="3079" y="502"/>
                </a:moveTo>
                <a:lnTo>
                  <a:pt x="3029" y="502"/>
                </a:lnTo>
                <a:lnTo>
                  <a:pt x="3029" y="455"/>
                </a:lnTo>
                <a:lnTo>
                  <a:pt x="3079" y="455"/>
                </a:lnTo>
                <a:lnTo>
                  <a:pt x="3079" y="502"/>
                </a:lnTo>
                <a:close/>
                <a:moveTo>
                  <a:pt x="3003" y="502"/>
                </a:moveTo>
                <a:lnTo>
                  <a:pt x="2954" y="502"/>
                </a:lnTo>
                <a:lnTo>
                  <a:pt x="2954" y="455"/>
                </a:lnTo>
                <a:lnTo>
                  <a:pt x="3003" y="455"/>
                </a:lnTo>
                <a:lnTo>
                  <a:pt x="3003" y="502"/>
                </a:lnTo>
                <a:close/>
                <a:moveTo>
                  <a:pt x="2928" y="502"/>
                </a:moveTo>
                <a:lnTo>
                  <a:pt x="2878" y="502"/>
                </a:lnTo>
                <a:lnTo>
                  <a:pt x="2878" y="455"/>
                </a:lnTo>
                <a:lnTo>
                  <a:pt x="2928" y="455"/>
                </a:lnTo>
                <a:lnTo>
                  <a:pt x="2928" y="502"/>
                </a:lnTo>
                <a:close/>
                <a:moveTo>
                  <a:pt x="2852" y="502"/>
                </a:moveTo>
                <a:lnTo>
                  <a:pt x="2802" y="502"/>
                </a:lnTo>
                <a:lnTo>
                  <a:pt x="2802" y="455"/>
                </a:lnTo>
                <a:lnTo>
                  <a:pt x="2852" y="455"/>
                </a:lnTo>
                <a:lnTo>
                  <a:pt x="2852" y="502"/>
                </a:lnTo>
                <a:close/>
                <a:moveTo>
                  <a:pt x="2776" y="502"/>
                </a:moveTo>
                <a:lnTo>
                  <a:pt x="2726" y="502"/>
                </a:lnTo>
                <a:lnTo>
                  <a:pt x="2726" y="455"/>
                </a:lnTo>
                <a:lnTo>
                  <a:pt x="2776" y="455"/>
                </a:lnTo>
                <a:lnTo>
                  <a:pt x="2776" y="502"/>
                </a:lnTo>
                <a:close/>
                <a:moveTo>
                  <a:pt x="2700" y="502"/>
                </a:moveTo>
                <a:lnTo>
                  <a:pt x="2651" y="502"/>
                </a:lnTo>
                <a:lnTo>
                  <a:pt x="2651" y="455"/>
                </a:lnTo>
                <a:lnTo>
                  <a:pt x="2700" y="455"/>
                </a:lnTo>
                <a:lnTo>
                  <a:pt x="2700" y="502"/>
                </a:lnTo>
                <a:close/>
                <a:moveTo>
                  <a:pt x="2622" y="502"/>
                </a:moveTo>
                <a:lnTo>
                  <a:pt x="2575" y="502"/>
                </a:lnTo>
                <a:lnTo>
                  <a:pt x="2575" y="455"/>
                </a:lnTo>
                <a:lnTo>
                  <a:pt x="2622" y="455"/>
                </a:lnTo>
                <a:lnTo>
                  <a:pt x="2622" y="502"/>
                </a:lnTo>
                <a:close/>
                <a:moveTo>
                  <a:pt x="2547" y="502"/>
                </a:moveTo>
                <a:lnTo>
                  <a:pt x="2499" y="502"/>
                </a:lnTo>
                <a:lnTo>
                  <a:pt x="2499" y="455"/>
                </a:lnTo>
                <a:lnTo>
                  <a:pt x="2547" y="455"/>
                </a:lnTo>
                <a:lnTo>
                  <a:pt x="2547" y="502"/>
                </a:lnTo>
                <a:close/>
                <a:moveTo>
                  <a:pt x="2471" y="502"/>
                </a:moveTo>
                <a:lnTo>
                  <a:pt x="2424" y="502"/>
                </a:lnTo>
                <a:lnTo>
                  <a:pt x="2424" y="455"/>
                </a:lnTo>
                <a:lnTo>
                  <a:pt x="2471" y="455"/>
                </a:lnTo>
                <a:lnTo>
                  <a:pt x="2471" y="502"/>
                </a:lnTo>
                <a:close/>
                <a:moveTo>
                  <a:pt x="2395" y="502"/>
                </a:moveTo>
                <a:lnTo>
                  <a:pt x="2348" y="502"/>
                </a:lnTo>
                <a:lnTo>
                  <a:pt x="2348" y="455"/>
                </a:lnTo>
                <a:lnTo>
                  <a:pt x="2395" y="455"/>
                </a:lnTo>
                <a:lnTo>
                  <a:pt x="2395" y="502"/>
                </a:lnTo>
                <a:close/>
                <a:moveTo>
                  <a:pt x="2319" y="502"/>
                </a:moveTo>
                <a:lnTo>
                  <a:pt x="2272" y="502"/>
                </a:lnTo>
                <a:lnTo>
                  <a:pt x="2272" y="455"/>
                </a:lnTo>
                <a:lnTo>
                  <a:pt x="2319" y="455"/>
                </a:lnTo>
                <a:lnTo>
                  <a:pt x="2319" y="502"/>
                </a:lnTo>
                <a:close/>
                <a:moveTo>
                  <a:pt x="2244" y="502"/>
                </a:moveTo>
                <a:lnTo>
                  <a:pt x="2196" y="502"/>
                </a:lnTo>
                <a:lnTo>
                  <a:pt x="2196" y="455"/>
                </a:lnTo>
                <a:lnTo>
                  <a:pt x="2244" y="455"/>
                </a:lnTo>
                <a:lnTo>
                  <a:pt x="2244" y="502"/>
                </a:lnTo>
                <a:close/>
                <a:moveTo>
                  <a:pt x="2168" y="502"/>
                </a:moveTo>
                <a:lnTo>
                  <a:pt x="2121" y="502"/>
                </a:lnTo>
                <a:lnTo>
                  <a:pt x="2121" y="455"/>
                </a:lnTo>
                <a:lnTo>
                  <a:pt x="2168" y="455"/>
                </a:lnTo>
                <a:lnTo>
                  <a:pt x="2168" y="502"/>
                </a:lnTo>
                <a:close/>
                <a:moveTo>
                  <a:pt x="2092" y="502"/>
                </a:moveTo>
                <a:lnTo>
                  <a:pt x="2045" y="502"/>
                </a:lnTo>
                <a:lnTo>
                  <a:pt x="2045" y="455"/>
                </a:lnTo>
                <a:lnTo>
                  <a:pt x="2092" y="455"/>
                </a:lnTo>
                <a:lnTo>
                  <a:pt x="2092" y="502"/>
                </a:lnTo>
                <a:close/>
                <a:moveTo>
                  <a:pt x="2016" y="502"/>
                </a:moveTo>
                <a:lnTo>
                  <a:pt x="1969" y="502"/>
                </a:lnTo>
                <a:lnTo>
                  <a:pt x="1969" y="455"/>
                </a:lnTo>
                <a:lnTo>
                  <a:pt x="2016" y="455"/>
                </a:lnTo>
                <a:lnTo>
                  <a:pt x="2016" y="502"/>
                </a:lnTo>
                <a:close/>
                <a:moveTo>
                  <a:pt x="1941" y="502"/>
                </a:moveTo>
                <a:lnTo>
                  <a:pt x="1893" y="502"/>
                </a:lnTo>
                <a:lnTo>
                  <a:pt x="1893" y="455"/>
                </a:lnTo>
                <a:lnTo>
                  <a:pt x="1941" y="455"/>
                </a:lnTo>
                <a:lnTo>
                  <a:pt x="1941" y="502"/>
                </a:lnTo>
                <a:close/>
                <a:moveTo>
                  <a:pt x="1789" y="502"/>
                </a:moveTo>
                <a:lnTo>
                  <a:pt x="1742" y="502"/>
                </a:lnTo>
                <a:lnTo>
                  <a:pt x="1742" y="455"/>
                </a:lnTo>
                <a:lnTo>
                  <a:pt x="1789" y="455"/>
                </a:lnTo>
                <a:lnTo>
                  <a:pt x="1789" y="502"/>
                </a:lnTo>
                <a:close/>
                <a:moveTo>
                  <a:pt x="1714" y="502"/>
                </a:moveTo>
                <a:lnTo>
                  <a:pt x="1666" y="502"/>
                </a:lnTo>
                <a:lnTo>
                  <a:pt x="1666" y="455"/>
                </a:lnTo>
                <a:lnTo>
                  <a:pt x="1714" y="455"/>
                </a:lnTo>
                <a:lnTo>
                  <a:pt x="1714" y="502"/>
                </a:lnTo>
                <a:close/>
                <a:moveTo>
                  <a:pt x="1562" y="502"/>
                </a:moveTo>
                <a:lnTo>
                  <a:pt x="1515" y="502"/>
                </a:lnTo>
                <a:lnTo>
                  <a:pt x="1515" y="455"/>
                </a:lnTo>
                <a:lnTo>
                  <a:pt x="1562" y="455"/>
                </a:lnTo>
                <a:lnTo>
                  <a:pt x="1562" y="502"/>
                </a:lnTo>
                <a:close/>
                <a:moveTo>
                  <a:pt x="1184" y="502"/>
                </a:moveTo>
                <a:lnTo>
                  <a:pt x="1136" y="502"/>
                </a:lnTo>
                <a:lnTo>
                  <a:pt x="1136" y="455"/>
                </a:lnTo>
                <a:lnTo>
                  <a:pt x="1184" y="455"/>
                </a:lnTo>
                <a:lnTo>
                  <a:pt x="1184" y="502"/>
                </a:lnTo>
                <a:close/>
                <a:moveTo>
                  <a:pt x="956" y="502"/>
                </a:moveTo>
                <a:lnTo>
                  <a:pt x="909" y="502"/>
                </a:lnTo>
                <a:lnTo>
                  <a:pt x="909" y="455"/>
                </a:lnTo>
                <a:lnTo>
                  <a:pt x="956" y="455"/>
                </a:lnTo>
                <a:lnTo>
                  <a:pt x="956" y="502"/>
                </a:lnTo>
                <a:close/>
                <a:moveTo>
                  <a:pt x="881" y="502"/>
                </a:moveTo>
                <a:lnTo>
                  <a:pt x="833" y="502"/>
                </a:lnTo>
                <a:lnTo>
                  <a:pt x="833" y="455"/>
                </a:lnTo>
                <a:lnTo>
                  <a:pt x="881" y="455"/>
                </a:lnTo>
                <a:lnTo>
                  <a:pt x="881" y="502"/>
                </a:lnTo>
                <a:close/>
                <a:moveTo>
                  <a:pt x="729" y="502"/>
                </a:moveTo>
                <a:lnTo>
                  <a:pt x="682" y="502"/>
                </a:lnTo>
                <a:lnTo>
                  <a:pt x="682" y="455"/>
                </a:lnTo>
                <a:lnTo>
                  <a:pt x="729" y="455"/>
                </a:lnTo>
                <a:lnTo>
                  <a:pt x="729" y="502"/>
                </a:lnTo>
                <a:close/>
                <a:moveTo>
                  <a:pt x="653" y="502"/>
                </a:moveTo>
                <a:lnTo>
                  <a:pt x="606" y="502"/>
                </a:lnTo>
                <a:lnTo>
                  <a:pt x="606" y="455"/>
                </a:lnTo>
                <a:lnTo>
                  <a:pt x="653" y="455"/>
                </a:lnTo>
                <a:lnTo>
                  <a:pt x="653" y="502"/>
                </a:lnTo>
                <a:close/>
                <a:moveTo>
                  <a:pt x="578" y="502"/>
                </a:moveTo>
                <a:lnTo>
                  <a:pt x="530" y="502"/>
                </a:lnTo>
                <a:lnTo>
                  <a:pt x="530" y="455"/>
                </a:lnTo>
                <a:lnTo>
                  <a:pt x="578" y="455"/>
                </a:lnTo>
                <a:lnTo>
                  <a:pt x="578" y="502"/>
                </a:lnTo>
                <a:close/>
                <a:moveTo>
                  <a:pt x="502" y="502"/>
                </a:moveTo>
                <a:lnTo>
                  <a:pt x="455" y="502"/>
                </a:lnTo>
                <a:lnTo>
                  <a:pt x="455" y="455"/>
                </a:lnTo>
                <a:lnTo>
                  <a:pt x="502" y="455"/>
                </a:lnTo>
                <a:lnTo>
                  <a:pt x="502" y="502"/>
                </a:lnTo>
                <a:close/>
                <a:moveTo>
                  <a:pt x="426" y="502"/>
                </a:moveTo>
                <a:lnTo>
                  <a:pt x="379" y="502"/>
                </a:lnTo>
                <a:lnTo>
                  <a:pt x="379" y="455"/>
                </a:lnTo>
                <a:lnTo>
                  <a:pt x="426" y="455"/>
                </a:lnTo>
                <a:lnTo>
                  <a:pt x="426" y="502"/>
                </a:lnTo>
                <a:close/>
                <a:moveTo>
                  <a:pt x="351" y="502"/>
                </a:moveTo>
                <a:lnTo>
                  <a:pt x="303" y="502"/>
                </a:lnTo>
                <a:lnTo>
                  <a:pt x="303" y="455"/>
                </a:lnTo>
                <a:lnTo>
                  <a:pt x="351" y="455"/>
                </a:lnTo>
                <a:lnTo>
                  <a:pt x="351" y="502"/>
                </a:lnTo>
                <a:close/>
                <a:moveTo>
                  <a:pt x="275" y="502"/>
                </a:moveTo>
                <a:lnTo>
                  <a:pt x="227" y="502"/>
                </a:lnTo>
                <a:lnTo>
                  <a:pt x="227" y="455"/>
                </a:lnTo>
                <a:lnTo>
                  <a:pt x="275" y="455"/>
                </a:lnTo>
                <a:lnTo>
                  <a:pt x="275" y="502"/>
                </a:lnTo>
                <a:close/>
                <a:moveTo>
                  <a:pt x="123" y="502"/>
                </a:moveTo>
                <a:lnTo>
                  <a:pt x="76" y="502"/>
                </a:lnTo>
                <a:lnTo>
                  <a:pt x="76" y="455"/>
                </a:lnTo>
                <a:lnTo>
                  <a:pt x="123" y="455"/>
                </a:lnTo>
                <a:lnTo>
                  <a:pt x="123" y="502"/>
                </a:lnTo>
                <a:close/>
                <a:moveTo>
                  <a:pt x="3458" y="426"/>
                </a:moveTo>
                <a:lnTo>
                  <a:pt x="3408" y="426"/>
                </a:lnTo>
                <a:lnTo>
                  <a:pt x="3408" y="379"/>
                </a:lnTo>
                <a:lnTo>
                  <a:pt x="3458" y="379"/>
                </a:lnTo>
                <a:lnTo>
                  <a:pt x="3458" y="426"/>
                </a:lnTo>
                <a:close/>
                <a:moveTo>
                  <a:pt x="3382" y="426"/>
                </a:moveTo>
                <a:lnTo>
                  <a:pt x="3332" y="426"/>
                </a:lnTo>
                <a:lnTo>
                  <a:pt x="3332" y="379"/>
                </a:lnTo>
                <a:lnTo>
                  <a:pt x="3382" y="379"/>
                </a:lnTo>
                <a:lnTo>
                  <a:pt x="3382" y="426"/>
                </a:lnTo>
                <a:close/>
                <a:moveTo>
                  <a:pt x="3306" y="426"/>
                </a:moveTo>
                <a:lnTo>
                  <a:pt x="3257" y="426"/>
                </a:lnTo>
                <a:lnTo>
                  <a:pt x="3257" y="379"/>
                </a:lnTo>
                <a:lnTo>
                  <a:pt x="3306" y="379"/>
                </a:lnTo>
                <a:lnTo>
                  <a:pt x="3306" y="426"/>
                </a:lnTo>
                <a:close/>
                <a:moveTo>
                  <a:pt x="3230" y="426"/>
                </a:moveTo>
                <a:lnTo>
                  <a:pt x="3181" y="426"/>
                </a:lnTo>
                <a:lnTo>
                  <a:pt x="3181" y="379"/>
                </a:lnTo>
                <a:lnTo>
                  <a:pt x="3230" y="379"/>
                </a:lnTo>
                <a:lnTo>
                  <a:pt x="3230" y="426"/>
                </a:lnTo>
                <a:close/>
                <a:moveTo>
                  <a:pt x="3155" y="426"/>
                </a:moveTo>
                <a:lnTo>
                  <a:pt x="3105" y="426"/>
                </a:lnTo>
                <a:lnTo>
                  <a:pt x="3105" y="379"/>
                </a:lnTo>
                <a:lnTo>
                  <a:pt x="3155" y="379"/>
                </a:lnTo>
                <a:lnTo>
                  <a:pt x="3155" y="426"/>
                </a:lnTo>
                <a:close/>
                <a:moveTo>
                  <a:pt x="3079" y="426"/>
                </a:moveTo>
                <a:lnTo>
                  <a:pt x="3029" y="426"/>
                </a:lnTo>
                <a:lnTo>
                  <a:pt x="3029" y="379"/>
                </a:lnTo>
                <a:lnTo>
                  <a:pt x="3079" y="379"/>
                </a:lnTo>
                <a:lnTo>
                  <a:pt x="3079" y="426"/>
                </a:lnTo>
                <a:close/>
                <a:moveTo>
                  <a:pt x="3003" y="426"/>
                </a:moveTo>
                <a:lnTo>
                  <a:pt x="2954" y="426"/>
                </a:lnTo>
                <a:lnTo>
                  <a:pt x="2954" y="379"/>
                </a:lnTo>
                <a:lnTo>
                  <a:pt x="3003" y="379"/>
                </a:lnTo>
                <a:lnTo>
                  <a:pt x="3003" y="426"/>
                </a:lnTo>
                <a:close/>
                <a:moveTo>
                  <a:pt x="2928" y="426"/>
                </a:moveTo>
                <a:lnTo>
                  <a:pt x="2878" y="426"/>
                </a:lnTo>
                <a:lnTo>
                  <a:pt x="2878" y="379"/>
                </a:lnTo>
                <a:lnTo>
                  <a:pt x="2928" y="379"/>
                </a:lnTo>
                <a:lnTo>
                  <a:pt x="2928" y="426"/>
                </a:lnTo>
                <a:close/>
                <a:moveTo>
                  <a:pt x="2852" y="426"/>
                </a:moveTo>
                <a:lnTo>
                  <a:pt x="2802" y="426"/>
                </a:lnTo>
                <a:lnTo>
                  <a:pt x="2802" y="379"/>
                </a:lnTo>
                <a:lnTo>
                  <a:pt x="2852" y="379"/>
                </a:lnTo>
                <a:lnTo>
                  <a:pt x="2852" y="426"/>
                </a:lnTo>
                <a:close/>
                <a:moveTo>
                  <a:pt x="2776" y="426"/>
                </a:moveTo>
                <a:lnTo>
                  <a:pt x="2726" y="426"/>
                </a:lnTo>
                <a:lnTo>
                  <a:pt x="2726" y="379"/>
                </a:lnTo>
                <a:lnTo>
                  <a:pt x="2776" y="379"/>
                </a:lnTo>
                <a:lnTo>
                  <a:pt x="2776" y="426"/>
                </a:lnTo>
                <a:close/>
                <a:moveTo>
                  <a:pt x="2700" y="426"/>
                </a:moveTo>
                <a:lnTo>
                  <a:pt x="2651" y="426"/>
                </a:lnTo>
                <a:lnTo>
                  <a:pt x="2651" y="379"/>
                </a:lnTo>
                <a:lnTo>
                  <a:pt x="2700" y="379"/>
                </a:lnTo>
                <a:lnTo>
                  <a:pt x="2700" y="426"/>
                </a:lnTo>
                <a:close/>
                <a:moveTo>
                  <a:pt x="2622" y="426"/>
                </a:moveTo>
                <a:lnTo>
                  <a:pt x="2575" y="426"/>
                </a:lnTo>
                <a:lnTo>
                  <a:pt x="2575" y="379"/>
                </a:lnTo>
                <a:lnTo>
                  <a:pt x="2622" y="379"/>
                </a:lnTo>
                <a:lnTo>
                  <a:pt x="2622" y="426"/>
                </a:lnTo>
                <a:close/>
                <a:moveTo>
                  <a:pt x="2547" y="426"/>
                </a:moveTo>
                <a:lnTo>
                  <a:pt x="2499" y="426"/>
                </a:lnTo>
                <a:lnTo>
                  <a:pt x="2499" y="379"/>
                </a:lnTo>
                <a:lnTo>
                  <a:pt x="2547" y="379"/>
                </a:lnTo>
                <a:lnTo>
                  <a:pt x="2547" y="426"/>
                </a:lnTo>
                <a:close/>
                <a:moveTo>
                  <a:pt x="2471" y="426"/>
                </a:moveTo>
                <a:lnTo>
                  <a:pt x="2424" y="426"/>
                </a:lnTo>
                <a:lnTo>
                  <a:pt x="2424" y="379"/>
                </a:lnTo>
                <a:lnTo>
                  <a:pt x="2471" y="379"/>
                </a:lnTo>
                <a:lnTo>
                  <a:pt x="2471" y="426"/>
                </a:lnTo>
                <a:close/>
                <a:moveTo>
                  <a:pt x="2395" y="426"/>
                </a:moveTo>
                <a:lnTo>
                  <a:pt x="2348" y="426"/>
                </a:lnTo>
                <a:lnTo>
                  <a:pt x="2348" y="379"/>
                </a:lnTo>
                <a:lnTo>
                  <a:pt x="2395" y="379"/>
                </a:lnTo>
                <a:lnTo>
                  <a:pt x="2395" y="426"/>
                </a:lnTo>
                <a:close/>
                <a:moveTo>
                  <a:pt x="2319" y="426"/>
                </a:moveTo>
                <a:lnTo>
                  <a:pt x="2272" y="426"/>
                </a:lnTo>
                <a:lnTo>
                  <a:pt x="2272" y="379"/>
                </a:lnTo>
                <a:lnTo>
                  <a:pt x="2319" y="379"/>
                </a:lnTo>
                <a:lnTo>
                  <a:pt x="2319" y="426"/>
                </a:lnTo>
                <a:close/>
                <a:moveTo>
                  <a:pt x="2244" y="426"/>
                </a:moveTo>
                <a:lnTo>
                  <a:pt x="2196" y="426"/>
                </a:lnTo>
                <a:lnTo>
                  <a:pt x="2196" y="379"/>
                </a:lnTo>
                <a:lnTo>
                  <a:pt x="2244" y="379"/>
                </a:lnTo>
                <a:lnTo>
                  <a:pt x="2244" y="426"/>
                </a:lnTo>
                <a:close/>
                <a:moveTo>
                  <a:pt x="2168" y="426"/>
                </a:moveTo>
                <a:lnTo>
                  <a:pt x="2121" y="426"/>
                </a:lnTo>
                <a:lnTo>
                  <a:pt x="2121" y="379"/>
                </a:lnTo>
                <a:lnTo>
                  <a:pt x="2168" y="379"/>
                </a:lnTo>
                <a:lnTo>
                  <a:pt x="2168" y="426"/>
                </a:lnTo>
                <a:close/>
                <a:moveTo>
                  <a:pt x="2092" y="426"/>
                </a:moveTo>
                <a:lnTo>
                  <a:pt x="2045" y="426"/>
                </a:lnTo>
                <a:lnTo>
                  <a:pt x="2045" y="379"/>
                </a:lnTo>
                <a:lnTo>
                  <a:pt x="2092" y="379"/>
                </a:lnTo>
                <a:lnTo>
                  <a:pt x="2092" y="426"/>
                </a:lnTo>
                <a:close/>
                <a:moveTo>
                  <a:pt x="2016" y="426"/>
                </a:moveTo>
                <a:lnTo>
                  <a:pt x="1969" y="426"/>
                </a:lnTo>
                <a:lnTo>
                  <a:pt x="1969" y="379"/>
                </a:lnTo>
                <a:lnTo>
                  <a:pt x="2016" y="379"/>
                </a:lnTo>
                <a:lnTo>
                  <a:pt x="2016" y="426"/>
                </a:lnTo>
                <a:close/>
                <a:moveTo>
                  <a:pt x="1941" y="426"/>
                </a:moveTo>
                <a:lnTo>
                  <a:pt x="1893" y="426"/>
                </a:lnTo>
                <a:lnTo>
                  <a:pt x="1893" y="379"/>
                </a:lnTo>
                <a:lnTo>
                  <a:pt x="1941" y="379"/>
                </a:lnTo>
                <a:lnTo>
                  <a:pt x="1941" y="426"/>
                </a:lnTo>
                <a:close/>
                <a:moveTo>
                  <a:pt x="1865" y="426"/>
                </a:moveTo>
                <a:lnTo>
                  <a:pt x="1818" y="426"/>
                </a:lnTo>
                <a:lnTo>
                  <a:pt x="1818" y="379"/>
                </a:lnTo>
                <a:lnTo>
                  <a:pt x="1865" y="379"/>
                </a:lnTo>
                <a:lnTo>
                  <a:pt x="1865" y="426"/>
                </a:lnTo>
                <a:close/>
                <a:moveTo>
                  <a:pt x="1789" y="426"/>
                </a:moveTo>
                <a:lnTo>
                  <a:pt x="1742" y="426"/>
                </a:lnTo>
                <a:lnTo>
                  <a:pt x="1742" y="379"/>
                </a:lnTo>
                <a:lnTo>
                  <a:pt x="1789" y="379"/>
                </a:lnTo>
                <a:lnTo>
                  <a:pt x="1789" y="426"/>
                </a:lnTo>
                <a:close/>
                <a:moveTo>
                  <a:pt x="1486" y="426"/>
                </a:moveTo>
                <a:lnTo>
                  <a:pt x="1439" y="426"/>
                </a:lnTo>
                <a:lnTo>
                  <a:pt x="1439" y="379"/>
                </a:lnTo>
                <a:lnTo>
                  <a:pt x="1486" y="379"/>
                </a:lnTo>
                <a:lnTo>
                  <a:pt x="1486" y="426"/>
                </a:lnTo>
                <a:close/>
                <a:moveTo>
                  <a:pt x="1411" y="426"/>
                </a:moveTo>
                <a:lnTo>
                  <a:pt x="1363" y="426"/>
                </a:lnTo>
                <a:lnTo>
                  <a:pt x="1363" y="379"/>
                </a:lnTo>
                <a:lnTo>
                  <a:pt x="1411" y="379"/>
                </a:lnTo>
                <a:lnTo>
                  <a:pt x="1411" y="426"/>
                </a:lnTo>
                <a:close/>
                <a:moveTo>
                  <a:pt x="1259" y="426"/>
                </a:moveTo>
                <a:lnTo>
                  <a:pt x="1212" y="426"/>
                </a:lnTo>
                <a:lnTo>
                  <a:pt x="1212" y="379"/>
                </a:lnTo>
                <a:lnTo>
                  <a:pt x="1259" y="379"/>
                </a:lnTo>
                <a:lnTo>
                  <a:pt x="1259" y="426"/>
                </a:lnTo>
                <a:close/>
                <a:moveTo>
                  <a:pt x="1184" y="426"/>
                </a:moveTo>
                <a:lnTo>
                  <a:pt x="1136" y="426"/>
                </a:lnTo>
                <a:lnTo>
                  <a:pt x="1136" y="379"/>
                </a:lnTo>
                <a:lnTo>
                  <a:pt x="1184" y="379"/>
                </a:lnTo>
                <a:lnTo>
                  <a:pt x="1184" y="426"/>
                </a:lnTo>
                <a:close/>
                <a:moveTo>
                  <a:pt x="956" y="426"/>
                </a:moveTo>
                <a:lnTo>
                  <a:pt x="909" y="426"/>
                </a:lnTo>
                <a:lnTo>
                  <a:pt x="909" y="379"/>
                </a:lnTo>
                <a:lnTo>
                  <a:pt x="956" y="379"/>
                </a:lnTo>
                <a:lnTo>
                  <a:pt x="956" y="426"/>
                </a:lnTo>
                <a:close/>
                <a:moveTo>
                  <a:pt x="881" y="426"/>
                </a:moveTo>
                <a:lnTo>
                  <a:pt x="833" y="426"/>
                </a:lnTo>
                <a:lnTo>
                  <a:pt x="833" y="379"/>
                </a:lnTo>
                <a:lnTo>
                  <a:pt x="881" y="379"/>
                </a:lnTo>
                <a:lnTo>
                  <a:pt x="881" y="426"/>
                </a:lnTo>
                <a:close/>
                <a:moveTo>
                  <a:pt x="805" y="426"/>
                </a:moveTo>
                <a:lnTo>
                  <a:pt x="758" y="426"/>
                </a:lnTo>
                <a:lnTo>
                  <a:pt x="758" y="379"/>
                </a:lnTo>
                <a:lnTo>
                  <a:pt x="805" y="379"/>
                </a:lnTo>
                <a:lnTo>
                  <a:pt x="805" y="426"/>
                </a:lnTo>
                <a:close/>
                <a:moveTo>
                  <a:pt x="729" y="426"/>
                </a:moveTo>
                <a:lnTo>
                  <a:pt x="682" y="426"/>
                </a:lnTo>
                <a:lnTo>
                  <a:pt x="682" y="379"/>
                </a:lnTo>
                <a:lnTo>
                  <a:pt x="729" y="379"/>
                </a:lnTo>
                <a:lnTo>
                  <a:pt x="729" y="426"/>
                </a:lnTo>
                <a:close/>
                <a:moveTo>
                  <a:pt x="653" y="426"/>
                </a:moveTo>
                <a:lnTo>
                  <a:pt x="606" y="426"/>
                </a:lnTo>
                <a:lnTo>
                  <a:pt x="606" y="379"/>
                </a:lnTo>
                <a:lnTo>
                  <a:pt x="653" y="379"/>
                </a:lnTo>
                <a:lnTo>
                  <a:pt x="653" y="426"/>
                </a:lnTo>
                <a:close/>
                <a:moveTo>
                  <a:pt x="578" y="426"/>
                </a:moveTo>
                <a:lnTo>
                  <a:pt x="530" y="426"/>
                </a:lnTo>
                <a:lnTo>
                  <a:pt x="530" y="379"/>
                </a:lnTo>
                <a:lnTo>
                  <a:pt x="578" y="379"/>
                </a:lnTo>
                <a:lnTo>
                  <a:pt x="578" y="426"/>
                </a:lnTo>
                <a:close/>
                <a:moveTo>
                  <a:pt x="502" y="426"/>
                </a:moveTo>
                <a:lnTo>
                  <a:pt x="455" y="426"/>
                </a:lnTo>
                <a:lnTo>
                  <a:pt x="455" y="379"/>
                </a:lnTo>
                <a:lnTo>
                  <a:pt x="502" y="379"/>
                </a:lnTo>
                <a:lnTo>
                  <a:pt x="502" y="426"/>
                </a:lnTo>
                <a:close/>
                <a:moveTo>
                  <a:pt x="426" y="426"/>
                </a:moveTo>
                <a:lnTo>
                  <a:pt x="379" y="426"/>
                </a:lnTo>
                <a:lnTo>
                  <a:pt x="379" y="379"/>
                </a:lnTo>
                <a:lnTo>
                  <a:pt x="426" y="379"/>
                </a:lnTo>
                <a:lnTo>
                  <a:pt x="426" y="426"/>
                </a:lnTo>
                <a:close/>
                <a:moveTo>
                  <a:pt x="351" y="426"/>
                </a:moveTo>
                <a:lnTo>
                  <a:pt x="303" y="426"/>
                </a:lnTo>
                <a:lnTo>
                  <a:pt x="303" y="379"/>
                </a:lnTo>
                <a:lnTo>
                  <a:pt x="351" y="379"/>
                </a:lnTo>
                <a:lnTo>
                  <a:pt x="351" y="426"/>
                </a:lnTo>
                <a:close/>
                <a:moveTo>
                  <a:pt x="275" y="426"/>
                </a:moveTo>
                <a:lnTo>
                  <a:pt x="227" y="426"/>
                </a:lnTo>
                <a:lnTo>
                  <a:pt x="227" y="379"/>
                </a:lnTo>
                <a:lnTo>
                  <a:pt x="275" y="379"/>
                </a:lnTo>
                <a:lnTo>
                  <a:pt x="275" y="426"/>
                </a:lnTo>
                <a:close/>
                <a:moveTo>
                  <a:pt x="199" y="426"/>
                </a:moveTo>
                <a:lnTo>
                  <a:pt x="152" y="426"/>
                </a:lnTo>
                <a:lnTo>
                  <a:pt x="152" y="379"/>
                </a:lnTo>
                <a:lnTo>
                  <a:pt x="199" y="379"/>
                </a:lnTo>
                <a:lnTo>
                  <a:pt x="199" y="426"/>
                </a:lnTo>
                <a:close/>
                <a:moveTo>
                  <a:pt x="123" y="426"/>
                </a:moveTo>
                <a:lnTo>
                  <a:pt x="76" y="426"/>
                </a:lnTo>
                <a:lnTo>
                  <a:pt x="76" y="379"/>
                </a:lnTo>
                <a:lnTo>
                  <a:pt x="123" y="379"/>
                </a:lnTo>
                <a:lnTo>
                  <a:pt x="123" y="426"/>
                </a:lnTo>
                <a:close/>
                <a:moveTo>
                  <a:pt x="48" y="426"/>
                </a:moveTo>
                <a:lnTo>
                  <a:pt x="0" y="426"/>
                </a:lnTo>
                <a:lnTo>
                  <a:pt x="0" y="379"/>
                </a:lnTo>
                <a:lnTo>
                  <a:pt x="48" y="379"/>
                </a:lnTo>
                <a:lnTo>
                  <a:pt x="48" y="426"/>
                </a:lnTo>
                <a:close/>
                <a:moveTo>
                  <a:pt x="3382" y="351"/>
                </a:moveTo>
                <a:lnTo>
                  <a:pt x="3332" y="351"/>
                </a:lnTo>
                <a:lnTo>
                  <a:pt x="3332" y="303"/>
                </a:lnTo>
                <a:lnTo>
                  <a:pt x="3382" y="303"/>
                </a:lnTo>
                <a:lnTo>
                  <a:pt x="3382" y="351"/>
                </a:lnTo>
                <a:close/>
                <a:moveTo>
                  <a:pt x="3306" y="351"/>
                </a:moveTo>
                <a:lnTo>
                  <a:pt x="3257" y="351"/>
                </a:lnTo>
                <a:lnTo>
                  <a:pt x="3257" y="303"/>
                </a:lnTo>
                <a:lnTo>
                  <a:pt x="3306" y="303"/>
                </a:lnTo>
                <a:lnTo>
                  <a:pt x="3306" y="351"/>
                </a:lnTo>
                <a:close/>
                <a:moveTo>
                  <a:pt x="3230" y="351"/>
                </a:moveTo>
                <a:lnTo>
                  <a:pt x="3181" y="351"/>
                </a:lnTo>
                <a:lnTo>
                  <a:pt x="3181" y="303"/>
                </a:lnTo>
                <a:lnTo>
                  <a:pt x="3230" y="303"/>
                </a:lnTo>
                <a:lnTo>
                  <a:pt x="3230" y="351"/>
                </a:lnTo>
                <a:close/>
                <a:moveTo>
                  <a:pt x="3155" y="351"/>
                </a:moveTo>
                <a:lnTo>
                  <a:pt x="3105" y="351"/>
                </a:lnTo>
                <a:lnTo>
                  <a:pt x="3105" y="303"/>
                </a:lnTo>
                <a:lnTo>
                  <a:pt x="3155" y="303"/>
                </a:lnTo>
                <a:lnTo>
                  <a:pt x="3155" y="351"/>
                </a:lnTo>
                <a:close/>
                <a:moveTo>
                  <a:pt x="3079" y="351"/>
                </a:moveTo>
                <a:lnTo>
                  <a:pt x="3029" y="351"/>
                </a:lnTo>
                <a:lnTo>
                  <a:pt x="3029" y="303"/>
                </a:lnTo>
                <a:lnTo>
                  <a:pt x="3079" y="303"/>
                </a:lnTo>
                <a:lnTo>
                  <a:pt x="3079" y="351"/>
                </a:lnTo>
                <a:close/>
                <a:moveTo>
                  <a:pt x="3003" y="351"/>
                </a:moveTo>
                <a:lnTo>
                  <a:pt x="2954" y="351"/>
                </a:lnTo>
                <a:lnTo>
                  <a:pt x="2954" y="303"/>
                </a:lnTo>
                <a:lnTo>
                  <a:pt x="3003" y="303"/>
                </a:lnTo>
                <a:lnTo>
                  <a:pt x="3003" y="351"/>
                </a:lnTo>
                <a:close/>
                <a:moveTo>
                  <a:pt x="2928" y="351"/>
                </a:moveTo>
                <a:lnTo>
                  <a:pt x="2878" y="351"/>
                </a:lnTo>
                <a:lnTo>
                  <a:pt x="2878" y="303"/>
                </a:lnTo>
                <a:lnTo>
                  <a:pt x="2928" y="303"/>
                </a:lnTo>
                <a:lnTo>
                  <a:pt x="2928" y="351"/>
                </a:lnTo>
                <a:close/>
                <a:moveTo>
                  <a:pt x="2852" y="351"/>
                </a:moveTo>
                <a:lnTo>
                  <a:pt x="2802" y="351"/>
                </a:lnTo>
                <a:lnTo>
                  <a:pt x="2802" y="303"/>
                </a:lnTo>
                <a:lnTo>
                  <a:pt x="2852" y="303"/>
                </a:lnTo>
                <a:lnTo>
                  <a:pt x="2852" y="351"/>
                </a:lnTo>
                <a:close/>
                <a:moveTo>
                  <a:pt x="2776" y="351"/>
                </a:moveTo>
                <a:lnTo>
                  <a:pt x="2726" y="351"/>
                </a:lnTo>
                <a:lnTo>
                  <a:pt x="2726" y="303"/>
                </a:lnTo>
                <a:lnTo>
                  <a:pt x="2776" y="303"/>
                </a:lnTo>
                <a:lnTo>
                  <a:pt x="2776" y="351"/>
                </a:lnTo>
                <a:close/>
                <a:moveTo>
                  <a:pt x="2700" y="351"/>
                </a:moveTo>
                <a:lnTo>
                  <a:pt x="2651" y="351"/>
                </a:lnTo>
                <a:lnTo>
                  <a:pt x="2651" y="303"/>
                </a:lnTo>
                <a:lnTo>
                  <a:pt x="2700" y="303"/>
                </a:lnTo>
                <a:lnTo>
                  <a:pt x="2700" y="351"/>
                </a:lnTo>
                <a:close/>
                <a:moveTo>
                  <a:pt x="2622" y="351"/>
                </a:moveTo>
                <a:lnTo>
                  <a:pt x="2575" y="351"/>
                </a:lnTo>
                <a:lnTo>
                  <a:pt x="2575" y="303"/>
                </a:lnTo>
                <a:lnTo>
                  <a:pt x="2622" y="303"/>
                </a:lnTo>
                <a:lnTo>
                  <a:pt x="2622" y="351"/>
                </a:lnTo>
                <a:close/>
                <a:moveTo>
                  <a:pt x="2547" y="351"/>
                </a:moveTo>
                <a:lnTo>
                  <a:pt x="2499" y="351"/>
                </a:lnTo>
                <a:lnTo>
                  <a:pt x="2499" y="303"/>
                </a:lnTo>
                <a:lnTo>
                  <a:pt x="2547" y="303"/>
                </a:lnTo>
                <a:lnTo>
                  <a:pt x="2547" y="351"/>
                </a:lnTo>
                <a:close/>
                <a:moveTo>
                  <a:pt x="2471" y="351"/>
                </a:moveTo>
                <a:lnTo>
                  <a:pt x="2424" y="351"/>
                </a:lnTo>
                <a:lnTo>
                  <a:pt x="2424" y="303"/>
                </a:lnTo>
                <a:lnTo>
                  <a:pt x="2471" y="303"/>
                </a:lnTo>
                <a:lnTo>
                  <a:pt x="2471" y="351"/>
                </a:lnTo>
                <a:close/>
                <a:moveTo>
                  <a:pt x="2395" y="351"/>
                </a:moveTo>
                <a:lnTo>
                  <a:pt x="2348" y="351"/>
                </a:lnTo>
                <a:lnTo>
                  <a:pt x="2348" y="303"/>
                </a:lnTo>
                <a:lnTo>
                  <a:pt x="2395" y="303"/>
                </a:lnTo>
                <a:lnTo>
                  <a:pt x="2395" y="351"/>
                </a:lnTo>
                <a:close/>
                <a:moveTo>
                  <a:pt x="2319" y="351"/>
                </a:moveTo>
                <a:lnTo>
                  <a:pt x="2272" y="351"/>
                </a:lnTo>
                <a:lnTo>
                  <a:pt x="2272" y="303"/>
                </a:lnTo>
                <a:lnTo>
                  <a:pt x="2319" y="303"/>
                </a:lnTo>
                <a:lnTo>
                  <a:pt x="2319" y="351"/>
                </a:lnTo>
                <a:close/>
                <a:moveTo>
                  <a:pt x="2244" y="351"/>
                </a:moveTo>
                <a:lnTo>
                  <a:pt x="2196" y="351"/>
                </a:lnTo>
                <a:lnTo>
                  <a:pt x="2196" y="303"/>
                </a:lnTo>
                <a:lnTo>
                  <a:pt x="2244" y="303"/>
                </a:lnTo>
                <a:lnTo>
                  <a:pt x="2244" y="351"/>
                </a:lnTo>
                <a:close/>
                <a:moveTo>
                  <a:pt x="2168" y="351"/>
                </a:moveTo>
                <a:lnTo>
                  <a:pt x="2121" y="351"/>
                </a:lnTo>
                <a:lnTo>
                  <a:pt x="2121" y="303"/>
                </a:lnTo>
                <a:lnTo>
                  <a:pt x="2168" y="303"/>
                </a:lnTo>
                <a:lnTo>
                  <a:pt x="2168" y="351"/>
                </a:lnTo>
                <a:close/>
                <a:moveTo>
                  <a:pt x="2016" y="351"/>
                </a:moveTo>
                <a:lnTo>
                  <a:pt x="1969" y="351"/>
                </a:lnTo>
                <a:lnTo>
                  <a:pt x="1969" y="303"/>
                </a:lnTo>
                <a:lnTo>
                  <a:pt x="2016" y="303"/>
                </a:lnTo>
                <a:lnTo>
                  <a:pt x="2016" y="351"/>
                </a:lnTo>
                <a:close/>
                <a:moveTo>
                  <a:pt x="1941" y="351"/>
                </a:moveTo>
                <a:lnTo>
                  <a:pt x="1893" y="351"/>
                </a:lnTo>
                <a:lnTo>
                  <a:pt x="1893" y="303"/>
                </a:lnTo>
                <a:lnTo>
                  <a:pt x="1941" y="303"/>
                </a:lnTo>
                <a:lnTo>
                  <a:pt x="1941" y="351"/>
                </a:lnTo>
                <a:close/>
                <a:moveTo>
                  <a:pt x="1865" y="351"/>
                </a:moveTo>
                <a:lnTo>
                  <a:pt x="1818" y="351"/>
                </a:lnTo>
                <a:lnTo>
                  <a:pt x="1818" y="303"/>
                </a:lnTo>
                <a:lnTo>
                  <a:pt x="1865" y="303"/>
                </a:lnTo>
                <a:lnTo>
                  <a:pt x="1865" y="351"/>
                </a:lnTo>
                <a:close/>
                <a:moveTo>
                  <a:pt x="1335" y="351"/>
                </a:moveTo>
                <a:lnTo>
                  <a:pt x="1288" y="351"/>
                </a:lnTo>
                <a:lnTo>
                  <a:pt x="1288" y="303"/>
                </a:lnTo>
                <a:lnTo>
                  <a:pt x="1335" y="303"/>
                </a:lnTo>
                <a:lnTo>
                  <a:pt x="1335" y="351"/>
                </a:lnTo>
                <a:close/>
                <a:moveTo>
                  <a:pt x="1259" y="351"/>
                </a:moveTo>
                <a:lnTo>
                  <a:pt x="1212" y="351"/>
                </a:lnTo>
                <a:lnTo>
                  <a:pt x="1212" y="303"/>
                </a:lnTo>
                <a:lnTo>
                  <a:pt x="1259" y="303"/>
                </a:lnTo>
                <a:lnTo>
                  <a:pt x="1259" y="351"/>
                </a:lnTo>
                <a:close/>
                <a:moveTo>
                  <a:pt x="1184" y="351"/>
                </a:moveTo>
                <a:lnTo>
                  <a:pt x="1136" y="351"/>
                </a:lnTo>
                <a:lnTo>
                  <a:pt x="1136" y="303"/>
                </a:lnTo>
                <a:lnTo>
                  <a:pt x="1184" y="303"/>
                </a:lnTo>
                <a:lnTo>
                  <a:pt x="1184" y="351"/>
                </a:lnTo>
                <a:close/>
                <a:moveTo>
                  <a:pt x="1032" y="351"/>
                </a:moveTo>
                <a:lnTo>
                  <a:pt x="985" y="351"/>
                </a:lnTo>
                <a:lnTo>
                  <a:pt x="985" y="303"/>
                </a:lnTo>
                <a:lnTo>
                  <a:pt x="1032" y="303"/>
                </a:lnTo>
                <a:lnTo>
                  <a:pt x="1032" y="351"/>
                </a:lnTo>
                <a:close/>
                <a:moveTo>
                  <a:pt x="956" y="351"/>
                </a:moveTo>
                <a:lnTo>
                  <a:pt x="909" y="351"/>
                </a:lnTo>
                <a:lnTo>
                  <a:pt x="909" y="303"/>
                </a:lnTo>
                <a:lnTo>
                  <a:pt x="956" y="303"/>
                </a:lnTo>
                <a:lnTo>
                  <a:pt x="956" y="351"/>
                </a:lnTo>
                <a:close/>
                <a:moveTo>
                  <a:pt x="805" y="351"/>
                </a:moveTo>
                <a:lnTo>
                  <a:pt x="758" y="351"/>
                </a:lnTo>
                <a:lnTo>
                  <a:pt x="758" y="303"/>
                </a:lnTo>
                <a:lnTo>
                  <a:pt x="805" y="303"/>
                </a:lnTo>
                <a:lnTo>
                  <a:pt x="805" y="351"/>
                </a:lnTo>
                <a:close/>
                <a:moveTo>
                  <a:pt x="729" y="351"/>
                </a:moveTo>
                <a:lnTo>
                  <a:pt x="682" y="351"/>
                </a:lnTo>
                <a:lnTo>
                  <a:pt x="682" y="303"/>
                </a:lnTo>
                <a:lnTo>
                  <a:pt x="729" y="303"/>
                </a:lnTo>
                <a:lnTo>
                  <a:pt x="729" y="351"/>
                </a:lnTo>
                <a:close/>
                <a:moveTo>
                  <a:pt x="653" y="351"/>
                </a:moveTo>
                <a:lnTo>
                  <a:pt x="606" y="351"/>
                </a:lnTo>
                <a:lnTo>
                  <a:pt x="606" y="303"/>
                </a:lnTo>
                <a:lnTo>
                  <a:pt x="653" y="303"/>
                </a:lnTo>
                <a:lnTo>
                  <a:pt x="653" y="351"/>
                </a:lnTo>
                <a:close/>
                <a:moveTo>
                  <a:pt x="578" y="351"/>
                </a:moveTo>
                <a:lnTo>
                  <a:pt x="530" y="351"/>
                </a:lnTo>
                <a:lnTo>
                  <a:pt x="530" y="303"/>
                </a:lnTo>
                <a:lnTo>
                  <a:pt x="578" y="303"/>
                </a:lnTo>
                <a:lnTo>
                  <a:pt x="578" y="351"/>
                </a:lnTo>
                <a:close/>
                <a:moveTo>
                  <a:pt x="502" y="351"/>
                </a:moveTo>
                <a:lnTo>
                  <a:pt x="455" y="351"/>
                </a:lnTo>
                <a:lnTo>
                  <a:pt x="455" y="303"/>
                </a:lnTo>
                <a:lnTo>
                  <a:pt x="502" y="303"/>
                </a:lnTo>
                <a:lnTo>
                  <a:pt x="502" y="351"/>
                </a:lnTo>
                <a:close/>
                <a:moveTo>
                  <a:pt x="426" y="351"/>
                </a:moveTo>
                <a:lnTo>
                  <a:pt x="379" y="351"/>
                </a:lnTo>
                <a:lnTo>
                  <a:pt x="379" y="303"/>
                </a:lnTo>
                <a:lnTo>
                  <a:pt x="426" y="303"/>
                </a:lnTo>
                <a:lnTo>
                  <a:pt x="426" y="351"/>
                </a:lnTo>
                <a:close/>
                <a:moveTo>
                  <a:pt x="351" y="351"/>
                </a:moveTo>
                <a:lnTo>
                  <a:pt x="303" y="351"/>
                </a:lnTo>
                <a:lnTo>
                  <a:pt x="303" y="303"/>
                </a:lnTo>
                <a:lnTo>
                  <a:pt x="351" y="303"/>
                </a:lnTo>
                <a:lnTo>
                  <a:pt x="351" y="351"/>
                </a:lnTo>
                <a:close/>
                <a:moveTo>
                  <a:pt x="275" y="351"/>
                </a:moveTo>
                <a:lnTo>
                  <a:pt x="227" y="351"/>
                </a:lnTo>
                <a:lnTo>
                  <a:pt x="227" y="303"/>
                </a:lnTo>
                <a:lnTo>
                  <a:pt x="275" y="303"/>
                </a:lnTo>
                <a:lnTo>
                  <a:pt x="275" y="351"/>
                </a:lnTo>
                <a:close/>
                <a:moveTo>
                  <a:pt x="199" y="351"/>
                </a:moveTo>
                <a:lnTo>
                  <a:pt x="152" y="351"/>
                </a:lnTo>
                <a:lnTo>
                  <a:pt x="152" y="303"/>
                </a:lnTo>
                <a:lnTo>
                  <a:pt x="199" y="303"/>
                </a:lnTo>
                <a:lnTo>
                  <a:pt x="199" y="351"/>
                </a:lnTo>
                <a:close/>
                <a:moveTo>
                  <a:pt x="123" y="351"/>
                </a:moveTo>
                <a:lnTo>
                  <a:pt x="76" y="351"/>
                </a:lnTo>
                <a:lnTo>
                  <a:pt x="76" y="303"/>
                </a:lnTo>
                <a:lnTo>
                  <a:pt x="123" y="303"/>
                </a:lnTo>
                <a:lnTo>
                  <a:pt x="123" y="351"/>
                </a:lnTo>
                <a:close/>
                <a:moveTo>
                  <a:pt x="48" y="351"/>
                </a:moveTo>
                <a:lnTo>
                  <a:pt x="0" y="351"/>
                </a:lnTo>
                <a:lnTo>
                  <a:pt x="0" y="303"/>
                </a:lnTo>
                <a:lnTo>
                  <a:pt x="48" y="303"/>
                </a:lnTo>
                <a:lnTo>
                  <a:pt x="48" y="351"/>
                </a:lnTo>
                <a:close/>
                <a:moveTo>
                  <a:pt x="3079" y="275"/>
                </a:moveTo>
                <a:lnTo>
                  <a:pt x="3029" y="275"/>
                </a:lnTo>
                <a:lnTo>
                  <a:pt x="3029" y="228"/>
                </a:lnTo>
                <a:lnTo>
                  <a:pt x="3079" y="228"/>
                </a:lnTo>
                <a:lnTo>
                  <a:pt x="3079" y="275"/>
                </a:lnTo>
                <a:close/>
                <a:moveTo>
                  <a:pt x="3003" y="275"/>
                </a:moveTo>
                <a:lnTo>
                  <a:pt x="2954" y="275"/>
                </a:lnTo>
                <a:lnTo>
                  <a:pt x="2954" y="228"/>
                </a:lnTo>
                <a:lnTo>
                  <a:pt x="3003" y="228"/>
                </a:lnTo>
                <a:lnTo>
                  <a:pt x="3003" y="275"/>
                </a:lnTo>
                <a:close/>
                <a:moveTo>
                  <a:pt x="2852" y="275"/>
                </a:moveTo>
                <a:lnTo>
                  <a:pt x="2802" y="275"/>
                </a:lnTo>
                <a:lnTo>
                  <a:pt x="2802" y="228"/>
                </a:lnTo>
                <a:lnTo>
                  <a:pt x="2852" y="228"/>
                </a:lnTo>
                <a:lnTo>
                  <a:pt x="2852" y="275"/>
                </a:lnTo>
                <a:close/>
                <a:moveTo>
                  <a:pt x="2776" y="275"/>
                </a:moveTo>
                <a:lnTo>
                  <a:pt x="2726" y="275"/>
                </a:lnTo>
                <a:lnTo>
                  <a:pt x="2726" y="228"/>
                </a:lnTo>
                <a:lnTo>
                  <a:pt x="2776" y="228"/>
                </a:lnTo>
                <a:lnTo>
                  <a:pt x="2776" y="275"/>
                </a:lnTo>
                <a:close/>
                <a:moveTo>
                  <a:pt x="2700" y="275"/>
                </a:moveTo>
                <a:lnTo>
                  <a:pt x="2651" y="275"/>
                </a:lnTo>
                <a:lnTo>
                  <a:pt x="2651" y="228"/>
                </a:lnTo>
                <a:lnTo>
                  <a:pt x="2700" y="228"/>
                </a:lnTo>
                <a:lnTo>
                  <a:pt x="2700" y="275"/>
                </a:lnTo>
                <a:close/>
                <a:moveTo>
                  <a:pt x="2622" y="275"/>
                </a:moveTo>
                <a:lnTo>
                  <a:pt x="2575" y="275"/>
                </a:lnTo>
                <a:lnTo>
                  <a:pt x="2575" y="228"/>
                </a:lnTo>
                <a:lnTo>
                  <a:pt x="2622" y="228"/>
                </a:lnTo>
                <a:lnTo>
                  <a:pt x="2622" y="275"/>
                </a:lnTo>
                <a:close/>
                <a:moveTo>
                  <a:pt x="2547" y="275"/>
                </a:moveTo>
                <a:lnTo>
                  <a:pt x="2499" y="275"/>
                </a:lnTo>
                <a:lnTo>
                  <a:pt x="2499" y="228"/>
                </a:lnTo>
                <a:lnTo>
                  <a:pt x="2547" y="228"/>
                </a:lnTo>
                <a:lnTo>
                  <a:pt x="2547" y="275"/>
                </a:lnTo>
                <a:close/>
                <a:moveTo>
                  <a:pt x="2471" y="275"/>
                </a:moveTo>
                <a:lnTo>
                  <a:pt x="2424" y="275"/>
                </a:lnTo>
                <a:lnTo>
                  <a:pt x="2424" y="228"/>
                </a:lnTo>
                <a:lnTo>
                  <a:pt x="2471" y="228"/>
                </a:lnTo>
                <a:lnTo>
                  <a:pt x="2471" y="275"/>
                </a:lnTo>
                <a:close/>
                <a:moveTo>
                  <a:pt x="2395" y="275"/>
                </a:moveTo>
                <a:lnTo>
                  <a:pt x="2348" y="275"/>
                </a:lnTo>
                <a:lnTo>
                  <a:pt x="2348" y="228"/>
                </a:lnTo>
                <a:lnTo>
                  <a:pt x="2395" y="228"/>
                </a:lnTo>
                <a:lnTo>
                  <a:pt x="2395" y="275"/>
                </a:lnTo>
                <a:close/>
                <a:moveTo>
                  <a:pt x="2319" y="275"/>
                </a:moveTo>
                <a:lnTo>
                  <a:pt x="2272" y="275"/>
                </a:lnTo>
                <a:lnTo>
                  <a:pt x="2272" y="228"/>
                </a:lnTo>
                <a:lnTo>
                  <a:pt x="2319" y="228"/>
                </a:lnTo>
                <a:lnTo>
                  <a:pt x="2319" y="275"/>
                </a:lnTo>
                <a:close/>
                <a:moveTo>
                  <a:pt x="2168" y="275"/>
                </a:moveTo>
                <a:lnTo>
                  <a:pt x="2121" y="275"/>
                </a:lnTo>
                <a:lnTo>
                  <a:pt x="2121" y="228"/>
                </a:lnTo>
                <a:lnTo>
                  <a:pt x="2168" y="228"/>
                </a:lnTo>
                <a:lnTo>
                  <a:pt x="2168" y="275"/>
                </a:lnTo>
                <a:close/>
                <a:moveTo>
                  <a:pt x="1411" y="275"/>
                </a:moveTo>
                <a:lnTo>
                  <a:pt x="1363" y="275"/>
                </a:lnTo>
                <a:lnTo>
                  <a:pt x="1363" y="228"/>
                </a:lnTo>
                <a:lnTo>
                  <a:pt x="1411" y="228"/>
                </a:lnTo>
                <a:lnTo>
                  <a:pt x="1411" y="275"/>
                </a:lnTo>
                <a:close/>
                <a:moveTo>
                  <a:pt x="1335" y="275"/>
                </a:moveTo>
                <a:lnTo>
                  <a:pt x="1288" y="275"/>
                </a:lnTo>
                <a:lnTo>
                  <a:pt x="1288" y="228"/>
                </a:lnTo>
                <a:lnTo>
                  <a:pt x="1335" y="228"/>
                </a:lnTo>
                <a:lnTo>
                  <a:pt x="1335" y="275"/>
                </a:lnTo>
                <a:close/>
                <a:moveTo>
                  <a:pt x="1259" y="275"/>
                </a:moveTo>
                <a:lnTo>
                  <a:pt x="1212" y="275"/>
                </a:lnTo>
                <a:lnTo>
                  <a:pt x="1212" y="228"/>
                </a:lnTo>
                <a:lnTo>
                  <a:pt x="1259" y="228"/>
                </a:lnTo>
                <a:lnTo>
                  <a:pt x="1259" y="275"/>
                </a:lnTo>
                <a:close/>
                <a:moveTo>
                  <a:pt x="1184" y="275"/>
                </a:moveTo>
                <a:lnTo>
                  <a:pt x="1136" y="275"/>
                </a:lnTo>
                <a:lnTo>
                  <a:pt x="1136" y="228"/>
                </a:lnTo>
                <a:lnTo>
                  <a:pt x="1184" y="228"/>
                </a:lnTo>
                <a:lnTo>
                  <a:pt x="1184" y="275"/>
                </a:lnTo>
                <a:close/>
                <a:moveTo>
                  <a:pt x="1108" y="275"/>
                </a:moveTo>
                <a:lnTo>
                  <a:pt x="1060" y="275"/>
                </a:lnTo>
                <a:lnTo>
                  <a:pt x="1060" y="228"/>
                </a:lnTo>
                <a:lnTo>
                  <a:pt x="1108" y="228"/>
                </a:lnTo>
                <a:lnTo>
                  <a:pt x="1108" y="275"/>
                </a:lnTo>
                <a:close/>
                <a:moveTo>
                  <a:pt x="881" y="275"/>
                </a:moveTo>
                <a:lnTo>
                  <a:pt x="833" y="275"/>
                </a:lnTo>
                <a:lnTo>
                  <a:pt x="833" y="228"/>
                </a:lnTo>
                <a:lnTo>
                  <a:pt x="881" y="228"/>
                </a:lnTo>
                <a:lnTo>
                  <a:pt x="881" y="275"/>
                </a:lnTo>
                <a:close/>
                <a:moveTo>
                  <a:pt x="805" y="275"/>
                </a:moveTo>
                <a:lnTo>
                  <a:pt x="758" y="275"/>
                </a:lnTo>
                <a:lnTo>
                  <a:pt x="758" y="228"/>
                </a:lnTo>
                <a:lnTo>
                  <a:pt x="805" y="228"/>
                </a:lnTo>
                <a:lnTo>
                  <a:pt x="805" y="275"/>
                </a:lnTo>
                <a:close/>
                <a:moveTo>
                  <a:pt x="729" y="275"/>
                </a:moveTo>
                <a:lnTo>
                  <a:pt x="682" y="275"/>
                </a:lnTo>
                <a:lnTo>
                  <a:pt x="682" y="228"/>
                </a:lnTo>
                <a:lnTo>
                  <a:pt x="729" y="228"/>
                </a:lnTo>
                <a:lnTo>
                  <a:pt x="729" y="275"/>
                </a:lnTo>
                <a:close/>
                <a:moveTo>
                  <a:pt x="578" y="275"/>
                </a:moveTo>
                <a:lnTo>
                  <a:pt x="530" y="275"/>
                </a:lnTo>
                <a:lnTo>
                  <a:pt x="530" y="228"/>
                </a:lnTo>
                <a:lnTo>
                  <a:pt x="578" y="228"/>
                </a:lnTo>
                <a:lnTo>
                  <a:pt x="578" y="275"/>
                </a:lnTo>
                <a:close/>
                <a:moveTo>
                  <a:pt x="502" y="275"/>
                </a:moveTo>
                <a:lnTo>
                  <a:pt x="455" y="275"/>
                </a:lnTo>
                <a:lnTo>
                  <a:pt x="455" y="228"/>
                </a:lnTo>
                <a:lnTo>
                  <a:pt x="502" y="228"/>
                </a:lnTo>
                <a:lnTo>
                  <a:pt x="502" y="275"/>
                </a:lnTo>
                <a:close/>
                <a:moveTo>
                  <a:pt x="426" y="275"/>
                </a:moveTo>
                <a:lnTo>
                  <a:pt x="379" y="275"/>
                </a:lnTo>
                <a:lnTo>
                  <a:pt x="379" y="228"/>
                </a:lnTo>
                <a:lnTo>
                  <a:pt x="426" y="228"/>
                </a:lnTo>
                <a:lnTo>
                  <a:pt x="426" y="275"/>
                </a:lnTo>
                <a:close/>
                <a:moveTo>
                  <a:pt x="123" y="275"/>
                </a:moveTo>
                <a:lnTo>
                  <a:pt x="76" y="275"/>
                </a:lnTo>
                <a:lnTo>
                  <a:pt x="76" y="228"/>
                </a:lnTo>
                <a:lnTo>
                  <a:pt x="123" y="228"/>
                </a:lnTo>
                <a:lnTo>
                  <a:pt x="123" y="275"/>
                </a:lnTo>
                <a:close/>
                <a:moveTo>
                  <a:pt x="3003" y="199"/>
                </a:moveTo>
                <a:lnTo>
                  <a:pt x="2954" y="199"/>
                </a:lnTo>
                <a:lnTo>
                  <a:pt x="2954" y="152"/>
                </a:lnTo>
                <a:lnTo>
                  <a:pt x="3003" y="152"/>
                </a:lnTo>
                <a:lnTo>
                  <a:pt x="3003" y="199"/>
                </a:lnTo>
                <a:close/>
                <a:moveTo>
                  <a:pt x="2700" y="199"/>
                </a:moveTo>
                <a:lnTo>
                  <a:pt x="2651" y="199"/>
                </a:lnTo>
                <a:lnTo>
                  <a:pt x="2651" y="152"/>
                </a:lnTo>
                <a:lnTo>
                  <a:pt x="2700" y="152"/>
                </a:lnTo>
                <a:lnTo>
                  <a:pt x="2700" y="199"/>
                </a:lnTo>
                <a:close/>
                <a:moveTo>
                  <a:pt x="2622" y="199"/>
                </a:moveTo>
                <a:lnTo>
                  <a:pt x="2575" y="199"/>
                </a:lnTo>
                <a:lnTo>
                  <a:pt x="2575" y="152"/>
                </a:lnTo>
                <a:lnTo>
                  <a:pt x="2622" y="152"/>
                </a:lnTo>
                <a:lnTo>
                  <a:pt x="2622" y="199"/>
                </a:lnTo>
                <a:close/>
                <a:moveTo>
                  <a:pt x="2547" y="199"/>
                </a:moveTo>
                <a:lnTo>
                  <a:pt x="2499" y="199"/>
                </a:lnTo>
                <a:lnTo>
                  <a:pt x="2499" y="152"/>
                </a:lnTo>
                <a:lnTo>
                  <a:pt x="2547" y="152"/>
                </a:lnTo>
                <a:lnTo>
                  <a:pt x="2547" y="199"/>
                </a:lnTo>
                <a:close/>
                <a:moveTo>
                  <a:pt x="2244" y="199"/>
                </a:moveTo>
                <a:lnTo>
                  <a:pt x="2196" y="199"/>
                </a:lnTo>
                <a:lnTo>
                  <a:pt x="2196" y="152"/>
                </a:lnTo>
                <a:lnTo>
                  <a:pt x="2244" y="152"/>
                </a:lnTo>
                <a:lnTo>
                  <a:pt x="2244" y="199"/>
                </a:lnTo>
                <a:close/>
                <a:moveTo>
                  <a:pt x="1865" y="199"/>
                </a:moveTo>
                <a:lnTo>
                  <a:pt x="1818" y="199"/>
                </a:lnTo>
                <a:lnTo>
                  <a:pt x="1818" y="152"/>
                </a:lnTo>
                <a:lnTo>
                  <a:pt x="1865" y="152"/>
                </a:lnTo>
                <a:lnTo>
                  <a:pt x="1865" y="199"/>
                </a:lnTo>
                <a:close/>
                <a:moveTo>
                  <a:pt x="1411" y="199"/>
                </a:moveTo>
                <a:lnTo>
                  <a:pt x="1363" y="199"/>
                </a:lnTo>
                <a:lnTo>
                  <a:pt x="1363" y="152"/>
                </a:lnTo>
                <a:lnTo>
                  <a:pt x="1411" y="152"/>
                </a:lnTo>
                <a:lnTo>
                  <a:pt x="1411" y="199"/>
                </a:lnTo>
                <a:close/>
                <a:moveTo>
                  <a:pt x="1335" y="199"/>
                </a:moveTo>
                <a:lnTo>
                  <a:pt x="1288" y="199"/>
                </a:lnTo>
                <a:lnTo>
                  <a:pt x="1288" y="152"/>
                </a:lnTo>
                <a:lnTo>
                  <a:pt x="1335" y="152"/>
                </a:lnTo>
                <a:lnTo>
                  <a:pt x="1335" y="199"/>
                </a:lnTo>
                <a:close/>
                <a:moveTo>
                  <a:pt x="1259" y="199"/>
                </a:moveTo>
                <a:lnTo>
                  <a:pt x="1212" y="199"/>
                </a:lnTo>
                <a:lnTo>
                  <a:pt x="1212" y="152"/>
                </a:lnTo>
                <a:lnTo>
                  <a:pt x="1259" y="152"/>
                </a:lnTo>
                <a:lnTo>
                  <a:pt x="1259" y="199"/>
                </a:lnTo>
                <a:close/>
                <a:moveTo>
                  <a:pt x="1184" y="199"/>
                </a:moveTo>
                <a:lnTo>
                  <a:pt x="1136" y="199"/>
                </a:lnTo>
                <a:lnTo>
                  <a:pt x="1136" y="152"/>
                </a:lnTo>
                <a:lnTo>
                  <a:pt x="1184" y="152"/>
                </a:lnTo>
                <a:lnTo>
                  <a:pt x="1184" y="199"/>
                </a:lnTo>
                <a:close/>
                <a:moveTo>
                  <a:pt x="1108" y="199"/>
                </a:moveTo>
                <a:lnTo>
                  <a:pt x="1060" y="199"/>
                </a:lnTo>
                <a:lnTo>
                  <a:pt x="1060" y="152"/>
                </a:lnTo>
                <a:lnTo>
                  <a:pt x="1108" y="152"/>
                </a:lnTo>
                <a:lnTo>
                  <a:pt x="1108" y="199"/>
                </a:lnTo>
                <a:close/>
                <a:moveTo>
                  <a:pt x="1032" y="199"/>
                </a:moveTo>
                <a:lnTo>
                  <a:pt x="985" y="199"/>
                </a:lnTo>
                <a:lnTo>
                  <a:pt x="985" y="152"/>
                </a:lnTo>
                <a:lnTo>
                  <a:pt x="1032" y="152"/>
                </a:lnTo>
                <a:lnTo>
                  <a:pt x="1032" y="199"/>
                </a:lnTo>
                <a:close/>
                <a:moveTo>
                  <a:pt x="805" y="199"/>
                </a:moveTo>
                <a:lnTo>
                  <a:pt x="758" y="199"/>
                </a:lnTo>
                <a:lnTo>
                  <a:pt x="758" y="152"/>
                </a:lnTo>
                <a:lnTo>
                  <a:pt x="805" y="152"/>
                </a:lnTo>
                <a:lnTo>
                  <a:pt x="805" y="199"/>
                </a:lnTo>
                <a:close/>
                <a:moveTo>
                  <a:pt x="729" y="199"/>
                </a:moveTo>
                <a:lnTo>
                  <a:pt x="682" y="199"/>
                </a:lnTo>
                <a:lnTo>
                  <a:pt x="682" y="152"/>
                </a:lnTo>
                <a:lnTo>
                  <a:pt x="729" y="152"/>
                </a:lnTo>
                <a:lnTo>
                  <a:pt x="729" y="199"/>
                </a:lnTo>
                <a:close/>
                <a:moveTo>
                  <a:pt x="653" y="199"/>
                </a:moveTo>
                <a:lnTo>
                  <a:pt x="606" y="199"/>
                </a:lnTo>
                <a:lnTo>
                  <a:pt x="606" y="152"/>
                </a:lnTo>
                <a:lnTo>
                  <a:pt x="653" y="152"/>
                </a:lnTo>
                <a:lnTo>
                  <a:pt x="653" y="199"/>
                </a:lnTo>
                <a:close/>
                <a:moveTo>
                  <a:pt x="578" y="199"/>
                </a:moveTo>
                <a:lnTo>
                  <a:pt x="530" y="199"/>
                </a:lnTo>
                <a:lnTo>
                  <a:pt x="530" y="152"/>
                </a:lnTo>
                <a:lnTo>
                  <a:pt x="578" y="152"/>
                </a:lnTo>
                <a:lnTo>
                  <a:pt x="578" y="199"/>
                </a:lnTo>
                <a:close/>
                <a:moveTo>
                  <a:pt x="502" y="199"/>
                </a:moveTo>
                <a:lnTo>
                  <a:pt x="455" y="199"/>
                </a:lnTo>
                <a:lnTo>
                  <a:pt x="455" y="152"/>
                </a:lnTo>
                <a:lnTo>
                  <a:pt x="502" y="152"/>
                </a:lnTo>
                <a:lnTo>
                  <a:pt x="502" y="199"/>
                </a:lnTo>
                <a:close/>
                <a:moveTo>
                  <a:pt x="2622" y="123"/>
                </a:moveTo>
                <a:lnTo>
                  <a:pt x="2575" y="123"/>
                </a:lnTo>
                <a:lnTo>
                  <a:pt x="2575" y="76"/>
                </a:lnTo>
                <a:lnTo>
                  <a:pt x="2622" y="76"/>
                </a:lnTo>
                <a:lnTo>
                  <a:pt x="2622" y="123"/>
                </a:lnTo>
                <a:close/>
                <a:moveTo>
                  <a:pt x="1865" y="123"/>
                </a:moveTo>
                <a:lnTo>
                  <a:pt x="1818" y="123"/>
                </a:lnTo>
                <a:lnTo>
                  <a:pt x="1818" y="76"/>
                </a:lnTo>
                <a:lnTo>
                  <a:pt x="1865" y="76"/>
                </a:lnTo>
                <a:lnTo>
                  <a:pt x="1865" y="123"/>
                </a:lnTo>
                <a:close/>
                <a:moveTo>
                  <a:pt x="1789" y="123"/>
                </a:moveTo>
                <a:lnTo>
                  <a:pt x="1742" y="123"/>
                </a:lnTo>
                <a:lnTo>
                  <a:pt x="1742" y="76"/>
                </a:lnTo>
                <a:lnTo>
                  <a:pt x="1789" y="76"/>
                </a:lnTo>
                <a:lnTo>
                  <a:pt x="1789" y="123"/>
                </a:lnTo>
                <a:close/>
                <a:moveTo>
                  <a:pt x="1411" y="123"/>
                </a:moveTo>
                <a:lnTo>
                  <a:pt x="1363" y="123"/>
                </a:lnTo>
                <a:lnTo>
                  <a:pt x="1363" y="76"/>
                </a:lnTo>
                <a:lnTo>
                  <a:pt x="1411" y="76"/>
                </a:lnTo>
                <a:lnTo>
                  <a:pt x="1411" y="123"/>
                </a:lnTo>
                <a:close/>
                <a:moveTo>
                  <a:pt x="1335" y="123"/>
                </a:moveTo>
                <a:lnTo>
                  <a:pt x="1288" y="123"/>
                </a:lnTo>
                <a:lnTo>
                  <a:pt x="1288" y="76"/>
                </a:lnTo>
                <a:lnTo>
                  <a:pt x="1335" y="76"/>
                </a:lnTo>
                <a:lnTo>
                  <a:pt x="1335" y="123"/>
                </a:lnTo>
                <a:close/>
                <a:moveTo>
                  <a:pt x="1259" y="123"/>
                </a:moveTo>
                <a:lnTo>
                  <a:pt x="1212" y="123"/>
                </a:lnTo>
                <a:lnTo>
                  <a:pt x="1212" y="76"/>
                </a:lnTo>
                <a:lnTo>
                  <a:pt x="1259" y="76"/>
                </a:lnTo>
                <a:lnTo>
                  <a:pt x="1259" y="123"/>
                </a:lnTo>
                <a:close/>
                <a:moveTo>
                  <a:pt x="1184" y="123"/>
                </a:moveTo>
                <a:lnTo>
                  <a:pt x="1136" y="123"/>
                </a:lnTo>
                <a:lnTo>
                  <a:pt x="1136" y="76"/>
                </a:lnTo>
                <a:lnTo>
                  <a:pt x="1184" y="76"/>
                </a:lnTo>
                <a:lnTo>
                  <a:pt x="1184" y="123"/>
                </a:lnTo>
                <a:close/>
                <a:moveTo>
                  <a:pt x="1108" y="123"/>
                </a:moveTo>
                <a:lnTo>
                  <a:pt x="1060" y="123"/>
                </a:lnTo>
                <a:lnTo>
                  <a:pt x="1060" y="76"/>
                </a:lnTo>
                <a:lnTo>
                  <a:pt x="1108" y="76"/>
                </a:lnTo>
                <a:lnTo>
                  <a:pt x="1108" y="123"/>
                </a:lnTo>
                <a:close/>
                <a:moveTo>
                  <a:pt x="1032" y="123"/>
                </a:moveTo>
                <a:lnTo>
                  <a:pt x="985" y="123"/>
                </a:lnTo>
                <a:lnTo>
                  <a:pt x="985" y="76"/>
                </a:lnTo>
                <a:lnTo>
                  <a:pt x="1032" y="76"/>
                </a:lnTo>
                <a:lnTo>
                  <a:pt x="1032" y="123"/>
                </a:lnTo>
                <a:close/>
                <a:moveTo>
                  <a:pt x="881" y="123"/>
                </a:moveTo>
                <a:lnTo>
                  <a:pt x="833" y="123"/>
                </a:lnTo>
                <a:lnTo>
                  <a:pt x="833" y="76"/>
                </a:lnTo>
                <a:lnTo>
                  <a:pt x="881" y="76"/>
                </a:lnTo>
                <a:lnTo>
                  <a:pt x="881" y="123"/>
                </a:lnTo>
                <a:close/>
                <a:moveTo>
                  <a:pt x="805" y="123"/>
                </a:moveTo>
                <a:lnTo>
                  <a:pt x="758" y="123"/>
                </a:lnTo>
                <a:lnTo>
                  <a:pt x="758" y="76"/>
                </a:lnTo>
                <a:lnTo>
                  <a:pt x="805" y="76"/>
                </a:lnTo>
                <a:lnTo>
                  <a:pt x="805" y="123"/>
                </a:lnTo>
                <a:close/>
                <a:moveTo>
                  <a:pt x="729" y="123"/>
                </a:moveTo>
                <a:lnTo>
                  <a:pt x="682" y="123"/>
                </a:lnTo>
                <a:lnTo>
                  <a:pt x="682" y="76"/>
                </a:lnTo>
                <a:lnTo>
                  <a:pt x="729" y="76"/>
                </a:lnTo>
                <a:lnTo>
                  <a:pt x="729" y="123"/>
                </a:lnTo>
                <a:close/>
                <a:moveTo>
                  <a:pt x="578" y="123"/>
                </a:moveTo>
                <a:lnTo>
                  <a:pt x="530" y="123"/>
                </a:lnTo>
                <a:lnTo>
                  <a:pt x="530" y="76"/>
                </a:lnTo>
                <a:lnTo>
                  <a:pt x="578" y="76"/>
                </a:lnTo>
                <a:lnTo>
                  <a:pt x="578" y="123"/>
                </a:lnTo>
                <a:close/>
                <a:moveTo>
                  <a:pt x="2547" y="48"/>
                </a:moveTo>
                <a:lnTo>
                  <a:pt x="2499" y="48"/>
                </a:lnTo>
                <a:lnTo>
                  <a:pt x="2499" y="0"/>
                </a:lnTo>
                <a:lnTo>
                  <a:pt x="2547" y="0"/>
                </a:lnTo>
                <a:lnTo>
                  <a:pt x="2547" y="48"/>
                </a:lnTo>
                <a:close/>
                <a:moveTo>
                  <a:pt x="2244" y="48"/>
                </a:moveTo>
                <a:lnTo>
                  <a:pt x="2196" y="48"/>
                </a:lnTo>
                <a:lnTo>
                  <a:pt x="2196" y="0"/>
                </a:lnTo>
                <a:lnTo>
                  <a:pt x="2244" y="0"/>
                </a:lnTo>
                <a:lnTo>
                  <a:pt x="2244" y="48"/>
                </a:lnTo>
                <a:close/>
                <a:moveTo>
                  <a:pt x="2168" y="48"/>
                </a:moveTo>
                <a:lnTo>
                  <a:pt x="2121" y="48"/>
                </a:lnTo>
                <a:lnTo>
                  <a:pt x="2121" y="0"/>
                </a:lnTo>
                <a:lnTo>
                  <a:pt x="2168" y="0"/>
                </a:lnTo>
                <a:lnTo>
                  <a:pt x="2168" y="48"/>
                </a:lnTo>
                <a:close/>
                <a:moveTo>
                  <a:pt x="1335" y="48"/>
                </a:moveTo>
                <a:lnTo>
                  <a:pt x="1288" y="48"/>
                </a:lnTo>
                <a:lnTo>
                  <a:pt x="1288" y="0"/>
                </a:lnTo>
                <a:lnTo>
                  <a:pt x="1335" y="0"/>
                </a:lnTo>
                <a:lnTo>
                  <a:pt x="1335" y="48"/>
                </a:lnTo>
                <a:close/>
                <a:moveTo>
                  <a:pt x="1259" y="48"/>
                </a:moveTo>
                <a:lnTo>
                  <a:pt x="1212" y="48"/>
                </a:lnTo>
                <a:lnTo>
                  <a:pt x="1212" y="0"/>
                </a:lnTo>
                <a:lnTo>
                  <a:pt x="1259" y="0"/>
                </a:lnTo>
                <a:lnTo>
                  <a:pt x="1259" y="48"/>
                </a:lnTo>
                <a:close/>
                <a:moveTo>
                  <a:pt x="1184" y="48"/>
                </a:moveTo>
                <a:lnTo>
                  <a:pt x="1136" y="48"/>
                </a:lnTo>
                <a:lnTo>
                  <a:pt x="1136" y="0"/>
                </a:lnTo>
                <a:lnTo>
                  <a:pt x="1184" y="0"/>
                </a:lnTo>
                <a:lnTo>
                  <a:pt x="1184" y="48"/>
                </a:lnTo>
                <a:close/>
                <a:moveTo>
                  <a:pt x="1032" y="48"/>
                </a:moveTo>
                <a:lnTo>
                  <a:pt x="985" y="48"/>
                </a:lnTo>
                <a:lnTo>
                  <a:pt x="985" y="0"/>
                </a:lnTo>
                <a:lnTo>
                  <a:pt x="1032" y="0"/>
                </a:lnTo>
                <a:lnTo>
                  <a:pt x="1032" y="48"/>
                </a:lnTo>
                <a:close/>
                <a:moveTo>
                  <a:pt x="956" y="48"/>
                </a:moveTo>
                <a:lnTo>
                  <a:pt x="909" y="48"/>
                </a:lnTo>
                <a:lnTo>
                  <a:pt x="909" y="0"/>
                </a:lnTo>
                <a:lnTo>
                  <a:pt x="956" y="0"/>
                </a:lnTo>
                <a:lnTo>
                  <a:pt x="956" y="48"/>
                </a:lnTo>
                <a:close/>
                <a:moveTo>
                  <a:pt x="881" y="48"/>
                </a:moveTo>
                <a:lnTo>
                  <a:pt x="833" y="48"/>
                </a:lnTo>
                <a:lnTo>
                  <a:pt x="833" y="0"/>
                </a:lnTo>
                <a:lnTo>
                  <a:pt x="881" y="0"/>
                </a:lnTo>
                <a:lnTo>
                  <a:pt x="881" y="48"/>
                </a:lnTo>
                <a:close/>
                <a:moveTo>
                  <a:pt x="805" y="48"/>
                </a:moveTo>
                <a:lnTo>
                  <a:pt x="758" y="48"/>
                </a:lnTo>
                <a:lnTo>
                  <a:pt x="758" y="0"/>
                </a:lnTo>
                <a:lnTo>
                  <a:pt x="805" y="0"/>
                </a:lnTo>
                <a:lnTo>
                  <a:pt x="805" y="48"/>
                </a:lnTo>
                <a:close/>
              </a:path>
            </a:pathLst>
          </a:custGeom>
          <a:solidFill>
            <a:srgbClr val="40937D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57"/>
          <p:cNvSpPr txBox="1"/>
          <p:nvPr/>
        </p:nvSpPr>
        <p:spPr bwMode="auto">
          <a:xfrm>
            <a:off x="342900" y="1373484"/>
            <a:ext cx="51054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40937D"/>
              </a:buClr>
              <a:buFont typeface="+mj-lt"/>
              <a:buAutoNum type="arabicPeriod"/>
            </a:pPr>
            <a:r>
              <a:rPr lang="zh-CN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项目</a:t>
            </a:r>
            <a:r>
              <a:rPr lang="zh-CN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的核心业务是什么；</a:t>
            </a:r>
            <a:r>
              <a:rPr lang="en-GB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             </a:t>
            </a:r>
            <a:endParaRPr lang="en-GB" altLang="zh-CN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342900" indent="-342900">
              <a:lnSpc>
                <a:spcPct val="200000"/>
              </a:lnSpc>
              <a:buClr>
                <a:srgbClr val="40937D"/>
              </a:buClr>
              <a:buFont typeface="+mj-lt"/>
              <a:buAutoNum type="arabicPeriod"/>
            </a:pPr>
            <a:r>
              <a:rPr lang="zh-CN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项目</a:t>
            </a:r>
            <a:r>
              <a:rPr lang="zh-CN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的商业模式和盈利模式是什么；</a:t>
            </a:r>
            <a:r>
              <a:rPr lang="en-GB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</a:t>
            </a:r>
            <a:endParaRPr lang="en-GB" altLang="zh-CN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342900" indent="-342900">
              <a:lnSpc>
                <a:spcPct val="200000"/>
              </a:lnSpc>
              <a:buClr>
                <a:srgbClr val="40937D"/>
              </a:buClr>
              <a:buFont typeface="+mj-lt"/>
              <a:buAutoNum type="arabicPeriod"/>
            </a:pPr>
            <a:r>
              <a:rPr lang="zh-CN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市场</a:t>
            </a:r>
            <a:r>
              <a:rPr lang="zh-CN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容量多大；</a:t>
            </a:r>
          </a:p>
          <a:p>
            <a:pPr marL="342900" indent="-342900">
              <a:lnSpc>
                <a:spcPct val="200000"/>
              </a:lnSpc>
              <a:buClr>
                <a:srgbClr val="40937D"/>
              </a:buClr>
              <a:buFont typeface="+mj-lt"/>
              <a:buAutoNum type="arabicPeriod"/>
            </a:pPr>
            <a:r>
              <a:rPr lang="zh-CN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核心</a:t>
            </a:r>
            <a:r>
              <a:rPr lang="zh-CN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技术或商业模式的门槛是什么</a:t>
            </a:r>
            <a:r>
              <a:rPr lang="zh-CN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；</a:t>
            </a:r>
            <a:endParaRPr lang="en-US" altLang="zh-CN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342900" indent="-342900">
              <a:lnSpc>
                <a:spcPct val="200000"/>
              </a:lnSpc>
              <a:buClr>
                <a:srgbClr val="40937D"/>
              </a:buClr>
              <a:buFont typeface="+mj-lt"/>
              <a:buAutoNum type="arabicPeriod"/>
            </a:pPr>
            <a:r>
              <a:rPr lang="zh-CN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项目</a:t>
            </a:r>
            <a:r>
              <a:rPr lang="zh-CN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现状</a:t>
            </a:r>
            <a:r>
              <a:rPr lang="zh-CN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简述</a:t>
            </a: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 </a:t>
            </a:r>
            <a:r>
              <a:rPr lang="zh-CN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（</a:t>
            </a:r>
            <a:r>
              <a:rPr lang="zh-CN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比如客户数量</a:t>
            </a:r>
            <a:r>
              <a:rPr lang="zh-CN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，财务</a:t>
            </a:r>
            <a:r>
              <a:rPr lang="zh-CN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数据，关键里程碑）</a:t>
            </a:r>
            <a:r>
              <a:rPr lang="zh-CN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；</a:t>
            </a:r>
            <a:endParaRPr lang="en-US" altLang="zh-CN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342900" indent="-342900">
              <a:lnSpc>
                <a:spcPct val="200000"/>
              </a:lnSpc>
              <a:buClr>
                <a:srgbClr val="40937D"/>
              </a:buClr>
              <a:buFont typeface="+mj-lt"/>
              <a:buAutoNum type="arabicPeriod"/>
            </a:pPr>
            <a:r>
              <a:rPr lang="zh-CN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未来</a:t>
            </a:r>
            <a:r>
              <a:rPr lang="zh-CN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方向或公司</a:t>
            </a:r>
            <a:r>
              <a:rPr lang="en-GB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vision.</a:t>
            </a:r>
            <a:endParaRPr lang="zh-CN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786011" y="204580"/>
            <a:ext cx="57536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（目的：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给投资人、评委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一个项目画像，用</a:t>
            </a:r>
            <a:r>
              <a:rPr lang="en-US" altLang="zh-CN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30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秒左右讲解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14323" y="994478"/>
            <a:ext cx="42258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1800" b="1" dirty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用几句</a:t>
            </a:r>
            <a:r>
              <a:rPr lang="zh-CN" altLang="en-US" sz="1800" b="1" dirty="0" smtClean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话，连续并简明扼要地表达</a:t>
            </a:r>
            <a:r>
              <a:rPr lang="zh-CN" altLang="en-US" sz="1800" b="1" dirty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401611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290" y="623889"/>
            <a:ext cx="3019425" cy="30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30"/>
          <p:cNvGrpSpPr>
            <a:grpSpLocks/>
          </p:cNvGrpSpPr>
          <p:nvPr/>
        </p:nvGrpSpPr>
        <p:grpSpPr bwMode="auto">
          <a:xfrm>
            <a:off x="3133727" y="1175149"/>
            <a:ext cx="1265635" cy="2401490"/>
            <a:chOff x="0" y="0"/>
            <a:chExt cx="1687976" cy="3202328"/>
          </a:xfrm>
        </p:grpSpPr>
        <p:cxnSp>
          <p:nvCxnSpPr>
            <p:cNvPr id="6" name="直接连接符 9"/>
            <p:cNvCxnSpPr>
              <a:cxnSpLocks noChangeShapeType="1"/>
            </p:cNvCxnSpPr>
            <p:nvPr/>
          </p:nvCxnSpPr>
          <p:spPr bwMode="auto">
            <a:xfrm>
              <a:off x="723014" y="2282514"/>
              <a:ext cx="340242" cy="818707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直接连接符 12"/>
            <p:cNvCxnSpPr>
              <a:cxnSpLocks noChangeShapeType="1"/>
            </p:cNvCxnSpPr>
            <p:nvPr/>
          </p:nvCxnSpPr>
          <p:spPr bwMode="auto">
            <a:xfrm flipV="1">
              <a:off x="489098" y="2282514"/>
              <a:ext cx="233916" cy="409353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直接连接符 15"/>
            <p:cNvCxnSpPr>
              <a:cxnSpLocks noChangeShapeType="1"/>
            </p:cNvCxnSpPr>
            <p:nvPr/>
          </p:nvCxnSpPr>
          <p:spPr bwMode="auto">
            <a:xfrm flipH="1" flipV="1">
              <a:off x="0" y="1931640"/>
              <a:ext cx="723014" cy="350874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直接连接符 18"/>
            <p:cNvCxnSpPr>
              <a:cxnSpLocks noChangeShapeType="1"/>
            </p:cNvCxnSpPr>
            <p:nvPr/>
          </p:nvCxnSpPr>
          <p:spPr bwMode="auto">
            <a:xfrm flipH="1" flipV="1">
              <a:off x="723014" y="2282514"/>
              <a:ext cx="946298" cy="204676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直接连接符 21"/>
            <p:cNvCxnSpPr>
              <a:cxnSpLocks noChangeShapeType="1"/>
            </p:cNvCxnSpPr>
            <p:nvPr/>
          </p:nvCxnSpPr>
          <p:spPr bwMode="auto">
            <a:xfrm flipV="1">
              <a:off x="1307805" y="2487192"/>
              <a:ext cx="349656" cy="715136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直接连接符 24"/>
            <p:cNvCxnSpPr>
              <a:cxnSpLocks noChangeShapeType="1"/>
            </p:cNvCxnSpPr>
            <p:nvPr/>
          </p:nvCxnSpPr>
          <p:spPr bwMode="auto">
            <a:xfrm flipH="1" flipV="1">
              <a:off x="361507" y="0"/>
              <a:ext cx="361508" cy="2284010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椭圆 27"/>
            <p:cNvSpPr>
              <a:spLocks noChangeArrowheads="1"/>
            </p:cNvSpPr>
            <p:nvPr/>
          </p:nvSpPr>
          <p:spPr bwMode="auto">
            <a:xfrm>
              <a:off x="702570" y="2256088"/>
              <a:ext cx="67468" cy="67468"/>
            </a:xfrm>
            <a:prstGeom prst="ellipse">
              <a:avLst/>
            </a:prstGeom>
            <a:solidFill>
              <a:schemeClr val="bg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29"/>
            <p:cNvSpPr>
              <a:spLocks noChangeArrowheads="1"/>
            </p:cNvSpPr>
            <p:nvPr/>
          </p:nvSpPr>
          <p:spPr bwMode="auto">
            <a:xfrm>
              <a:off x="1620508" y="2451020"/>
              <a:ext cx="67468" cy="67468"/>
            </a:xfrm>
            <a:prstGeom prst="ellipse">
              <a:avLst/>
            </a:prstGeom>
            <a:solidFill>
              <a:schemeClr val="bg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文本框 31"/>
          <p:cNvSpPr txBox="1">
            <a:spLocks noChangeArrowheads="1"/>
          </p:cNvSpPr>
          <p:nvPr/>
        </p:nvSpPr>
        <p:spPr bwMode="auto">
          <a:xfrm>
            <a:off x="3676650" y="1235869"/>
            <a:ext cx="18014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4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</a:t>
            </a:r>
          </a:p>
          <a:p>
            <a:pPr algn="ctr" eaLnBrk="1" hangingPunct="1"/>
            <a:r>
              <a:rPr lang="en-US" altLang="zh-CN" sz="4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05</a:t>
            </a:r>
            <a:endParaRPr lang="zh-CN" altLang="en-US" sz="45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32"/>
          <p:cNvSpPr txBox="1">
            <a:spLocks noChangeArrowheads="1"/>
          </p:cNvSpPr>
          <p:nvPr/>
        </p:nvSpPr>
        <p:spPr bwMode="auto">
          <a:xfrm>
            <a:off x="3404784" y="2648315"/>
            <a:ext cx="24314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证明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项目价值的</a:t>
            </a:r>
            <a:endParaRPr lang="en-US" altLang="zh-CN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材料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框 33"/>
          <p:cNvSpPr txBox="1">
            <a:spLocks noChangeArrowheads="1"/>
          </p:cNvSpPr>
          <p:nvPr/>
        </p:nvSpPr>
        <p:spPr bwMode="auto">
          <a:xfrm>
            <a:off x="2776796" y="4023677"/>
            <a:ext cx="35904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、获奖</a:t>
            </a:r>
            <a:r>
              <a:rPr lang="zh-CN" altLang="en-US" sz="1600" b="1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、专利、</a:t>
            </a:r>
            <a:r>
              <a:rPr lang="zh-CN" altLang="en-US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合同、荣誉等信息</a:t>
            </a:r>
            <a:endParaRPr lang="zh-CN" altLang="en-US" sz="1600" b="1" dirty="0">
              <a:solidFill>
                <a:srgbClr val="40937D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065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1479" y="112247"/>
            <a:ext cx="675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幻灯片</a:t>
            </a:r>
            <a:r>
              <a:rPr lang="en-US" altLang="zh-CN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：获奖</a:t>
            </a:r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、专利、合同、荣誉</a:t>
            </a:r>
            <a:endParaRPr lang="zh-CN" altLang="en-US" sz="28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76919" y="1219007"/>
            <a:ext cx="2197739" cy="1826858"/>
          </a:xfrm>
          <a:prstGeom prst="rect">
            <a:avLst/>
          </a:prstGeom>
          <a:solidFill>
            <a:srgbClr val="40937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542059" y="1219007"/>
            <a:ext cx="2197739" cy="1826858"/>
          </a:xfrm>
          <a:prstGeom prst="rect">
            <a:avLst/>
          </a:prstGeom>
          <a:solidFill>
            <a:srgbClr val="40937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20277" y="1219007"/>
            <a:ext cx="2197739" cy="1826858"/>
          </a:xfrm>
          <a:prstGeom prst="rect">
            <a:avLst/>
          </a:prstGeom>
          <a:solidFill>
            <a:srgbClr val="40937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44278" y="1322082"/>
            <a:ext cx="1949735" cy="162070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7" name="五边形 16"/>
          <p:cNvSpPr/>
          <p:nvPr/>
        </p:nvSpPr>
        <p:spPr>
          <a:xfrm>
            <a:off x="720276" y="2523785"/>
            <a:ext cx="1600200" cy="321469"/>
          </a:xfrm>
          <a:prstGeom prst="homePlate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929269" y="2523785"/>
            <a:ext cx="1249687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324882" y="897377"/>
            <a:ext cx="5852134" cy="3093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呈现方式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：最好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上下两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排、各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放三个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照片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下面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分别注明：</a:t>
            </a:r>
            <a:r>
              <a:rPr lang="en-US" altLang="zh-CN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获得</a:t>
            </a:r>
            <a:r>
              <a:rPr lang="en-US" altLang="zh-CN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zzz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672600" y="1322082"/>
            <a:ext cx="1949735" cy="162070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0" name="五边形 19"/>
          <p:cNvSpPr/>
          <p:nvPr/>
        </p:nvSpPr>
        <p:spPr>
          <a:xfrm>
            <a:off x="3542057" y="2523785"/>
            <a:ext cx="1600200" cy="321469"/>
          </a:xfrm>
          <a:prstGeom prst="homePlate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751050" y="2523785"/>
            <a:ext cx="1249687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500921" y="1322082"/>
            <a:ext cx="1949735" cy="162070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3" name="五边形 22"/>
          <p:cNvSpPr/>
          <p:nvPr/>
        </p:nvSpPr>
        <p:spPr>
          <a:xfrm>
            <a:off x="6376917" y="2523785"/>
            <a:ext cx="1600200" cy="321469"/>
          </a:xfrm>
          <a:prstGeom prst="homePlate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585911" y="2523785"/>
            <a:ext cx="1249687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合同、荣誉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342900" y="558700"/>
            <a:ext cx="8801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（专利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：注明多少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授权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、多少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归团队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、多少归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学校并提供证明材料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，以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取得投资人的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认可。 ）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65" y="1618360"/>
            <a:ext cx="553149" cy="55314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41" y="1618360"/>
            <a:ext cx="553149" cy="55314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17" y="1618360"/>
            <a:ext cx="553149" cy="553149"/>
          </a:xfrm>
          <a:prstGeom prst="rect">
            <a:avLst/>
          </a:prstGeom>
        </p:spPr>
      </p:pic>
      <p:sp>
        <p:nvSpPr>
          <p:cNvPr id="32" name="矩形 5"/>
          <p:cNvSpPr/>
          <p:nvPr/>
        </p:nvSpPr>
        <p:spPr>
          <a:xfrm>
            <a:off x="6383457" y="3169499"/>
            <a:ext cx="2197739" cy="1826858"/>
          </a:xfrm>
          <a:prstGeom prst="rect">
            <a:avLst/>
          </a:prstGeom>
          <a:solidFill>
            <a:srgbClr val="40937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1"/>
          <p:cNvSpPr/>
          <p:nvPr/>
        </p:nvSpPr>
        <p:spPr>
          <a:xfrm>
            <a:off x="3548597" y="3169499"/>
            <a:ext cx="2197739" cy="1826858"/>
          </a:xfrm>
          <a:prstGeom prst="rect">
            <a:avLst/>
          </a:prstGeom>
          <a:solidFill>
            <a:srgbClr val="40937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4" name="矩形 13"/>
          <p:cNvSpPr/>
          <p:nvPr/>
        </p:nvSpPr>
        <p:spPr>
          <a:xfrm>
            <a:off x="726815" y="3169499"/>
            <a:ext cx="2197739" cy="1826858"/>
          </a:xfrm>
          <a:prstGeom prst="rect">
            <a:avLst/>
          </a:prstGeom>
          <a:solidFill>
            <a:srgbClr val="40937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5" name="矩形 25"/>
          <p:cNvSpPr/>
          <p:nvPr/>
        </p:nvSpPr>
        <p:spPr>
          <a:xfrm>
            <a:off x="850816" y="3272574"/>
            <a:ext cx="1949735" cy="162070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6" name="五边形 16"/>
          <p:cNvSpPr/>
          <p:nvPr/>
        </p:nvSpPr>
        <p:spPr>
          <a:xfrm>
            <a:off x="726814" y="4474277"/>
            <a:ext cx="1600200" cy="321469"/>
          </a:xfrm>
          <a:prstGeom prst="homePlate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17"/>
          <p:cNvSpPr txBox="1"/>
          <p:nvPr/>
        </p:nvSpPr>
        <p:spPr>
          <a:xfrm>
            <a:off x="935807" y="4474277"/>
            <a:ext cx="1249687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</a:t>
            </a:r>
          </a:p>
        </p:txBody>
      </p:sp>
      <p:sp>
        <p:nvSpPr>
          <p:cNvPr id="38" name="矩形 26"/>
          <p:cNvSpPr/>
          <p:nvPr/>
        </p:nvSpPr>
        <p:spPr>
          <a:xfrm>
            <a:off x="3679138" y="3272574"/>
            <a:ext cx="1949735" cy="162070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9" name="五边形 19"/>
          <p:cNvSpPr/>
          <p:nvPr/>
        </p:nvSpPr>
        <p:spPr>
          <a:xfrm>
            <a:off x="3548595" y="4474277"/>
            <a:ext cx="1600200" cy="321469"/>
          </a:xfrm>
          <a:prstGeom prst="homePlate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20"/>
          <p:cNvSpPr txBox="1"/>
          <p:nvPr/>
        </p:nvSpPr>
        <p:spPr>
          <a:xfrm>
            <a:off x="3757588" y="4474277"/>
            <a:ext cx="1249687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27"/>
          <p:cNvSpPr/>
          <p:nvPr/>
        </p:nvSpPr>
        <p:spPr>
          <a:xfrm>
            <a:off x="6507459" y="3272574"/>
            <a:ext cx="1949735" cy="162070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2" name="五边形 22"/>
          <p:cNvSpPr/>
          <p:nvPr/>
        </p:nvSpPr>
        <p:spPr>
          <a:xfrm>
            <a:off x="6383455" y="4474277"/>
            <a:ext cx="1600200" cy="321469"/>
          </a:xfrm>
          <a:prstGeom prst="homePlate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23"/>
          <p:cNvSpPr txBox="1"/>
          <p:nvPr/>
        </p:nvSpPr>
        <p:spPr>
          <a:xfrm>
            <a:off x="6592449" y="4474277"/>
            <a:ext cx="1249687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合同、荣誉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03" y="3568852"/>
            <a:ext cx="553149" cy="553149"/>
          </a:xfrm>
          <a:prstGeom prst="rect">
            <a:avLst/>
          </a:prstGeom>
        </p:spPr>
      </p:pic>
      <p:pic>
        <p:nvPicPr>
          <p:cNvPr id="45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179" y="3568852"/>
            <a:ext cx="553149" cy="553149"/>
          </a:xfrm>
          <a:prstGeom prst="rect">
            <a:avLst/>
          </a:prstGeom>
        </p:spPr>
      </p:pic>
      <p:pic>
        <p:nvPicPr>
          <p:cNvPr id="46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55" y="3568852"/>
            <a:ext cx="553149" cy="55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1479" y="112247"/>
            <a:ext cx="42300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幻灯片</a:t>
            </a:r>
            <a:r>
              <a:rPr lang="en-US" altLang="zh-CN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：以愿景结尾</a:t>
            </a: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342900" y="560961"/>
            <a:ext cx="8721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（路演接近尾声，一定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要用真心语言来感动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评委和投资人！）</a:t>
            </a:r>
            <a:endParaRPr lang="en-US" altLang="zh-CN" sz="1600" b="1" dirty="0" smtClean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（要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考虑到国家层面，想想可以为国家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、社会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做哪些贡献，以实际和远大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的愿景来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感动评委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。）</a:t>
            </a:r>
            <a:endParaRPr lang="zh-CN" altLang="en-US" sz="16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39" name="Picture 2" descr="https://tcfile.hxpan.com/o_1bni5hfp7d0jjv1j721qd4v8v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42" y="1391958"/>
            <a:ext cx="5273060" cy="3632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026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0"/>
            <a:ext cx="9140282" cy="5143500"/>
          </a:xfrm>
          <a:prstGeom prst="rect">
            <a:avLst/>
          </a:prstGeom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579600" y="1296246"/>
            <a:ext cx="299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项目最核心部分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498916" y="1323778"/>
            <a:ext cx="3144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逻辑及数据要合理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607354" y="2687967"/>
            <a:ext cx="25073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靠实际数据说话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517044" y="2698202"/>
            <a:ext cx="3398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这么牛的事情由谁来做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885469" y="1256956"/>
            <a:ext cx="516731" cy="516731"/>
            <a:chOff x="1775223" y="1694260"/>
            <a:chExt cx="516731" cy="516731"/>
          </a:xfrm>
        </p:grpSpPr>
        <p:sp>
          <p:nvSpPr>
            <p:cNvPr id="5" name="椭圆 4"/>
            <p:cNvSpPr>
              <a:spLocks noChangeArrowheads="1"/>
            </p:cNvSpPr>
            <p:nvPr/>
          </p:nvSpPr>
          <p:spPr bwMode="auto">
            <a:xfrm>
              <a:off x="1775223" y="1694260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68"/>
            <p:cNvSpPr>
              <a:spLocks noEditPoints="1"/>
            </p:cNvSpPr>
            <p:nvPr/>
          </p:nvSpPr>
          <p:spPr bwMode="auto">
            <a:xfrm>
              <a:off x="1894285" y="1815704"/>
              <a:ext cx="271463" cy="273844"/>
            </a:xfrm>
            <a:custGeom>
              <a:avLst/>
              <a:gdLst>
                <a:gd name="T0" fmla="*/ 2147483647 w 286"/>
                <a:gd name="T1" fmla="*/ 2147483647 h 288"/>
                <a:gd name="T2" fmla="*/ 2147483647 w 286"/>
                <a:gd name="T3" fmla="*/ 2147483647 h 288"/>
                <a:gd name="T4" fmla="*/ 2147483647 w 286"/>
                <a:gd name="T5" fmla="*/ 2147483647 h 288"/>
                <a:gd name="T6" fmla="*/ 2147483647 w 286"/>
                <a:gd name="T7" fmla="*/ 0 h 288"/>
                <a:gd name="T8" fmla="*/ 2147483647 w 286"/>
                <a:gd name="T9" fmla="*/ 0 h 288"/>
                <a:gd name="T10" fmla="*/ 2147483647 w 286"/>
                <a:gd name="T11" fmla="*/ 2147483647 h 288"/>
                <a:gd name="T12" fmla="*/ 2147483647 w 286"/>
                <a:gd name="T13" fmla="*/ 2147483647 h 288"/>
                <a:gd name="T14" fmla="*/ 0 w 286"/>
                <a:gd name="T15" fmla="*/ 2147483647 h 288"/>
                <a:gd name="T16" fmla="*/ 0 w 286"/>
                <a:gd name="T17" fmla="*/ 2147483647 h 288"/>
                <a:gd name="T18" fmla="*/ 2147483647 w 286"/>
                <a:gd name="T19" fmla="*/ 2147483647 h 288"/>
                <a:gd name="T20" fmla="*/ 2147483647 w 286"/>
                <a:gd name="T21" fmla="*/ 2147483647 h 288"/>
                <a:gd name="T22" fmla="*/ 2147483647 w 286"/>
                <a:gd name="T23" fmla="*/ 2147483647 h 288"/>
                <a:gd name="T24" fmla="*/ 2147483647 w 286"/>
                <a:gd name="T25" fmla="*/ 2147483647 h 288"/>
                <a:gd name="T26" fmla="*/ 2147483647 w 286"/>
                <a:gd name="T27" fmla="*/ 2147483647 h 288"/>
                <a:gd name="T28" fmla="*/ 2147483647 w 286"/>
                <a:gd name="T29" fmla="*/ 2147483647 h 288"/>
                <a:gd name="T30" fmla="*/ 2147483647 w 286"/>
                <a:gd name="T31" fmla="*/ 2147483647 h 288"/>
                <a:gd name="T32" fmla="*/ 2147483647 w 286"/>
                <a:gd name="T33" fmla="*/ 2147483647 h 288"/>
                <a:gd name="T34" fmla="*/ 2147483647 w 286"/>
                <a:gd name="T35" fmla="*/ 2147483647 h 288"/>
                <a:gd name="T36" fmla="*/ 2147483647 w 286"/>
                <a:gd name="T37" fmla="*/ 2147483647 h 288"/>
                <a:gd name="T38" fmla="*/ 2147483647 w 286"/>
                <a:gd name="T39" fmla="*/ 2147483647 h 288"/>
                <a:gd name="T40" fmla="*/ 2147483647 w 286"/>
                <a:gd name="T41" fmla="*/ 2147483647 h 288"/>
                <a:gd name="T42" fmla="*/ 2147483647 w 286"/>
                <a:gd name="T43" fmla="*/ 2147483647 h 288"/>
                <a:gd name="T44" fmla="*/ 2147483647 w 286"/>
                <a:gd name="T45" fmla="*/ 2147483647 h 288"/>
                <a:gd name="T46" fmla="*/ 2147483647 w 286"/>
                <a:gd name="T47" fmla="*/ 2147483647 h 288"/>
                <a:gd name="T48" fmla="*/ 2147483647 w 286"/>
                <a:gd name="T49" fmla="*/ 2147483647 h 288"/>
                <a:gd name="T50" fmla="*/ 2147483647 w 286"/>
                <a:gd name="T51" fmla="*/ 2147483647 h 288"/>
                <a:gd name="T52" fmla="*/ 2147483647 w 286"/>
                <a:gd name="T53" fmla="*/ 2147483647 h 288"/>
                <a:gd name="T54" fmla="*/ 2147483647 w 286"/>
                <a:gd name="T55" fmla="*/ 2147483647 h 288"/>
                <a:gd name="T56" fmla="*/ 2147483647 w 286"/>
                <a:gd name="T57" fmla="*/ 2147483647 h 288"/>
                <a:gd name="T58" fmla="*/ 2147483647 w 286"/>
                <a:gd name="T59" fmla="*/ 2147483647 h 288"/>
                <a:gd name="T60" fmla="*/ 2147483647 w 286"/>
                <a:gd name="T61" fmla="*/ 2147483647 h 288"/>
                <a:gd name="T62" fmla="*/ 2147483647 w 286"/>
                <a:gd name="T63" fmla="*/ 2147483647 h 288"/>
                <a:gd name="T64" fmla="*/ 2147483647 w 286"/>
                <a:gd name="T65" fmla="*/ 2147483647 h 2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6" h="288">
                  <a:moveTo>
                    <a:pt x="286" y="131"/>
                  </a:moveTo>
                  <a:cubicBezTo>
                    <a:pt x="259" y="131"/>
                    <a:pt x="259" y="131"/>
                    <a:pt x="259" y="131"/>
                  </a:cubicBezTo>
                  <a:cubicBezTo>
                    <a:pt x="254" y="76"/>
                    <a:pt x="210" y="31"/>
                    <a:pt x="155" y="2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76" y="32"/>
                    <a:pt x="32" y="76"/>
                    <a:pt x="27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33" y="209"/>
                    <a:pt x="77" y="252"/>
                    <a:pt x="131" y="258"/>
                  </a:cubicBezTo>
                  <a:cubicBezTo>
                    <a:pt x="131" y="288"/>
                    <a:pt x="131" y="288"/>
                    <a:pt x="131" y="288"/>
                  </a:cubicBezTo>
                  <a:cubicBezTo>
                    <a:pt x="155" y="288"/>
                    <a:pt x="155" y="288"/>
                    <a:pt x="155" y="288"/>
                  </a:cubicBezTo>
                  <a:cubicBezTo>
                    <a:pt x="155" y="258"/>
                    <a:pt x="155" y="258"/>
                    <a:pt x="155" y="258"/>
                  </a:cubicBezTo>
                  <a:cubicBezTo>
                    <a:pt x="210" y="253"/>
                    <a:pt x="253" y="209"/>
                    <a:pt x="259" y="155"/>
                  </a:cubicBezTo>
                  <a:cubicBezTo>
                    <a:pt x="286" y="155"/>
                    <a:pt x="286" y="155"/>
                    <a:pt x="286" y="155"/>
                  </a:cubicBezTo>
                  <a:lnTo>
                    <a:pt x="286" y="131"/>
                  </a:lnTo>
                  <a:close/>
                  <a:moveTo>
                    <a:pt x="235" y="131"/>
                  </a:moveTo>
                  <a:cubicBezTo>
                    <a:pt x="155" y="131"/>
                    <a:pt x="155" y="131"/>
                    <a:pt x="155" y="131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97" y="55"/>
                    <a:pt x="231" y="89"/>
                    <a:pt x="235" y="131"/>
                  </a:cubicBezTo>
                  <a:close/>
                  <a:moveTo>
                    <a:pt x="131" y="50"/>
                  </a:moveTo>
                  <a:cubicBezTo>
                    <a:pt x="131" y="131"/>
                    <a:pt x="131" y="131"/>
                    <a:pt x="131" y="131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56" y="89"/>
                    <a:pt x="89" y="56"/>
                    <a:pt x="131" y="50"/>
                  </a:cubicBezTo>
                  <a:close/>
                  <a:moveTo>
                    <a:pt x="52" y="155"/>
                  </a:moveTo>
                  <a:cubicBezTo>
                    <a:pt x="131" y="155"/>
                    <a:pt x="131" y="155"/>
                    <a:pt x="131" y="155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90" y="228"/>
                    <a:pt x="57" y="196"/>
                    <a:pt x="52" y="155"/>
                  </a:cubicBezTo>
                  <a:close/>
                  <a:moveTo>
                    <a:pt x="155" y="234"/>
                  </a:moveTo>
                  <a:cubicBezTo>
                    <a:pt x="155" y="155"/>
                    <a:pt x="155" y="155"/>
                    <a:pt x="15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29" y="196"/>
                    <a:pt x="196" y="229"/>
                    <a:pt x="155" y="234"/>
                  </a:cubicBezTo>
                  <a:close/>
                </a:path>
              </a:pathLst>
            </a:cu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856053" y="1296246"/>
            <a:ext cx="516731" cy="516731"/>
            <a:chOff x="4899423" y="1694260"/>
            <a:chExt cx="516731" cy="516731"/>
          </a:xfrm>
        </p:grpSpPr>
        <p:sp>
          <p:nvSpPr>
            <p:cNvPr id="7" name="椭圆 6"/>
            <p:cNvSpPr>
              <a:spLocks noChangeArrowheads="1"/>
            </p:cNvSpPr>
            <p:nvPr/>
          </p:nvSpPr>
          <p:spPr bwMode="auto">
            <a:xfrm>
              <a:off x="4899423" y="1694260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14" name="组合 13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0872" y="1814513"/>
              <a:ext cx="232172" cy="275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组合 36"/>
          <p:cNvGrpSpPr/>
          <p:nvPr/>
        </p:nvGrpSpPr>
        <p:grpSpPr>
          <a:xfrm>
            <a:off x="881896" y="2670670"/>
            <a:ext cx="516731" cy="516731"/>
            <a:chOff x="1775223" y="3187304"/>
            <a:chExt cx="516731" cy="516731"/>
          </a:xfrm>
        </p:grpSpPr>
        <p:sp>
          <p:nvSpPr>
            <p:cNvPr id="9" name="椭圆 8"/>
            <p:cNvSpPr>
              <a:spLocks noChangeArrowheads="1"/>
            </p:cNvSpPr>
            <p:nvPr/>
          </p:nvSpPr>
          <p:spPr bwMode="auto">
            <a:xfrm>
              <a:off x="1775223" y="3187304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15" name="组合 16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191" y="3300413"/>
              <a:ext cx="270272" cy="27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组合 35"/>
          <p:cNvGrpSpPr/>
          <p:nvPr/>
        </p:nvGrpSpPr>
        <p:grpSpPr>
          <a:xfrm>
            <a:off x="881895" y="3848078"/>
            <a:ext cx="516731" cy="516731"/>
            <a:chOff x="2445493" y="4593496"/>
            <a:chExt cx="516731" cy="516731"/>
          </a:xfrm>
        </p:grpSpPr>
        <p:sp>
          <p:nvSpPr>
            <p:cNvPr id="11" name="椭圆 10"/>
            <p:cNvSpPr>
              <a:spLocks noChangeArrowheads="1"/>
            </p:cNvSpPr>
            <p:nvPr/>
          </p:nvSpPr>
          <p:spPr bwMode="auto">
            <a:xfrm>
              <a:off x="2445493" y="4593496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372"/>
            <p:cNvSpPr>
              <a:spLocks/>
            </p:cNvSpPr>
            <p:nvPr/>
          </p:nvSpPr>
          <p:spPr bwMode="auto">
            <a:xfrm>
              <a:off x="2558601" y="4754229"/>
              <a:ext cx="291704" cy="195263"/>
            </a:xfrm>
            <a:custGeom>
              <a:avLst/>
              <a:gdLst>
                <a:gd name="T0" fmla="*/ 2147483647 w 174"/>
                <a:gd name="T1" fmla="*/ 2147483647 h 117"/>
                <a:gd name="T2" fmla="*/ 2147483647 w 174"/>
                <a:gd name="T3" fmla="*/ 0 h 117"/>
                <a:gd name="T4" fmla="*/ 2147483647 w 174"/>
                <a:gd name="T5" fmla="*/ 2147483647 h 117"/>
                <a:gd name="T6" fmla="*/ 2147483647 w 174"/>
                <a:gd name="T7" fmla="*/ 2147483647 h 117"/>
                <a:gd name="T8" fmla="*/ 2147483647 w 174"/>
                <a:gd name="T9" fmla="*/ 2147483647 h 117"/>
                <a:gd name="T10" fmla="*/ 2147483647 w 174"/>
                <a:gd name="T11" fmla="*/ 2147483647 h 117"/>
                <a:gd name="T12" fmla="*/ 0 w 174"/>
                <a:gd name="T13" fmla="*/ 2147483647 h 117"/>
                <a:gd name="T14" fmla="*/ 2147483647 w 174"/>
                <a:gd name="T15" fmla="*/ 2147483647 h 117"/>
                <a:gd name="T16" fmla="*/ 2147483647 w 174"/>
                <a:gd name="T17" fmla="*/ 2147483647 h 117"/>
                <a:gd name="T18" fmla="*/ 2147483647 w 174"/>
                <a:gd name="T19" fmla="*/ 2147483647 h 117"/>
                <a:gd name="T20" fmla="*/ 2147483647 w 174"/>
                <a:gd name="T21" fmla="*/ 2147483647 h 117"/>
                <a:gd name="T22" fmla="*/ 2147483647 w 174"/>
                <a:gd name="T23" fmla="*/ 2147483647 h 117"/>
                <a:gd name="T24" fmla="*/ 2147483647 w 174"/>
                <a:gd name="T25" fmla="*/ 2147483647 h 1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4" h="117">
                  <a:moveTo>
                    <a:pt x="156" y="71"/>
                  </a:moveTo>
                  <a:lnTo>
                    <a:pt x="174" y="0"/>
                  </a:lnTo>
                  <a:lnTo>
                    <a:pt x="103" y="18"/>
                  </a:lnTo>
                  <a:lnTo>
                    <a:pt x="121" y="35"/>
                  </a:lnTo>
                  <a:lnTo>
                    <a:pt x="90" y="66"/>
                  </a:lnTo>
                  <a:lnTo>
                    <a:pt x="62" y="37"/>
                  </a:lnTo>
                  <a:lnTo>
                    <a:pt x="0" y="99"/>
                  </a:lnTo>
                  <a:lnTo>
                    <a:pt x="19" y="117"/>
                  </a:lnTo>
                  <a:lnTo>
                    <a:pt x="62" y="74"/>
                  </a:lnTo>
                  <a:lnTo>
                    <a:pt x="90" y="103"/>
                  </a:lnTo>
                  <a:lnTo>
                    <a:pt x="140" y="55"/>
                  </a:lnTo>
                  <a:lnTo>
                    <a:pt x="156" y="71"/>
                  </a:lnTo>
                  <a:close/>
                </a:path>
              </a:pathLst>
            </a:cu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" name="文本框 20"/>
          <p:cNvSpPr txBox="1">
            <a:spLocks noChangeArrowheads="1"/>
          </p:cNvSpPr>
          <p:nvPr/>
        </p:nvSpPr>
        <p:spPr bwMode="auto">
          <a:xfrm>
            <a:off x="1579601" y="1811340"/>
            <a:ext cx="15411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lang="zh-CN" altLang="en-US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</a:t>
            </a:r>
            <a:r>
              <a:rPr lang="zh-CN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问题</a:t>
            </a:r>
            <a:r>
              <a:rPr lang="en-GB" altLang="zh-CN" sz="16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lang="zh-CN" altLang="zh-CN" sz="16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痛点</a:t>
            </a:r>
          </a:p>
        </p:txBody>
      </p:sp>
      <p:sp>
        <p:nvSpPr>
          <p:cNvPr id="21" name="文本框 24"/>
          <p:cNvSpPr txBox="1">
            <a:spLocks noChangeArrowheads="1"/>
          </p:cNvSpPr>
          <p:nvPr/>
        </p:nvSpPr>
        <p:spPr bwMode="auto">
          <a:xfrm>
            <a:off x="5517044" y="1832284"/>
            <a:ext cx="138691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、市场分析 </a:t>
            </a:r>
            <a:endParaRPr lang="zh-CN" altLang="en-US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文本框 25"/>
          <p:cNvSpPr txBox="1">
            <a:spLocks noChangeArrowheads="1"/>
          </p:cNvSpPr>
          <p:nvPr/>
        </p:nvSpPr>
        <p:spPr bwMode="auto">
          <a:xfrm>
            <a:off x="6882331" y="1808392"/>
            <a:ext cx="14665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、竞争分析 </a:t>
            </a:r>
            <a:endParaRPr lang="zh-CN" altLang="en-US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文本框 26"/>
          <p:cNvSpPr txBox="1">
            <a:spLocks noChangeArrowheads="1"/>
          </p:cNvSpPr>
          <p:nvPr/>
        </p:nvSpPr>
        <p:spPr bwMode="auto">
          <a:xfrm>
            <a:off x="5525527" y="2170838"/>
            <a:ext cx="141871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、商业模式 </a:t>
            </a:r>
            <a:endParaRPr lang="zh-CN" altLang="en-US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文本框 27"/>
          <p:cNvSpPr txBox="1">
            <a:spLocks noChangeArrowheads="1"/>
          </p:cNvSpPr>
          <p:nvPr/>
        </p:nvSpPr>
        <p:spPr bwMode="auto">
          <a:xfrm>
            <a:off x="6882331" y="2163938"/>
            <a:ext cx="13574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、市场推广</a:t>
            </a:r>
            <a:endParaRPr lang="zh-CN" altLang="en-US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文本框 28"/>
          <p:cNvSpPr txBox="1">
            <a:spLocks noChangeArrowheads="1"/>
          </p:cNvSpPr>
          <p:nvPr/>
        </p:nvSpPr>
        <p:spPr bwMode="auto">
          <a:xfrm>
            <a:off x="1608587" y="3285271"/>
            <a:ext cx="33978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、业务</a:t>
            </a:r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财务现状</a:t>
            </a:r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业务计划</a:t>
            </a:r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+</a:t>
            </a:r>
          </a:p>
          <a:p>
            <a:r>
              <a:rPr lang="en-US" altLang="zh-CN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财务预期</a:t>
            </a:r>
            <a:r>
              <a:rPr lang="en-US" altLang="zh-CN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融资需求</a:t>
            </a:r>
            <a:endParaRPr lang="zh-CN" altLang="en-US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文本框 32"/>
          <p:cNvSpPr txBox="1">
            <a:spLocks noChangeArrowheads="1"/>
          </p:cNvSpPr>
          <p:nvPr/>
        </p:nvSpPr>
        <p:spPr bwMode="auto">
          <a:xfrm>
            <a:off x="5525527" y="3290762"/>
            <a:ext cx="361661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、团队：创始人</a:t>
            </a:r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核心团队</a:t>
            </a:r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顾问团队 </a:t>
            </a:r>
            <a:endParaRPr lang="zh-CN" altLang="en-US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文本框 33"/>
          <p:cNvSpPr txBox="1">
            <a:spLocks noChangeArrowheads="1"/>
          </p:cNvSpPr>
          <p:nvPr/>
        </p:nvSpPr>
        <p:spPr bwMode="auto">
          <a:xfrm>
            <a:off x="1608588" y="4392311"/>
            <a:ext cx="275667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、获奖</a:t>
            </a:r>
            <a:r>
              <a:rPr lang="zh-CN" altLang="en-US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、专利、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合同、荣誉</a:t>
            </a:r>
            <a:endParaRPr lang="zh-CN" altLang="en-US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文本框 34"/>
          <p:cNvSpPr txBox="1">
            <a:spLocks noChangeArrowheads="1"/>
          </p:cNvSpPr>
          <p:nvPr/>
        </p:nvSpPr>
        <p:spPr bwMode="auto">
          <a:xfrm>
            <a:off x="1608589" y="4715476"/>
            <a:ext cx="12065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、愿</a:t>
            </a:r>
            <a:r>
              <a:rPr lang="zh-CN" altLang="en-US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景</a:t>
            </a:r>
          </a:p>
        </p:txBody>
      </p:sp>
      <p:sp>
        <p:nvSpPr>
          <p:cNvPr id="33" name="文本框 36"/>
          <p:cNvSpPr txBox="1">
            <a:spLocks noChangeArrowheads="1"/>
          </p:cNvSpPr>
          <p:nvPr/>
        </p:nvSpPr>
        <p:spPr bwMode="auto">
          <a:xfrm>
            <a:off x="3338452" y="462679"/>
            <a:ext cx="27496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 录 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文本框 20"/>
          <p:cNvSpPr txBox="1">
            <a:spLocks noChangeArrowheads="1"/>
          </p:cNvSpPr>
          <p:nvPr/>
        </p:nvSpPr>
        <p:spPr bwMode="auto">
          <a:xfrm>
            <a:off x="1579600" y="2171890"/>
            <a:ext cx="15319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3</a:t>
            </a:r>
            <a:r>
              <a:rPr lang="zh-CN" altLang="en-US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、数据</a:t>
            </a:r>
            <a:r>
              <a:rPr lang="zh-CN" altLang="en-US" sz="16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验证 </a:t>
            </a:r>
            <a:endParaRPr lang="zh-CN" altLang="zh-CN" sz="16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9" name="文本框 20"/>
          <p:cNvSpPr txBox="1">
            <a:spLocks noChangeArrowheads="1"/>
          </p:cNvSpPr>
          <p:nvPr/>
        </p:nvSpPr>
        <p:spPr bwMode="auto">
          <a:xfrm>
            <a:off x="3120766" y="1835707"/>
            <a:ext cx="14604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  <a:r>
              <a:rPr lang="zh-CN" altLang="en-US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</a:t>
            </a:r>
            <a:r>
              <a:rPr lang="zh-CN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解决</a:t>
            </a:r>
            <a:r>
              <a:rPr lang="zh-CN" altLang="zh-CN" sz="16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方案</a:t>
            </a:r>
          </a:p>
        </p:txBody>
      </p:sp>
      <p:sp>
        <p:nvSpPr>
          <p:cNvPr id="40" name="文本框 20"/>
          <p:cNvSpPr txBox="1">
            <a:spLocks noChangeArrowheads="1"/>
          </p:cNvSpPr>
          <p:nvPr/>
        </p:nvSpPr>
        <p:spPr bwMode="auto">
          <a:xfrm>
            <a:off x="3120766" y="2155449"/>
            <a:ext cx="16579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4</a:t>
            </a:r>
            <a:r>
              <a:rPr lang="zh-CN" altLang="en-US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、产品</a:t>
            </a:r>
            <a:r>
              <a:rPr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lang="zh-CN" altLang="en-US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服务</a:t>
            </a:r>
            <a:endParaRPr lang="zh-CN" altLang="zh-CN" sz="16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2" name="Oval 13"/>
          <p:cNvSpPr>
            <a:spLocks noChangeArrowheads="1"/>
          </p:cNvSpPr>
          <p:nvPr/>
        </p:nvSpPr>
        <p:spPr bwMode="auto">
          <a:xfrm>
            <a:off x="4885222" y="2664557"/>
            <a:ext cx="516731" cy="528955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81"/>
          <p:cNvSpPr>
            <a:spLocks noEditPoints="1"/>
          </p:cNvSpPr>
          <p:nvPr/>
        </p:nvSpPr>
        <p:spPr bwMode="auto">
          <a:xfrm>
            <a:off x="5006475" y="2784667"/>
            <a:ext cx="274226" cy="315973"/>
          </a:xfrm>
          <a:custGeom>
            <a:avLst/>
            <a:gdLst>
              <a:gd name="T0" fmla="*/ 1 w 143"/>
              <a:gd name="T1" fmla="*/ 139 h 139"/>
              <a:gd name="T2" fmla="*/ 33 w 143"/>
              <a:gd name="T3" fmla="*/ 139 h 139"/>
              <a:gd name="T4" fmla="*/ 17 w 143"/>
              <a:gd name="T5" fmla="*/ 92 h 139"/>
              <a:gd name="T6" fmla="*/ 17 w 143"/>
              <a:gd name="T7" fmla="*/ 109 h 139"/>
              <a:gd name="T8" fmla="*/ 57 w 143"/>
              <a:gd name="T9" fmla="*/ 113 h 139"/>
              <a:gd name="T10" fmla="*/ 73 w 143"/>
              <a:gd name="T11" fmla="*/ 139 h 139"/>
              <a:gd name="T12" fmla="*/ 66 w 143"/>
              <a:gd name="T13" fmla="*/ 101 h 139"/>
              <a:gd name="T14" fmla="*/ 48 w 143"/>
              <a:gd name="T15" fmla="*/ 101 h 139"/>
              <a:gd name="T16" fmla="*/ 66 w 143"/>
              <a:gd name="T17" fmla="*/ 101 h 139"/>
              <a:gd name="T18" fmla="*/ 81 w 143"/>
              <a:gd name="T19" fmla="*/ 139 h 139"/>
              <a:gd name="T20" fmla="*/ 97 w 143"/>
              <a:gd name="T21" fmla="*/ 113 h 139"/>
              <a:gd name="T22" fmla="*/ 97 w 143"/>
              <a:gd name="T23" fmla="*/ 92 h 139"/>
              <a:gd name="T24" fmla="*/ 97 w 143"/>
              <a:gd name="T25" fmla="*/ 109 h 139"/>
              <a:gd name="T26" fmla="*/ 118 w 143"/>
              <a:gd name="T27" fmla="*/ 30 h 139"/>
              <a:gd name="T28" fmla="*/ 118 w 143"/>
              <a:gd name="T29" fmla="*/ 14 h 139"/>
              <a:gd name="T30" fmla="*/ 118 w 143"/>
              <a:gd name="T31" fmla="*/ 30 h 139"/>
              <a:gd name="T32" fmla="*/ 130 w 143"/>
              <a:gd name="T33" fmla="*/ 53 h 139"/>
              <a:gd name="T34" fmla="*/ 112 w 143"/>
              <a:gd name="T35" fmla="*/ 74 h 139"/>
              <a:gd name="T36" fmla="*/ 135 w 143"/>
              <a:gd name="T37" fmla="*/ 85 h 139"/>
              <a:gd name="T38" fmla="*/ 104 w 143"/>
              <a:gd name="T39" fmla="*/ 63 h 139"/>
              <a:gd name="T40" fmla="*/ 90 w 143"/>
              <a:gd name="T41" fmla="*/ 63 h 139"/>
              <a:gd name="T42" fmla="*/ 1 w 143"/>
              <a:gd name="T43" fmla="*/ 76 h 139"/>
              <a:gd name="T44" fmla="*/ 89 w 143"/>
              <a:gd name="T45" fmla="*/ 0 h 139"/>
              <a:gd name="T46" fmla="*/ 90 w 143"/>
              <a:gd name="T47" fmla="*/ 51 h 139"/>
              <a:gd name="T48" fmla="*/ 101 w 143"/>
              <a:gd name="T49" fmla="*/ 46 h 139"/>
              <a:gd name="T50" fmla="*/ 136 w 143"/>
              <a:gd name="T51" fmla="*/ 45 h 139"/>
              <a:gd name="T52" fmla="*/ 134 w 143"/>
              <a:gd name="T53" fmla="*/ 72 h 139"/>
              <a:gd name="T54" fmla="*/ 113 w 143"/>
              <a:gd name="T55" fmla="*/ 65 h 139"/>
              <a:gd name="T56" fmla="*/ 88 w 143"/>
              <a:gd name="T57" fmla="*/ 2 h 139"/>
              <a:gd name="T58" fmla="*/ 3 w 143"/>
              <a:gd name="T59" fmla="*/ 74 h 139"/>
              <a:gd name="T60" fmla="*/ 88 w 143"/>
              <a:gd name="T61" fmla="*/ 61 h 139"/>
              <a:gd name="T62" fmla="*/ 76 w 143"/>
              <a:gd name="T63" fmla="*/ 50 h 139"/>
              <a:gd name="T64" fmla="*/ 50 w 143"/>
              <a:gd name="T65" fmla="*/ 32 h 139"/>
              <a:gd name="T66" fmla="*/ 79 w 143"/>
              <a:gd name="T67" fmla="*/ 45 h 139"/>
              <a:gd name="T68" fmla="*/ 88 w 143"/>
              <a:gd name="T69" fmla="*/ 2 h 139"/>
              <a:gd name="T70" fmla="*/ 20 w 143"/>
              <a:gd name="T71" fmla="*/ 46 h 139"/>
              <a:gd name="T72" fmla="*/ 40 w 143"/>
              <a:gd name="T73" fmla="*/ 38 h 139"/>
              <a:gd name="T74" fmla="*/ 65 w 143"/>
              <a:gd name="T75" fmla="*/ 38 h 139"/>
              <a:gd name="T76" fmla="*/ 71 w 143"/>
              <a:gd name="T77" fmla="*/ 13 h 139"/>
              <a:gd name="T78" fmla="*/ 64 w 143"/>
              <a:gd name="T79" fmla="*/ 29 h 139"/>
              <a:gd name="T80" fmla="*/ 40 w 143"/>
              <a:gd name="T81" fmla="*/ 30 h 139"/>
              <a:gd name="T82" fmla="*/ 16 w 143"/>
              <a:gd name="T83" fmla="*/ 4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3" h="139">
                <a:moveTo>
                  <a:pt x="33" y="139"/>
                </a:moveTo>
                <a:cubicBezTo>
                  <a:pt x="1" y="139"/>
                  <a:pt x="1" y="139"/>
                  <a:pt x="1" y="139"/>
                </a:cubicBezTo>
                <a:cubicBezTo>
                  <a:pt x="0" y="111"/>
                  <a:pt x="17" y="113"/>
                  <a:pt x="17" y="113"/>
                </a:cubicBezTo>
                <a:cubicBezTo>
                  <a:pt x="17" y="113"/>
                  <a:pt x="34" y="111"/>
                  <a:pt x="33" y="139"/>
                </a:cubicBezTo>
                <a:close/>
                <a:moveTo>
                  <a:pt x="26" y="101"/>
                </a:moveTo>
                <a:cubicBezTo>
                  <a:pt x="26" y="96"/>
                  <a:pt x="22" y="92"/>
                  <a:pt x="17" y="92"/>
                </a:cubicBezTo>
                <a:cubicBezTo>
                  <a:pt x="12" y="92"/>
                  <a:pt x="9" y="96"/>
                  <a:pt x="9" y="101"/>
                </a:cubicBezTo>
                <a:cubicBezTo>
                  <a:pt x="9" y="105"/>
                  <a:pt x="12" y="109"/>
                  <a:pt x="17" y="109"/>
                </a:cubicBezTo>
                <a:cubicBezTo>
                  <a:pt x="22" y="109"/>
                  <a:pt x="26" y="105"/>
                  <a:pt x="26" y="101"/>
                </a:cubicBezTo>
                <a:close/>
                <a:moveTo>
                  <a:pt x="57" y="113"/>
                </a:moveTo>
                <a:cubicBezTo>
                  <a:pt x="57" y="113"/>
                  <a:pt x="40" y="111"/>
                  <a:pt x="41" y="139"/>
                </a:cubicBezTo>
                <a:cubicBezTo>
                  <a:pt x="73" y="139"/>
                  <a:pt x="73" y="139"/>
                  <a:pt x="73" y="139"/>
                </a:cubicBezTo>
                <a:cubicBezTo>
                  <a:pt x="74" y="111"/>
                  <a:pt x="57" y="113"/>
                  <a:pt x="57" y="113"/>
                </a:cubicBezTo>
                <a:close/>
                <a:moveTo>
                  <a:pt x="66" y="101"/>
                </a:moveTo>
                <a:cubicBezTo>
                  <a:pt x="66" y="96"/>
                  <a:pt x="62" y="92"/>
                  <a:pt x="57" y="92"/>
                </a:cubicBezTo>
                <a:cubicBezTo>
                  <a:pt x="52" y="92"/>
                  <a:pt x="48" y="96"/>
                  <a:pt x="48" y="101"/>
                </a:cubicBezTo>
                <a:cubicBezTo>
                  <a:pt x="48" y="105"/>
                  <a:pt x="52" y="109"/>
                  <a:pt x="57" y="109"/>
                </a:cubicBezTo>
                <a:cubicBezTo>
                  <a:pt x="62" y="109"/>
                  <a:pt x="66" y="105"/>
                  <a:pt x="66" y="101"/>
                </a:cubicBezTo>
                <a:close/>
                <a:moveTo>
                  <a:pt x="97" y="113"/>
                </a:moveTo>
                <a:cubicBezTo>
                  <a:pt x="97" y="113"/>
                  <a:pt x="80" y="111"/>
                  <a:pt x="81" y="139"/>
                </a:cubicBezTo>
                <a:cubicBezTo>
                  <a:pt x="113" y="139"/>
                  <a:pt x="113" y="139"/>
                  <a:pt x="113" y="139"/>
                </a:cubicBezTo>
                <a:cubicBezTo>
                  <a:pt x="114" y="111"/>
                  <a:pt x="97" y="113"/>
                  <a:pt x="97" y="113"/>
                </a:cubicBezTo>
                <a:close/>
                <a:moveTo>
                  <a:pt x="105" y="101"/>
                </a:moveTo>
                <a:cubicBezTo>
                  <a:pt x="105" y="96"/>
                  <a:pt x="102" y="92"/>
                  <a:pt x="97" y="92"/>
                </a:cubicBezTo>
                <a:cubicBezTo>
                  <a:pt x="92" y="92"/>
                  <a:pt x="88" y="96"/>
                  <a:pt x="88" y="101"/>
                </a:cubicBezTo>
                <a:cubicBezTo>
                  <a:pt x="88" y="105"/>
                  <a:pt x="92" y="109"/>
                  <a:pt x="97" y="109"/>
                </a:cubicBezTo>
                <a:cubicBezTo>
                  <a:pt x="102" y="109"/>
                  <a:pt x="105" y="105"/>
                  <a:pt x="105" y="101"/>
                </a:cubicBezTo>
                <a:close/>
                <a:moveTo>
                  <a:pt x="118" y="30"/>
                </a:moveTo>
                <a:cubicBezTo>
                  <a:pt x="123" y="30"/>
                  <a:pt x="126" y="27"/>
                  <a:pt x="126" y="22"/>
                </a:cubicBezTo>
                <a:cubicBezTo>
                  <a:pt x="126" y="18"/>
                  <a:pt x="123" y="14"/>
                  <a:pt x="118" y="14"/>
                </a:cubicBezTo>
                <a:cubicBezTo>
                  <a:pt x="114" y="14"/>
                  <a:pt x="110" y="18"/>
                  <a:pt x="110" y="22"/>
                </a:cubicBezTo>
                <a:cubicBezTo>
                  <a:pt x="110" y="27"/>
                  <a:pt x="114" y="30"/>
                  <a:pt x="118" y="30"/>
                </a:cubicBezTo>
                <a:close/>
                <a:moveTo>
                  <a:pt x="130" y="61"/>
                </a:moveTo>
                <a:cubicBezTo>
                  <a:pt x="130" y="53"/>
                  <a:pt x="130" y="53"/>
                  <a:pt x="130" y="53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112" y="74"/>
                  <a:pt x="112" y="74"/>
                  <a:pt x="112" y="74"/>
                </a:cubicBezTo>
                <a:cubicBezTo>
                  <a:pt x="135" y="74"/>
                  <a:pt x="135" y="74"/>
                  <a:pt x="135" y="74"/>
                </a:cubicBezTo>
                <a:cubicBezTo>
                  <a:pt x="135" y="85"/>
                  <a:pt x="135" y="85"/>
                  <a:pt x="135" y="85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04" y="63"/>
                  <a:pt x="104" y="63"/>
                  <a:pt x="104" y="63"/>
                </a:cubicBezTo>
                <a:cubicBezTo>
                  <a:pt x="104" y="63"/>
                  <a:pt x="100" y="68"/>
                  <a:pt x="92" y="64"/>
                </a:cubicBezTo>
                <a:cubicBezTo>
                  <a:pt x="92" y="63"/>
                  <a:pt x="91" y="63"/>
                  <a:pt x="90" y="63"/>
                </a:cubicBezTo>
                <a:cubicBezTo>
                  <a:pt x="90" y="76"/>
                  <a:pt x="90" y="76"/>
                  <a:pt x="90" y="76"/>
                </a:cubicBezTo>
                <a:cubicBezTo>
                  <a:pt x="1" y="76"/>
                  <a:pt x="1" y="76"/>
                  <a:pt x="1" y="76"/>
                </a:cubicBezTo>
                <a:cubicBezTo>
                  <a:pt x="1" y="0"/>
                  <a:pt x="1" y="0"/>
                  <a:pt x="1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51"/>
                  <a:pt x="90" y="51"/>
                  <a:pt x="90" y="51"/>
                </a:cubicBezTo>
                <a:cubicBezTo>
                  <a:pt x="97" y="54"/>
                  <a:pt x="97" y="54"/>
                  <a:pt x="97" y="54"/>
                </a:cubicBezTo>
                <a:cubicBezTo>
                  <a:pt x="98" y="51"/>
                  <a:pt x="99" y="49"/>
                  <a:pt x="101" y="46"/>
                </a:cubicBezTo>
                <a:cubicBezTo>
                  <a:pt x="108" y="34"/>
                  <a:pt x="118" y="34"/>
                  <a:pt x="118" y="34"/>
                </a:cubicBezTo>
                <a:cubicBezTo>
                  <a:pt x="118" y="34"/>
                  <a:pt x="129" y="33"/>
                  <a:pt x="136" y="45"/>
                </a:cubicBezTo>
                <a:cubicBezTo>
                  <a:pt x="138" y="49"/>
                  <a:pt x="139" y="52"/>
                  <a:pt x="140" y="57"/>
                </a:cubicBezTo>
                <a:cubicBezTo>
                  <a:pt x="143" y="69"/>
                  <a:pt x="138" y="72"/>
                  <a:pt x="134" y="72"/>
                </a:cubicBezTo>
                <a:cubicBezTo>
                  <a:pt x="134" y="72"/>
                  <a:pt x="115" y="72"/>
                  <a:pt x="114" y="72"/>
                </a:cubicBezTo>
                <a:cubicBezTo>
                  <a:pt x="114" y="70"/>
                  <a:pt x="113" y="66"/>
                  <a:pt x="113" y="65"/>
                </a:cubicBezTo>
                <a:cubicBezTo>
                  <a:pt x="115" y="65"/>
                  <a:pt x="130" y="61"/>
                  <a:pt x="130" y="61"/>
                </a:cubicBezTo>
                <a:close/>
                <a:moveTo>
                  <a:pt x="88" y="2"/>
                </a:moveTo>
                <a:cubicBezTo>
                  <a:pt x="85" y="2"/>
                  <a:pt x="6" y="2"/>
                  <a:pt x="3" y="2"/>
                </a:cubicBezTo>
                <a:cubicBezTo>
                  <a:pt x="3" y="4"/>
                  <a:pt x="3" y="71"/>
                  <a:pt x="3" y="74"/>
                </a:cubicBezTo>
                <a:cubicBezTo>
                  <a:pt x="6" y="74"/>
                  <a:pt x="85" y="74"/>
                  <a:pt x="88" y="74"/>
                </a:cubicBezTo>
                <a:cubicBezTo>
                  <a:pt x="88" y="73"/>
                  <a:pt x="88" y="68"/>
                  <a:pt x="88" y="61"/>
                </a:cubicBezTo>
                <a:cubicBezTo>
                  <a:pt x="82" y="57"/>
                  <a:pt x="75" y="53"/>
                  <a:pt x="75" y="53"/>
                </a:cubicBezTo>
                <a:cubicBezTo>
                  <a:pt x="76" y="50"/>
                  <a:pt x="76" y="50"/>
                  <a:pt x="76" y="50"/>
                </a:cubicBezTo>
                <a:cubicBezTo>
                  <a:pt x="48" y="35"/>
                  <a:pt x="48" y="35"/>
                  <a:pt x="48" y="35"/>
                </a:cubicBezTo>
                <a:cubicBezTo>
                  <a:pt x="50" y="32"/>
                  <a:pt x="50" y="32"/>
                  <a:pt x="50" y="32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5"/>
                  <a:pt x="79" y="45"/>
                  <a:pt x="79" y="45"/>
                </a:cubicBezTo>
                <a:cubicBezTo>
                  <a:pt x="88" y="50"/>
                  <a:pt x="88" y="50"/>
                  <a:pt x="88" y="50"/>
                </a:cubicBezTo>
                <a:cubicBezTo>
                  <a:pt x="88" y="30"/>
                  <a:pt x="88" y="3"/>
                  <a:pt x="88" y="2"/>
                </a:cubicBezTo>
                <a:close/>
                <a:moveTo>
                  <a:pt x="18" y="47"/>
                </a:moveTo>
                <a:cubicBezTo>
                  <a:pt x="19" y="48"/>
                  <a:pt x="20" y="47"/>
                  <a:pt x="20" y="46"/>
                </a:cubicBezTo>
                <a:cubicBezTo>
                  <a:pt x="29" y="20"/>
                  <a:pt x="29" y="20"/>
                  <a:pt x="29" y="20"/>
                </a:cubicBezTo>
                <a:cubicBezTo>
                  <a:pt x="40" y="38"/>
                  <a:pt x="40" y="38"/>
                  <a:pt x="40" y="38"/>
                </a:cubicBezTo>
                <a:cubicBezTo>
                  <a:pt x="52" y="19"/>
                  <a:pt x="52" y="19"/>
                  <a:pt x="52" y="19"/>
                </a:cubicBezTo>
                <a:cubicBezTo>
                  <a:pt x="65" y="38"/>
                  <a:pt x="65" y="38"/>
                  <a:pt x="65" y="38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5"/>
                  <a:pt x="72" y="13"/>
                  <a:pt x="71" y="13"/>
                </a:cubicBezTo>
                <a:cubicBezTo>
                  <a:pt x="70" y="13"/>
                  <a:pt x="69" y="13"/>
                  <a:pt x="69" y="14"/>
                </a:cubicBezTo>
                <a:cubicBezTo>
                  <a:pt x="64" y="29"/>
                  <a:pt x="64" y="29"/>
                  <a:pt x="64" y="29"/>
                </a:cubicBezTo>
                <a:cubicBezTo>
                  <a:pt x="52" y="11"/>
                  <a:pt x="52" y="11"/>
                  <a:pt x="52" y="11"/>
                </a:cubicBezTo>
                <a:cubicBezTo>
                  <a:pt x="40" y="30"/>
                  <a:pt x="40" y="30"/>
                  <a:pt x="40" y="30"/>
                </a:cubicBezTo>
                <a:cubicBezTo>
                  <a:pt x="28" y="10"/>
                  <a:pt x="28" y="10"/>
                  <a:pt x="28" y="10"/>
                </a:cubicBezTo>
                <a:cubicBezTo>
                  <a:pt x="16" y="45"/>
                  <a:pt x="16" y="45"/>
                  <a:pt x="16" y="45"/>
                </a:cubicBezTo>
                <a:cubicBezTo>
                  <a:pt x="16" y="46"/>
                  <a:pt x="17" y="47"/>
                  <a:pt x="18" y="47"/>
                </a:cubicBezTo>
                <a:close/>
              </a:path>
            </a:pathLst>
          </a:custGeom>
          <a:solidFill>
            <a:srgbClr val="40937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文本框 9"/>
          <p:cNvSpPr txBox="1">
            <a:spLocks noChangeArrowheads="1"/>
          </p:cNvSpPr>
          <p:nvPr/>
        </p:nvSpPr>
        <p:spPr bwMode="auto">
          <a:xfrm>
            <a:off x="1608588" y="3875612"/>
            <a:ext cx="6096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证明项目价值的材料 及 提升一个高度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148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4"/>
          <p:cNvSpPr>
            <a:spLocks/>
          </p:cNvSpPr>
          <p:nvPr/>
        </p:nvSpPr>
        <p:spPr bwMode="auto">
          <a:xfrm>
            <a:off x="1893096" y="2759870"/>
            <a:ext cx="5366147" cy="2447925"/>
          </a:xfrm>
          <a:custGeom>
            <a:avLst/>
            <a:gdLst>
              <a:gd name="T0" fmla="*/ 3575956 w 7155602"/>
              <a:gd name="T1" fmla="*/ 0 h 3263874"/>
              <a:gd name="T2" fmla="*/ 7150044 w 7155602"/>
              <a:gd name="T3" fmla="*/ 3227110 h 3263874"/>
              <a:gd name="T4" fmla="*/ 7151907 w 7155602"/>
              <a:gd name="T5" fmla="*/ 3264004 h 3263874"/>
              <a:gd name="T6" fmla="*/ 0 w 7155602"/>
              <a:gd name="T7" fmla="*/ 3264004 h 3263874"/>
              <a:gd name="T8" fmla="*/ 1863 w 7155602"/>
              <a:gd name="T9" fmla="*/ 3227110 h 3263874"/>
              <a:gd name="T10" fmla="*/ 3575956 w 7155602"/>
              <a:gd name="T11" fmla="*/ 0 h 32638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155602" h="3263874">
                <a:moveTo>
                  <a:pt x="3577801" y="0"/>
                </a:moveTo>
                <a:cubicBezTo>
                  <a:pt x="5438912" y="0"/>
                  <a:pt x="6969665" y="1414434"/>
                  <a:pt x="7153739" y="3226980"/>
                </a:cubicBezTo>
                <a:lnTo>
                  <a:pt x="7155602" y="3263874"/>
                </a:lnTo>
                <a:lnTo>
                  <a:pt x="0" y="3263874"/>
                </a:lnTo>
                <a:lnTo>
                  <a:pt x="1863" y="3226980"/>
                </a:lnTo>
                <a:cubicBezTo>
                  <a:pt x="185937" y="1414434"/>
                  <a:pt x="1716690" y="0"/>
                  <a:pt x="3577801" y="0"/>
                </a:cubicBezTo>
                <a:close/>
              </a:path>
            </a:pathLst>
          </a:custGeom>
          <a:noFill/>
          <a:ln w="12700" cap="flat" cmpd="sng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" name="图片 3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6458" y="3040857"/>
            <a:ext cx="4900613" cy="210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21"/>
          <p:cNvGrpSpPr>
            <a:grpSpLocks/>
          </p:cNvGrpSpPr>
          <p:nvPr/>
        </p:nvGrpSpPr>
        <p:grpSpPr bwMode="auto">
          <a:xfrm>
            <a:off x="6407944" y="3405188"/>
            <a:ext cx="425054" cy="453629"/>
            <a:chOff x="0" y="0"/>
            <a:chExt cx="1579866" cy="1685211"/>
          </a:xfrm>
        </p:grpSpPr>
        <p:grpSp>
          <p:nvGrpSpPr>
            <p:cNvPr id="7" name="组合 16"/>
            <p:cNvGrpSpPr>
              <a:grpSpLocks/>
            </p:cNvGrpSpPr>
            <p:nvPr/>
          </p:nvGrpSpPr>
          <p:grpSpPr bwMode="auto">
            <a:xfrm>
              <a:off x="0" y="138230"/>
              <a:ext cx="1276851" cy="1546981"/>
              <a:chOff x="0" y="0"/>
              <a:chExt cx="1276851" cy="1546981"/>
            </a:xfrm>
          </p:grpSpPr>
          <p:sp>
            <p:nvSpPr>
              <p:cNvPr id="12" name="等腰三角形 13"/>
              <p:cNvSpPr>
                <a:spLocks noChangeArrowheads="1"/>
              </p:cNvSpPr>
              <p:nvPr/>
            </p:nvSpPr>
            <p:spPr bwMode="auto">
              <a:xfrm>
                <a:off x="293490" y="69925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54B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等腰三角形 14"/>
              <p:cNvSpPr>
                <a:spLocks noChangeArrowheads="1"/>
              </p:cNvSpPr>
              <p:nvPr/>
            </p:nvSpPr>
            <p:spPr bwMode="auto">
              <a:xfrm rot="3624834">
                <a:off x="-67818" y="48256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等腰三角形 15"/>
              <p:cNvSpPr>
                <a:spLocks noChangeArrowheads="1"/>
              </p:cNvSpPr>
              <p:nvPr/>
            </p:nvSpPr>
            <p:spPr bwMode="auto">
              <a:xfrm rot="7249998">
                <a:off x="-64919" y="67818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8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组合 17"/>
            <p:cNvGrpSpPr>
              <a:grpSpLocks/>
            </p:cNvGrpSpPr>
            <p:nvPr/>
          </p:nvGrpSpPr>
          <p:grpSpPr bwMode="auto">
            <a:xfrm flipH="1" flipV="1">
              <a:off x="303015" y="0"/>
              <a:ext cx="1276851" cy="1546981"/>
              <a:chOff x="0" y="0"/>
              <a:chExt cx="1276851" cy="1546981"/>
            </a:xfrm>
          </p:grpSpPr>
          <p:sp>
            <p:nvSpPr>
              <p:cNvPr id="9" name="等腰三角形 18"/>
              <p:cNvSpPr>
                <a:spLocks noChangeArrowheads="1"/>
              </p:cNvSpPr>
              <p:nvPr/>
            </p:nvSpPr>
            <p:spPr bwMode="auto">
              <a:xfrm>
                <a:off x="293490" y="69925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54B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等腰三角形 19"/>
              <p:cNvSpPr>
                <a:spLocks noChangeArrowheads="1"/>
              </p:cNvSpPr>
              <p:nvPr/>
            </p:nvSpPr>
            <p:spPr bwMode="auto">
              <a:xfrm rot="3624834">
                <a:off x="-67818" y="48256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等腰三角形 20"/>
              <p:cNvSpPr>
                <a:spLocks noChangeArrowheads="1"/>
              </p:cNvSpPr>
              <p:nvPr/>
            </p:nvSpPr>
            <p:spPr bwMode="auto">
              <a:xfrm rot="7249998">
                <a:off x="-64919" y="67818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8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5" name="组合 22"/>
          <p:cNvGrpSpPr>
            <a:grpSpLocks/>
          </p:cNvGrpSpPr>
          <p:nvPr/>
        </p:nvGrpSpPr>
        <p:grpSpPr bwMode="auto">
          <a:xfrm>
            <a:off x="2008587" y="4336258"/>
            <a:ext cx="151209" cy="160735"/>
            <a:chOff x="0" y="0"/>
            <a:chExt cx="1579866" cy="1685211"/>
          </a:xfrm>
        </p:grpSpPr>
        <p:grpSp>
          <p:nvGrpSpPr>
            <p:cNvPr id="16" name="组合 23"/>
            <p:cNvGrpSpPr>
              <a:grpSpLocks/>
            </p:cNvGrpSpPr>
            <p:nvPr/>
          </p:nvGrpSpPr>
          <p:grpSpPr bwMode="auto">
            <a:xfrm>
              <a:off x="0" y="138230"/>
              <a:ext cx="1276851" cy="1546981"/>
              <a:chOff x="0" y="0"/>
              <a:chExt cx="1276851" cy="1546981"/>
            </a:xfrm>
          </p:grpSpPr>
          <p:sp>
            <p:nvSpPr>
              <p:cNvPr id="21" name="等腰三角形 28"/>
              <p:cNvSpPr>
                <a:spLocks noChangeArrowheads="1"/>
              </p:cNvSpPr>
              <p:nvPr/>
            </p:nvSpPr>
            <p:spPr bwMode="auto">
              <a:xfrm>
                <a:off x="293490" y="69925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54B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等腰三角形 29"/>
              <p:cNvSpPr>
                <a:spLocks noChangeArrowheads="1"/>
              </p:cNvSpPr>
              <p:nvPr/>
            </p:nvSpPr>
            <p:spPr bwMode="auto">
              <a:xfrm rot="3624834">
                <a:off x="-67818" y="48256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等腰三角形 30"/>
              <p:cNvSpPr>
                <a:spLocks noChangeArrowheads="1"/>
              </p:cNvSpPr>
              <p:nvPr/>
            </p:nvSpPr>
            <p:spPr bwMode="auto">
              <a:xfrm rot="7249998">
                <a:off x="-64919" y="67818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8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" name="组合 24"/>
            <p:cNvGrpSpPr>
              <a:grpSpLocks/>
            </p:cNvGrpSpPr>
            <p:nvPr/>
          </p:nvGrpSpPr>
          <p:grpSpPr bwMode="auto">
            <a:xfrm flipH="1" flipV="1">
              <a:off x="303015" y="0"/>
              <a:ext cx="1276851" cy="1546981"/>
              <a:chOff x="0" y="0"/>
              <a:chExt cx="1276851" cy="1546981"/>
            </a:xfrm>
          </p:grpSpPr>
          <p:sp>
            <p:nvSpPr>
              <p:cNvPr id="18" name="等腰三角形 25"/>
              <p:cNvSpPr>
                <a:spLocks noChangeArrowheads="1"/>
              </p:cNvSpPr>
              <p:nvPr/>
            </p:nvSpPr>
            <p:spPr bwMode="auto">
              <a:xfrm>
                <a:off x="293490" y="69925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54B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等腰三角形 26"/>
              <p:cNvSpPr>
                <a:spLocks noChangeArrowheads="1"/>
              </p:cNvSpPr>
              <p:nvPr/>
            </p:nvSpPr>
            <p:spPr bwMode="auto">
              <a:xfrm rot="3624834">
                <a:off x="-67818" y="48256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等腰三角形 27"/>
              <p:cNvSpPr>
                <a:spLocks noChangeArrowheads="1"/>
              </p:cNvSpPr>
              <p:nvPr/>
            </p:nvSpPr>
            <p:spPr bwMode="auto">
              <a:xfrm rot="7249998">
                <a:off x="-64919" y="67818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8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6" name="组合 38"/>
          <p:cNvGrpSpPr>
            <a:grpSpLocks/>
          </p:cNvGrpSpPr>
          <p:nvPr/>
        </p:nvGrpSpPr>
        <p:grpSpPr bwMode="auto">
          <a:xfrm>
            <a:off x="6752037" y="3062288"/>
            <a:ext cx="151209" cy="161925"/>
            <a:chOff x="0" y="0"/>
            <a:chExt cx="1579866" cy="1685211"/>
          </a:xfrm>
        </p:grpSpPr>
        <p:grpSp>
          <p:nvGrpSpPr>
            <p:cNvPr id="27" name="组合 39"/>
            <p:cNvGrpSpPr>
              <a:grpSpLocks/>
            </p:cNvGrpSpPr>
            <p:nvPr/>
          </p:nvGrpSpPr>
          <p:grpSpPr bwMode="auto">
            <a:xfrm>
              <a:off x="0" y="138230"/>
              <a:ext cx="1276851" cy="1546981"/>
              <a:chOff x="0" y="0"/>
              <a:chExt cx="1276851" cy="1546981"/>
            </a:xfrm>
          </p:grpSpPr>
          <p:sp>
            <p:nvSpPr>
              <p:cNvPr id="32" name="等腰三角形 44"/>
              <p:cNvSpPr>
                <a:spLocks noChangeArrowheads="1"/>
              </p:cNvSpPr>
              <p:nvPr/>
            </p:nvSpPr>
            <p:spPr bwMode="auto">
              <a:xfrm>
                <a:off x="293490" y="69925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54B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等腰三角形 45"/>
              <p:cNvSpPr>
                <a:spLocks noChangeArrowheads="1"/>
              </p:cNvSpPr>
              <p:nvPr/>
            </p:nvSpPr>
            <p:spPr bwMode="auto">
              <a:xfrm rot="3624834">
                <a:off x="-67818" y="48256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等腰三角形 46"/>
              <p:cNvSpPr>
                <a:spLocks noChangeArrowheads="1"/>
              </p:cNvSpPr>
              <p:nvPr/>
            </p:nvSpPr>
            <p:spPr bwMode="auto">
              <a:xfrm rot="7249998">
                <a:off x="-64919" y="67818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8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" name="组合 40"/>
            <p:cNvGrpSpPr>
              <a:grpSpLocks/>
            </p:cNvGrpSpPr>
            <p:nvPr/>
          </p:nvGrpSpPr>
          <p:grpSpPr bwMode="auto">
            <a:xfrm flipH="1" flipV="1">
              <a:off x="303015" y="0"/>
              <a:ext cx="1276851" cy="1546981"/>
              <a:chOff x="0" y="0"/>
              <a:chExt cx="1276851" cy="1546981"/>
            </a:xfrm>
          </p:grpSpPr>
          <p:sp>
            <p:nvSpPr>
              <p:cNvPr id="29" name="等腰三角形 41"/>
              <p:cNvSpPr>
                <a:spLocks noChangeArrowheads="1"/>
              </p:cNvSpPr>
              <p:nvPr/>
            </p:nvSpPr>
            <p:spPr bwMode="auto">
              <a:xfrm>
                <a:off x="293490" y="69925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54B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等腰三角形 42"/>
              <p:cNvSpPr>
                <a:spLocks noChangeArrowheads="1"/>
              </p:cNvSpPr>
              <p:nvPr/>
            </p:nvSpPr>
            <p:spPr bwMode="auto">
              <a:xfrm rot="3624834">
                <a:off x="-67818" y="48256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等腰三角形 43"/>
              <p:cNvSpPr>
                <a:spLocks noChangeArrowheads="1"/>
              </p:cNvSpPr>
              <p:nvPr/>
            </p:nvSpPr>
            <p:spPr bwMode="auto">
              <a:xfrm rot="7249998">
                <a:off x="-64919" y="67818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8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cxnSp>
        <p:nvCxnSpPr>
          <p:cNvPr id="35" name="直接连接符 48"/>
          <p:cNvCxnSpPr>
            <a:cxnSpLocks noChangeShapeType="1"/>
          </p:cNvCxnSpPr>
          <p:nvPr/>
        </p:nvCxnSpPr>
        <p:spPr bwMode="auto">
          <a:xfrm>
            <a:off x="3293269" y="3398044"/>
            <a:ext cx="604838" cy="604838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直接连接符 49"/>
          <p:cNvCxnSpPr>
            <a:cxnSpLocks noChangeShapeType="1"/>
          </p:cNvCxnSpPr>
          <p:nvPr/>
        </p:nvCxnSpPr>
        <p:spPr bwMode="auto">
          <a:xfrm flipV="1">
            <a:off x="2595563" y="4002881"/>
            <a:ext cx="1302544" cy="657225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直接连接符 52"/>
          <p:cNvCxnSpPr>
            <a:cxnSpLocks noChangeShapeType="1"/>
          </p:cNvCxnSpPr>
          <p:nvPr/>
        </p:nvCxnSpPr>
        <p:spPr bwMode="auto">
          <a:xfrm flipV="1">
            <a:off x="3127772" y="4002883"/>
            <a:ext cx="770334" cy="1140619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直接连接符 55"/>
          <p:cNvCxnSpPr>
            <a:cxnSpLocks noChangeShapeType="1"/>
          </p:cNvCxnSpPr>
          <p:nvPr/>
        </p:nvCxnSpPr>
        <p:spPr bwMode="auto">
          <a:xfrm>
            <a:off x="3794523" y="3402806"/>
            <a:ext cx="102394" cy="600075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直接连接符 58"/>
          <p:cNvCxnSpPr>
            <a:cxnSpLocks noChangeShapeType="1"/>
          </p:cNvCxnSpPr>
          <p:nvPr/>
        </p:nvCxnSpPr>
        <p:spPr bwMode="auto">
          <a:xfrm>
            <a:off x="3899299" y="4002883"/>
            <a:ext cx="657225" cy="1140619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直接连接符 61"/>
          <p:cNvCxnSpPr>
            <a:cxnSpLocks noChangeShapeType="1"/>
          </p:cNvCxnSpPr>
          <p:nvPr/>
        </p:nvCxnSpPr>
        <p:spPr bwMode="auto">
          <a:xfrm flipH="1">
            <a:off x="6236494" y="4792266"/>
            <a:ext cx="121444" cy="351234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直接连接符 65"/>
          <p:cNvCxnSpPr>
            <a:cxnSpLocks noChangeShapeType="1"/>
          </p:cNvCxnSpPr>
          <p:nvPr/>
        </p:nvCxnSpPr>
        <p:spPr bwMode="auto">
          <a:xfrm flipH="1">
            <a:off x="2605088" y="3402806"/>
            <a:ext cx="685800" cy="1257300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直接连接符 68"/>
          <p:cNvCxnSpPr>
            <a:cxnSpLocks noChangeShapeType="1"/>
          </p:cNvCxnSpPr>
          <p:nvPr/>
        </p:nvCxnSpPr>
        <p:spPr bwMode="auto">
          <a:xfrm flipH="1" flipV="1">
            <a:off x="2602709" y="4660108"/>
            <a:ext cx="522685" cy="488156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直接连接符 71"/>
          <p:cNvCxnSpPr>
            <a:cxnSpLocks noChangeShapeType="1"/>
          </p:cNvCxnSpPr>
          <p:nvPr/>
        </p:nvCxnSpPr>
        <p:spPr bwMode="auto">
          <a:xfrm>
            <a:off x="3294462" y="3402806"/>
            <a:ext cx="497681" cy="0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椭圆 74"/>
          <p:cNvSpPr>
            <a:spLocks noChangeArrowheads="1"/>
          </p:cNvSpPr>
          <p:nvPr/>
        </p:nvSpPr>
        <p:spPr bwMode="auto">
          <a:xfrm>
            <a:off x="3876676" y="3983832"/>
            <a:ext cx="50006" cy="50006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" name="椭圆 75"/>
          <p:cNvSpPr>
            <a:spLocks noChangeArrowheads="1"/>
          </p:cNvSpPr>
          <p:nvPr/>
        </p:nvSpPr>
        <p:spPr bwMode="auto">
          <a:xfrm>
            <a:off x="3765949" y="3377804"/>
            <a:ext cx="51197" cy="51197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" name="椭圆 76"/>
          <p:cNvSpPr>
            <a:spLocks noChangeArrowheads="1"/>
          </p:cNvSpPr>
          <p:nvPr/>
        </p:nvSpPr>
        <p:spPr bwMode="auto">
          <a:xfrm>
            <a:off x="2593182" y="4635105"/>
            <a:ext cx="50006" cy="50006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" name="椭圆 77"/>
          <p:cNvSpPr>
            <a:spLocks noChangeArrowheads="1"/>
          </p:cNvSpPr>
          <p:nvPr/>
        </p:nvSpPr>
        <p:spPr bwMode="auto">
          <a:xfrm>
            <a:off x="3107532" y="5118499"/>
            <a:ext cx="50006" cy="50006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" name="椭圆 78"/>
          <p:cNvSpPr>
            <a:spLocks noChangeArrowheads="1"/>
          </p:cNvSpPr>
          <p:nvPr/>
        </p:nvSpPr>
        <p:spPr bwMode="auto">
          <a:xfrm>
            <a:off x="3269457" y="3383758"/>
            <a:ext cx="50006" cy="51197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9" name="直接连接符 82"/>
          <p:cNvCxnSpPr>
            <a:cxnSpLocks noChangeShapeType="1"/>
          </p:cNvCxnSpPr>
          <p:nvPr/>
        </p:nvCxnSpPr>
        <p:spPr bwMode="auto">
          <a:xfrm flipH="1" flipV="1">
            <a:off x="6349605" y="4792266"/>
            <a:ext cx="336947" cy="110728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直接连接符 85"/>
          <p:cNvCxnSpPr>
            <a:cxnSpLocks noChangeShapeType="1"/>
          </p:cNvCxnSpPr>
          <p:nvPr/>
        </p:nvCxnSpPr>
        <p:spPr bwMode="auto">
          <a:xfrm flipV="1">
            <a:off x="6611541" y="4902995"/>
            <a:ext cx="72628" cy="245269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直接连接符 91"/>
          <p:cNvCxnSpPr>
            <a:cxnSpLocks noChangeShapeType="1"/>
          </p:cNvCxnSpPr>
          <p:nvPr/>
        </p:nvCxnSpPr>
        <p:spPr bwMode="auto">
          <a:xfrm flipH="1" flipV="1">
            <a:off x="6357937" y="4794649"/>
            <a:ext cx="234554" cy="348853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椭圆 99"/>
          <p:cNvSpPr>
            <a:spLocks noChangeArrowheads="1"/>
          </p:cNvSpPr>
          <p:nvPr/>
        </p:nvSpPr>
        <p:spPr bwMode="auto">
          <a:xfrm>
            <a:off x="6335318" y="4789885"/>
            <a:ext cx="51197" cy="50006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" name="椭圆 100"/>
          <p:cNvSpPr>
            <a:spLocks noChangeArrowheads="1"/>
          </p:cNvSpPr>
          <p:nvPr/>
        </p:nvSpPr>
        <p:spPr bwMode="auto">
          <a:xfrm>
            <a:off x="6663929" y="4883945"/>
            <a:ext cx="50006" cy="51197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4" name="文本框 10"/>
          <p:cNvSpPr txBox="1">
            <a:spLocks noChangeArrowheads="1"/>
          </p:cNvSpPr>
          <p:nvPr/>
        </p:nvSpPr>
        <p:spPr bwMode="auto">
          <a:xfrm>
            <a:off x="146395" y="228377"/>
            <a:ext cx="8860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答疑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互动环节</a:t>
            </a:r>
            <a:endParaRPr lang="zh-CN" altLang="en-US" sz="24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文本框 6"/>
          <p:cNvSpPr txBox="1">
            <a:spLocks noChangeArrowheads="1"/>
          </p:cNvSpPr>
          <p:nvPr/>
        </p:nvSpPr>
        <p:spPr bwMode="auto">
          <a:xfrm>
            <a:off x="608483" y="1197705"/>
            <a:ext cx="8336734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250000"/>
              </a:lnSpc>
            </a:pPr>
            <a:r>
              <a:rPr lang="en-US" altLang="zh-CN" sz="14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lang="zh-CN" altLang="en-US" sz="14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、仔细聆听评委的提问，如果不确定问题，可以重复一遍，请评委确认</a:t>
            </a:r>
            <a:r>
              <a:rPr lang="zh-CN" altLang="en-US" sz="14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问题；</a:t>
            </a:r>
            <a:endParaRPr lang="zh-CN" altLang="en-US" sz="14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14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  <a:r>
              <a:rPr lang="zh-CN" altLang="en-US" sz="14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、干脆利落的回答评委的问题，切记，不能饶，不能发散，同时，预备一些评委经常提问的</a:t>
            </a:r>
            <a:r>
              <a:rPr lang="zh-CN" altLang="en-US" sz="14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问题；</a:t>
            </a:r>
            <a:endParaRPr lang="zh-CN" altLang="en-US" sz="14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14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3</a:t>
            </a:r>
            <a:r>
              <a:rPr lang="zh-CN" altLang="en-US" sz="14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、评委提问结束后，记得感谢评委的</a:t>
            </a:r>
            <a:r>
              <a:rPr lang="zh-CN" altLang="en-US" sz="14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提问。</a:t>
            </a:r>
            <a:endParaRPr lang="zh-CN" altLang="en-US" sz="14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6" name="文本框 10"/>
          <p:cNvSpPr txBox="1">
            <a:spLocks noChangeArrowheads="1"/>
          </p:cNvSpPr>
          <p:nvPr/>
        </p:nvSpPr>
        <p:spPr bwMode="auto">
          <a:xfrm>
            <a:off x="155928" y="697598"/>
            <a:ext cx="8860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唯独把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项目的核心要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点，融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入到自己的血液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中，方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可应答自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如。</a:t>
            </a:r>
            <a:endParaRPr lang="zh-CN" altLang="en-US" sz="24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980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0"/>
            <a:ext cx="9140282" cy="5143500"/>
          </a:xfrm>
          <a:prstGeom prst="rect">
            <a:avLst/>
          </a:prstGeom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579600" y="1296246"/>
            <a:ext cx="299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项目最核心部分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498916" y="1323778"/>
            <a:ext cx="3144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逻辑及数据要合理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607354" y="2687967"/>
            <a:ext cx="25073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靠实际数据说话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517044" y="2698202"/>
            <a:ext cx="3398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这么牛的事情由谁来做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885469" y="1256956"/>
            <a:ext cx="516731" cy="516731"/>
            <a:chOff x="1775223" y="1694260"/>
            <a:chExt cx="516731" cy="516731"/>
          </a:xfrm>
        </p:grpSpPr>
        <p:sp>
          <p:nvSpPr>
            <p:cNvPr id="5" name="椭圆 4"/>
            <p:cNvSpPr>
              <a:spLocks noChangeArrowheads="1"/>
            </p:cNvSpPr>
            <p:nvPr/>
          </p:nvSpPr>
          <p:spPr bwMode="auto">
            <a:xfrm>
              <a:off x="1775223" y="1694260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68"/>
            <p:cNvSpPr>
              <a:spLocks noEditPoints="1"/>
            </p:cNvSpPr>
            <p:nvPr/>
          </p:nvSpPr>
          <p:spPr bwMode="auto">
            <a:xfrm>
              <a:off x="1894285" y="1815704"/>
              <a:ext cx="271463" cy="273844"/>
            </a:xfrm>
            <a:custGeom>
              <a:avLst/>
              <a:gdLst>
                <a:gd name="T0" fmla="*/ 2147483647 w 286"/>
                <a:gd name="T1" fmla="*/ 2147483647 h 288"/>
                <a:gd name="T2" fmla="*/ 2147483647 w 286"/>
                <a:gd name="T3" fmla="*/ 2147483647 h 288"/>
                <a:gd name="T4" fmla="*/ 2147483647 w 286"/>
                <a:gd name="T5" fmla="*/ 2147483647 h 288"/>
                <a:gd name="T6" fmla="*/ 2147483647 w 286"/>
                <a:gd name="T7" fmla="*/ 0 h 288"/>
                <a:gd name="T8" fmla="*/ 2147483647 w 286"/>
                <a:gd name="T9" fmla="*/ 0 h 288"/>
                <a:gd name="T10" fmla="*/ 2147483647 w 286"/>
                <a:gd name="T11" fmla="*/ 2147483647 h 288"/>
                <a:gd name="T12" fmla="*/ 2147483647 w 286"/>
                <a:gd name="T13" fmla="*/ 2147483647 h 288"/>
                <a:gd name="T14" fmla="*/ 0 w 286"/>
                <a:gd name="T15" fmla="*/ 2147483647 h 288"/>
                <a:gd name="T16" fmla="*/ 0 w 286"/>
                <a:gd name="T17" fmla="*/ 2147483647 h 288"/>
                <a:gd name="T18" fmla="*/ 2147483647 w 286"/>
                <a:gd name="T19" fmla="*/ 2147483647 h 288"/>
                <a:gd name="T20" fmla="*/ 2147483647 w 286"/>
                <a:gd name="T21" fmla="*/ 2147483647 h 288"/>
                <a:gd name="T22" fmla="*/ 2147483647 w 286"/>
                <a:gd name="T23" fmla="*/ 2147483647 h 288"/>
                <a:gd name="T24" fmla="*/ 2147483647 w 286"/>
                <a:gd name="T25" fmla="*/ 2147483647 h 288"/>
                <a:gd name="T26" fmla="*/ 2147483647 w 286"/>
                <a:gd name="T27" fmla="*/ 2147483647 h 288"/>
                <a:gd name="T28" fmla="*/ 2147483647 w 286"/>
                <a:gd name="T29" fmla="*/ 2147483647 h 288"/>
                <a:gd name="T30" fmla="*/ 2147483647 w 286"/>
                <a:gd name="T31" fmla="*/ 2147483647 h 288"/>
                <a:gd name="T32" fmla="*/ 2147483647 w 286"/>
                <a:gd name="T33" fmla="*/ 2147483647 h 288"/>
                <a:gd name="T34" fmla="*/ 2147483647 w 286"/>
                <a:gd name="T35" fmla="*/ 2147483647 h 288"/>
                <a:gd name="T36" fmla="*/ 2147483647 w 286"/>
                <a:gd name="T37" fmla="*/ 2147483647 h 288"/>
                <a:gd name="T38" fmla="*/ 2147483647 w 286"/>
                <a:gd name="T39" fmla="*/ 2147483647 h 288"/>
                <a:gd name="T40" fmla="*/ 2147483647 w 286"/>
                <a:gd name="T41" fmla="*/ 2147483647 h 288"/>
                <a:gd name="T42" fmla="*/ 2147483647 w 286"/>
                <a:gd name="T43" fmla="*/ 2147483647 h 288"/>
                <a:gd name="T44" fmla="*/ 2147483647 w 286"/>
                <a:gd name="T45" fmla="*/ 2147483647 h 288"/>
                <a:gd name="T46" fmla="*/ 2147483647 w 286"/>
                <a:gd name="T47" fmla="*/ 2147483647 h 288"/>
                <a:gd name="T48" fmla="*/ 2147483647 w 286"/>
                <a:gd name="T49" fmla="*/ 2147483647 h 288"/>
                <a:gd name="T50" fmla="*/ 2147483647 w 286"/>
                <a:gd name="T51" fmla="*/ 2147483647 h 288"/>
                <a:gd name="T52" fmla="*/ 2147483647 w 286"/>
                <a:gd name="T53" fmla="*/ 2147483647 h 288"/>
                <a:gd name="T54" fmla="*/ 2147483647 w 286"/>
                <a:gd name="T55" fmla="*/ 2147483647 h 288"/>
                <a:gd name="T56" fmla="*/ 2147483647 w 286"/>
                <a:gd name="T57" fmla="*/ 2147483647 h 288"/>
                <a:gd name="T58" fmla="*/ 2147483647 w 286"/>
                <a:gd name="T59" fmla="*/ 2147483647 h 288"/>
                <a:gd name="T60" fmla="*/ 2147483647 w 286"/>
                <a:gd name="T61" fmla="*/ 2147483647 h 288"/>
                <a:gd name="T62" fmla="*/ 2147483647 w 286"/>
                <a:gd name="T63" fmla="*/ 2147483647 h 288"/>
                <a:gd name="T64" fmla="*/ 2147483647 w 286"/>
                <a:gd name="T65" fmla="*/ 2147483647 h 2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6" h="288">
                  <a:moveTo>
                    <a:pt x="286" y="131"/>
                  </a:moveTo>
                  <a:cubicBezTo>
                    <a:pt x="259" y="131"/>
                    <a:pt x="259" y="131"/>
                    <a:pt x="259" y="131"/>
                  </a:cubicBezTo>
                  <a:cubicBezTo>
                    <a:pt x="254" y="76"/>
                    <a:pt x="210" y="31"/>
                    <a:pt x="155" y="2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76" y="32"/>
                    <a:pt x="32" y="76"/>
                    <a:pt x="27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33" y="209"/>
                    <a:pt x="77" y="252"/>
                    <a:pt x="131" y="258"/>
                  </a:cubicBezTo>
                  <a:cubicBezTo>
                    <a:pt x="131" y="288"/>
                    <a:pt x="131" y="288"/>
                    <a:pt x="131" y="288"/>
                  </a:cubicBezTo>
                  <a:cubicBezTo>
                    <a:pt x="155" y="288"/>
                    <a:pt x="155" y="288"/>
                    <a:pt x="155" y="288"/>
                  </a:cubicBezTo>
                  <a:cubicBezTo>
                    <a:pt x="155" y="258"/>
                    <a:pt x="155" y="258"/>
                    <a:pt x="155" y="258"/>
                  </a:cubicBezTo>
                  <a:cubicBezTo>
                    <a:pt x="210" y="253"/>
                    <a:pt x="253" y="209"/>
                    <a:pt x="259" y="155"/>
                  </a:cubicBezTo>
                  <a:cubicBezTo>
                    <a:pt x="286" y="155"/>
                    <a:pt x="286" y="155"/>
                    <a:pt x="286" y="155"/>
                  </a:cubicBezTo>
                  <a:lnTo>
                    <a:pt x="286" y="131"/>
                  </a:lnTo>
                  <a:close/>
                  <a:moveTo>
                    <a:pt x="235" y="131"/>
                  </a:moveTo>
                  <a:cubicBezTo>
                    <a:pt x="155" y="131"/>
                    <a:pt x="155" y="131"/>
                    <a:pt x="155" y="131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97" y="55"/>
                    <a:pt x="231" y="89"/>
                    <a:pt x="235" y="131"/>
                  </a:cubicBezTo>
                  <a:close/>
                  <a:moveTo>
                    <a:pt x="131" y="50"/>
                  </a:moveTo>
                  <a:cubicBezTo>
                    <a:pt x="131" y="131"/>
                    <a:pt x="131" y="131"/>
                    <a:pt x="131" y="131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56" y="89"/>
                    <a:pt x="89" y="56"/>
                    <a:pt x="131" y="50"/>
                  </a:cubicBezTo>
                  <a:close/>
                  <a:moveTo>
                    <a:pt x="52" y="155"/>
                  </a:moveTo>
                  <a:cubicBezTo>
                    <a:pt x="131" y="155"/>
                    <a:pt x="131" y="155"/>
                    <a:pt x="131" y="155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90" y="228"/>
                    <a:pt x="57" y="196"/>
                    <a:pt x="52" y="155"/>
                  </a:cubicBezTo>
                  <a:close/>
                  <a:moveTo>
                    <a:pt x="155" y="234"/>
                  </a:moveTo>
                  <a:cubicBezTo>
                    <a:pt x="155" y="155"/>
                    <a:pt x="155" y="155"/>
                    <a:pt x="15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29" y="196"/>
                    <a:pt x="196" y="229"/>
                    <a:pt x="155" y="234"/>
                  </a:cubicBezTo>
                  <a:close/>
                </a:path>
              </a:pathLst>
            </a:cu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856053" y="1296246"/>
            <a:ext cx="516731" cy="516731"/>
            <a:chOff x="4899423" y="1694260"/>
            <a:chExt cx="516731" cy="516731"/>
          </a:xfrm>
        </p:grpSpPr>
        <p:sp>
          <p:nvSpPr>
            <p:cNvPr id="7" name="椭圆 6"/>
            <p:cNvSpPr>
              <a:spLocks noChangeArrowheads="1"/>
            </p:cNvSpPr>
            <p:nvPr/>
          </p:nvSpPr>
          <p:spPr bwMode="auto">
            <a:xfrm>
              <a:off x="4899423" y="1694260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14" name="组合 13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0872" y="1814513"/>
              <a:ext cx="232172" cy="275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组合 36"/>
          <p:cNvGrpSpPr/>
          <p:nvPr/>
        </p:nvGrpSpPr>
        <p:grpSpPr>
          <a:xfrm>
            <a:off x="881896" y="2670670"/>
            <a:ext cx="516731" cy="516731"/>
            <a:chOff x="1775223" y="3187304"/>
            <a:chExt cx="516731" cy="516731"/>
          </a:xfrm>
        </p:grpSpPr>
        <p:sp>
          <p:nvSpPr>
            <p:cNvPr id="9" name="椭圆 8"/>
            <p:cNvSpPr>
              <a:spLocks noChangeArrowheads="1"/>
            </p:cNvSpPr>
            <p:nvPr/>
          </p:nvSpPr>
          <p:spPr bwMode="auto">
            <a:xfrm>
              <a:off x="1775223" y="3187304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15" name="组合 16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191" y="3300413"/>
              <a:ext cx="270272" cy="27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组合 35"/>
          <p:cNvGrpSpPr/>
          <p:nvPr/>
        </p:nvGrpSpPr>
        <p:grpSpPr>
          <a:xfrm>
            <a:off x="881895" y="3848078"/>
            <a:ext cx="516731" cy="516731"/>
            <a:chOff x="2445493" y="4593496"/>
            <a:chExt cx="516731" cy="516731"/>
          </a:xfrm>
        </p:grpSpPr>
        <p:sp>
          <p:nvSpPr>
            <p:cNvPr id="11" name="椭圆 10"/>
            <p:cNvSpPr>
              <a:spLocks noChangeArrowheads="1"/>
            </p:cNvSpPr>
            <p:nvPr/>
          </p:nvSpPr>
          <p:spPr bwMode="auto">
            <a:xfrm>
              <a:off x="2445493" y="4593496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372"/>
            <p:cNvSpPr>
              <a:spLocks/>
            </p:cNvSpPr>
            <p:nvPr/>
          </p:nvSpPr>
          <p:spPr bwMode="auto">
            <a:xfrm>
              <a:off x="2558601" y="4754229"/>
              <a:ext cx="291704" cy="195263"/>
            </a:xfrm>
            <a:custGeom>
              <a:avLst/>
              <a:gdLst>
                <a:gd name="T0" fmla="*/ 2147483647 w 174"/>
                <a:gd name="T1" fmla="*/ 2147483647 h 117"/>
                <a:gd name="T2" fmla="*/ 2147483647 w 174"/>
                <a:gd name="T3" fmla="*/ 0 h 117"/>
                <a:gd name="T4" fmla="*/ 2147483647 w 174"/>
                <a:gd name="T5" fmla="*/ 2147483647 h 117"/>
                <a:gd name="T6" fmla="*/ 2147483647 w 174"/>
                <a:gd name="T7" fmla="*/ 2147483647 h 117"/>
                <a:gd name="T8" fmla="*/ 2147483647 w 174"/>
                <a:gd name="T9" fmla="*/ 2147483647 h 117"/>
                <a:gd name="T10" fmla="*/ 2147483647 w 174"/>
                <a:gd name="T11" fmla="*/ 2147483647 h 117"/>
                <a:gd name="T12" fmla="*/ 0 w 174"/>
                <a:gd name="T13" fmla="*/ 2147483647 h 117"/>
                <a:gd name="T14" fmla="*/ 2147483647 w 174"/>
                <a:gd name="T15" fmla="*/ 2147483647 h 117"/>
                <a:gd name="T16" fmla="*/ 2147483647 w 174"/>
                <a:gd name="T17" fmla="*/ 2147483647 h 117"/>
                <a:gd name="T18" fmla="*/ 2147483647 w 174"/>
                <a:gd name="T19" fmla="*/ 2147483647 h 117"/>
                <a:gd name="T20" fmla="*/ 2147483647 w 174"/>
                <a:gd name="T21" fmla="*/ 2147483647 h 117"/>
                <a:gd name="T22" fmla="*/ 2147483647 w 174"/>
                <a:gd name="T23" fmla="*/ 2147483647 h 117"/>
                <a:gd name="T24" fmla="*/ 2147483647 w 174"/>
                <a:gd name="T25" fmla="*/ 2147483647 h 1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4" h="117">
                  <a:moveTo>
                    <a:pt x="156" y="71"/>
                  </a:moveTo>
                  <a:lnTo>
                    <a:pt x="174" y="0"/>
                  </a:lnTo>
                  <a:lnTo>
                    <a:pt x="103" y="18"/>
                  </a:lnTo>
                  <a:lnTo>
                    <a:pt x="121" y="35"/>
                  </a:lnTo>
                  <a:lnTo>
                    <a:pt x="90" y="66"/>
                  </a:lnTo>
                  <a:lnTo>
                    <a:pt x="62" y="37"/>
                  </a:lnTo>
                  <a:lnTo>
                    <a:pt x="0" y="99"/>
                  </a:lnTo>
                  <a:lnTo>
                    <a:pt x="19" y="117"/>
                  </a:lnTo>
                  <a:lnTo>
                    <a:pt x="62" y="74"/>
                  </a:lnTo>
                  <a:lnTo>
                    <a:pt x="90" y="103"/>
                  </a:lnTo>
                  <a:lnTo>
                    <a:pt x="140" y="55"/>
                  </a:lnTo>
                  <a:lnTo>
                    <a:pt x="156" y="71"/>
                  </a:lnTo>
                  <a:close/>
                </a:path>
              </a:pathLst>
            </a:cu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" name="文本框 20"/>
          <p:cNvSpPr txBox="1">
            <a:spLocks noChangeArrowheads="1"/>
          </p:cNvSpPr>
          <p:nvPr/>
        </p:nvSpPr>
        <p:spPr bwMode="auto">
          <a:xfrm>
            <a:off x="1579601" y="1811340"/>
            <a:ext cx="15411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lang="zh-CN" altLang="en-US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</a:t>
            </a:r>
            <a:r>
              <a:rPr lang="zh-CN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问题</a:t>
            </a:r>
            <a:r>
              <a:rPr lang="en-GB" altLang="zh-CN" sz="16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lang="zh-CN" altLang="zh-CN" sz="16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痛点</a:t>
            </a:r>
          </a:p>
        </p:txBody>
      </p:sp>
      <p:sp>
        <p:nvSpPr>
          <p:cNvPr id="21" name="文本框 24"/>
          <p:cNvSpPr txBox="1">
            <a:spLocks noChangeArrowheads="1"/>
          </p:cNvSpPr>
          <p:nvPr/>
        </p:nvSpPr>
        <p:spPr bwMode="auto">
          <a:xfrm>
            <a:off x="5517044" y="1832284"/>
            <a:ext cx="138691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、市场分析 </a:t>
            </a:r>
            <a:endParaRPr lang="zh-CN" altLang="en-US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文本框 25"/>
          <p:cNvSpPr txBox="1">
            <a:spLocks noChangeArrowheads="1"/>
          </p:cNvSpPr>
          <p:nvPr/>
        </p:nvSpPr>
        <p:spPr bwMode="auto">
          <a:xfrm>
            <a:off x="6882331" y="1808392"/>
            <a:ext cx="14665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、竞争分析 </a:t>
            </a:r>
            <a:endParaRPr lang="zh-CN" altLang="en-US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文本框 26"/>
          <p:cNvSpPr txBox="1">
            <a:spLocks noChangeArrowheads="1"/>
          </p:cNvSpPr>
          <p:nvPr/>
        </p:nvSpPr>
        <p:spPr bwMode="auto">
          <a:xfrm>
            <a:off x="5525527" y="2170838"/>
            <a:ext cx="141871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、商业模式 </a:t>
            </a:r>
            <a:endParaRPr lang="zh-CN" altLang="en-US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文本框 27"/>
          <p:cNvSpPr txBox="1">
            <a:spLocks noChangeArrowheads="1"/>
          </p:cNvSpPr>
          <p:nvPr/>
        </p:nvSpPr>
        <p:spPr bwMode="auto">
          <a:xfrm>
            <a:off x="6882331" y="2163938"/>
            <a:ext cx="13574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、市场推广</a:t>
            </a:r>
            <a:endParaRPr lang="zh-CN" altLang="en-US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文本框 28"/>
          <p:cNvSpPr txBox="1">
            <a:spLocks noChangeArrowheads="1"/>
          </p:cNvSpPr>
          <p:nvPr/>
        </p:nvSpPr>
        <p:spPr bwMode="auto">
          <a:xfrm>
            <a:off x="1608587" y="3285271"/>
            <a:ext cx="33978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、业务</a:t>
            </a:r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财务现状</a:t>
            </a:r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业务计划</a:t>
            </a:r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+</a:t>
            </a:r>
          </a:p>
          <a:p>
            <a:r>
              <a:rPr lang="en-US" altLang="zh-CN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财务预期</a:t>
            </a:r>
            <a:r>
              <a:rPr lang="en-US" altLang="zh-CN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融资需求</a:t>
            </a:r>
            <a:endParaRPr lang="zh-CN" altLang="en-US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文本框 32"/>
          <p:cNvSpPr txBox="1">
            <a:spLocks noChangeArrowheads="1"/>
          </p:cNvSpPr>
          <p:nvPr/>
        </p:nvSpPr>
        <p:spPr bwMode="auto">
          <a:xfrm>
            <a:off x="5525527" y="3290762"/>
            <a:ext cx="361661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、团队：创始人</a:t>
            </a:r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核心团队</a:t>
            </a:r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顾问团队 </a:t>
            </a:r>
            <a:endParaRPr lang="zh-CN" altLang="en-US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文本框 33"/>
          <p:cNvSpPr txBox="1">
            <a:spLocks noChangeArrowheads="1"/>
          </p:cNvSpPr>
          <p:nvPr/>
        </p:nvSpPr>
        <p:spPr bwMode="auto">
          <a:xfrm>
            <a:off x="1608588" y="4392311"/>
            <a:ext cx="275667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、获奖</a:t>
            </a:r>
            <a:r>
              <a:rPr lang="zh-CN" altLang="en-US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、专利、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合同、荣誉</a:t>
            </a:r>
            <a:endParaRPr lang="zh-CN" altLang="en-US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文本框 34"/>
          <p:cNvSpPr txBox="1">
            <a:spLocks noChangeArrowheads="1"/>
          </p:cNvSpPr>
          <p:nvPr/>
        </p:nvSpPr>
        <p:spPr bwMode="auto">
          <a:xfrm>
            <a:off x="1608589" y="4715476"/>
            <a:ext cx="12065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、愿</a:t>
            </a:r>
            <a:r>
              <a:rPr lang="zh-CN" altLang="en-US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景</a:t>
            </a:r>
          </a:p>
        </p:txBody>
      </p:sp>
      <p:sp>
        <p:nvSpPr>
          <p:cNvPr id="33" name="文本框 36"/>
          <p:cNvSpPr txBox="1">
            <a:spLocks noChangeArrowheads="1"/>
          </p:cNvSpPr>
          <p:nvPr/>
        </p:nvSpPr>
        <p:spPr bwMode="auto">
          <a:xfrm>
            <a:off x="3338452" y="462679"/>
            <a:ext cx="27496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 录 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文本框 20"/>
          <p:cNvSpPr txBox="1">
            <a:spLocks noChangeArrowheads="1"/>
          </p:cNvSpPr>
          <p:nvPr/>
        </p:nvSpPr>
        <p:spPr bwMode="auto">
          <a:xfrm>
            <a:off x="1579600" y="2171890"/>
            <a:ext cx="15319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3</a:t>
            </a:r>
            <a:r>
              <a:rPr lang="zh-CN" altLang="en-US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、数据</a:t>
            </a:r>
            <a:r>
              <a:rPr lang="zh-CN" altLang="en-US" sz="16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验证 </a:t>
            </a:r>
            <a:endParaRPr lang="zh-CN" altLang="zh-CN" sz="16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9" name="文本框 20"/>
          <p:cNvSpPr txBox="1">
            <a:spLocks noChangeArrowheads="1"/>
          </p:cNvSpPr>
          <p:nvPr/>
        </p:nvSpPr>
        <p:spPr bwMode="auto">
          <a:xfrm>
            <a:off x="3120766" y="1835707"/>
            <a:ext cx="14604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  <a:r>
              <a:rPr lang="zh-CN" altLang="en-US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</a:t>
            </a:r>
            <a:r>
              <a:rPr lang="zh-CN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解决</a:t>
            </a:r>
            <a:r>
              <a:rPr lang="zh-CN" altLang="zh-CN" sz="16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方案</a:t>
            </a:r>
          </a:p>
        </p:txBody>
      </p:sp>
      <p:sp>
        <p:nvSpPr>
          <p:cNvPr id="40" name="文本框 20"/>
          <p:cNvSpPr txBox="1">
            <a:spLocks noChangeArrowheads="1"/>
          </p:cNvSpPr>
          <p:nvPr/>
        </p:nvSpPr>
        <p:spPr bwMode="auto">
          <a:xfrm>
            <a:off x="3120766" y="2155449"/>
            <a:ext cx="16579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4</a:t>
            </a:r>
            <a:r>
              <a:rPr lang="zh-CN" altLang="en-US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、产品</a:t>
            </a:r>
            <a:r>
              <a:rPr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lang="zh-CN" altLang="en-US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服务</a:t>
            </a:r>
            <a:endParaRPr lang="zh-CN" altLang="zh-CN" sz="16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2" name="Oval 13"/>
          <p:cNvSpPr>
            <a:spLocks noChangeArrowheads="1"/>
          </p:cNvSpPr>
          <p:nvPr/>
        </p:nvSpPr>
        <p:spPr bwMode="auto">
          <a:xfrm>
            <a:off x="4885222" y="2664557"/>
            <a:ext cx="516731" cy="528955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81"/>
          <p:cNvSpPr>
            <a:spLocks noEditPoints="1"/>
          </p:cNvSpPr>
          <p:nvPr/>
        </p:nvSpPr>
        <p:spPr bwMode="auto">
          <a:xfrm>
            <a:off x="5006475" y="2784667"/>
            <a:ext cx="274226" cy="315973"/>
          </a:xfrm>
          <a:custGeom>
            <a:avLst/>
            <a:gdLst>
              <a:gd name="T0" fmla="*/ 1 w 143"/>
              <a:gd name="T1" fmla="*/ 139 h 139"/>
              <a:gd name="T2" fmla="*/ 33 w 143"/>
              <a:gd name="T3" fmla="*/ 139 h 139"/>
              <a:gd name="T4" fmla="*/ 17 w 143"/>
              <a:gd name="T5" fmla="*/ 92 h 139"/>
              <a:gd name="T6" fmla="*/ 17 w 143"/>
              <a:gd name="T7" fmla="*/ 109 h 139"/>
              <a:gd name="T8" fmla="*/ 57 w 143"/>
              <a:gd name="T9" fmla="*/ 113 h 139"/>
              <a:gd name="T10" fmla="*/ 73 w 143"/>
              <a:gd name="T11" fmla="*/ 139 h 139"/>
              <a:gd name="T12" fmla="*/ 66 w 143"/>
              <a:gd name="T13" fmla="*/ 101 h 139"/>
              <a:gd name="T14" fmla="*/ 48 w 143"/>
              <a:gd name="T15" fmla="*/ 101 h 139"/>
              <a:gd name="T16" fmla="*/ 66 w 143"/>
              <a:gd name="T17" fmla="*/ 101 h 139"/>
              <a:gd name="T18" fmla="*/ 81 w 143"/>
              <a:gd name="T19" fmla="*/ 139 h 139"/>
              <a:gd name="T20" fmla="*/ 97 w 143"/>
              <a:gd name="T21" fmla="*/ 113 h 139"/>
              <a:gd name="T22" fmla="*/ 97 w 143"/>
              <a:gd name="T23" fmla="*/ 92 h 139"/>
              <a:gd name="T24" fmla="*/ 97 w 143"/>
              <a:gd name="T25" fmla="*/ 109 h 139"/>
              <a:gd name="T26" fmla="*/ 118 w 143"/>
              <a:gd name="T27" fmla="*/ 30 h 139"/>
              <a:gd name="T28" fmla="*/ 118 w 143"/>
              <a:gd name="T29" fmla="*/ 14 h 139"/>
              <a:gd name="T30" fmla="*/ 118 w 143"/>
              <a:gd name="T31" fmla="*/ 30 h 139"/>
              <a:gd name="T32" fmla="*/ 130 w 143"/>
              <a:gd name="T33" fmla="*/ 53 h 139"/>
              <a:gd name="T34" fmla="*/ 112 w 143"/>
              <a:gd name="T35" fmla="*/ 74 h 139"/>
              <a:gd name="T36" fmla="*/ 135 w 143"/>
              <a:gd name="T37" fmla="*/ 85 h 139"/>
              <a:gd name="T38" fmla="*/ 104 w 143"/>
              <a:gd name="T39" fmla="*/ 63 h 139"/>
              <a:gd name="T40" fmla="*/ 90 w 143"/>
              <a:gd name="T41" fmla="*/ 63 h 139"/>
              <a:gd name="T42" fmla="*/ 1 w 143"/>
              <a:gd name="T43" fmla="*/ 76 h 139"/>
              <a:gd name="T44" fmla="*/ 89 w 143"/>
              <a:gd name="T45" fmla="*/ 0 h 139"/>
              <a:gd name="T46" fmla="*/ 90 w 143"/>
              <a:gd name="T47" fmla="*/ 51 h 139"/>
              <a:gd name="T48" fmla="*/ 101 w 143"/>
              <a:gd name="T49" fmla="*/ 46 h 139"/>
              <a:gd name="T50" fmla="*/ 136 w 143"/>
              <a:gd name="T51" fmla="*/ 45 h 139"/>
              <a:gd name="T52" fmla="*/ 134 w 143"/>
              <a:gd name="T53" fmla="*/ 72 h 139"/>
              <a:gd name="T54" fmla="*/ 113 w 143"/>
              <a:gd name="T55" fmla="*/ 65 h 139"/>
              <a:gd name="T56" fmla="*/ 88 w 143"/>
              <a:gd name="T57" fmla="*/ 2 h 139"/>
              <a:gd name="T58" fmla="*/ 3 w 143"/>
              <a:gd name="T59" fmla="*/ 74 h 139"/>
              <a:gd name="T60" fmla="*/ 88 w 143"/>
              <a:gd name="T61" fmla="*/ 61 h 139"/>
              <a:gd name="T62" fmla="*/ 76 w 143"/>
              <a:gd name="T63" fmla="*/ 50 h 139"/>
              <a:gd name="T64" fmla="*/ 50 w 143"/>
              <a:gd name="T65" fmla="*/ 32 h 139"/>
              <a:gd name="T66" fmla="*/ 79 w 143"/>
              <a:gd name="T67" fmla="*/ 45 h 139"/>
              <a:gd name="T68" fmla="*/ 88 w 143"/>
              <a:gd name="T69" fmla="*/ 2 h 139"/>
              <a:gd name="T70" fmla="*/ 20 w 143"/>
              <a:gd name="T71" fmla="*/ 46 h 139"/>
              <a:gd name="T72" fmla="*/ 40 w 143"/>
              <a:gd name="T73" fmla="*/ 38 h 139"/>
              <a:gd name="T74" fmla="*/ 65 w 143"/>
              <a:gd name="T75" fmla="*/ 38 h 139"/>
              <a:gd name="T76" fmla="*/ 71 w 143"/>
              <a:gd name="T77" fmla="*/ 13 h 139"/>
              <a:gd name="T78" fmla="*/ 64 w 143"/>
              <a:gd name="T79" fmla="*/ 29 h 139"/>
              <a:gd name="T80" fmla="*/ 40 w 143"/>
              <a:gd name="T81" fmla="*/ 30 h 139"/>
              <a:gd name="T82" fmla="*/ 16 w 143"/>
              <a:gd name="T83" fmla="*/ 4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3" h="139">
                <a:moveTo>
                  <a:pt x="33" y="139"/>
                </a:moveTo>
                <a:cubicBezTo>
                  <a:pt x="1" y="139"/>
                  <a:pt x="1" y="139"/>
                  <a:pt x="1" y="139"/>
                </a:cubicBezTo>
                <a:cubicBezTo>
                  <a:pt x="0" y="111"/>
                  <a:pt x="17" y="113"/>
                  <a:pt x="17" y="113"/>
                </a:cubicBezTo>
                <a:cubicBezTo>
                  <a:pt x="17" y="113"/>
                  <a:pt x="34" y="111"/>
                  <a:pt x="33" y="139"/>
                </a:cubicBezTo>
                <a:close/>
                <a:moveTo>
                  <a:pt x="26" y="101"/>
                </a:moveTo>
                <a:cubicBezTo>
                  <a:pt x="26" y="96"/>
                  <a:pt x="22" y="92"/>
                  <a:pt x="17" y="92"/>
                </a:cubicBezTo>
                <a:cubicBezTo>
                  <a:pt x="12" y="92"/>
                  <a:pt x="9" y="96"/>
                  <a:pt x="9" y="101"/>
                </a:cubicBezTo>
                <a:cubicBezTo>
                  <a:pt x="9" y="105"/>
                  <a:pt x="12" y="109"/>
                  <a:pt x="17" y="109"/>
                </a:cubicBezTo>
                <a:cubicBezTo>
                  <a:pt x="22" y="109"/>
                  <a:pt x="26" y="105"/>
                  <a:pt x="26" y="101"/>
                </a:cubicBezTo>
                <a:close/>
                <a:moveTo>
                  <a:pt x="57" y="113"/>
                </a:moveTo>
                <a:cubicBezTo>
                  <a:pt x="57" y="113"/>
                  <a:pt x="40" y="111"/>
                  <a:pt x="41" y="139"/>
                </a:cubicBezTo>
                <a:cubicBezTo>
                  <a:pt x="73" y="139"/>
                  <a:pt x="73" y="139"/>
                  <a:pt x="73" y="139"/>
                </a:cubicBezTo>
                <a:cubicBezTo>
                  <a:pt x="74" y="111"/>
                  <a:pt x="57" y="113"/>
                  <a:pt x="57" y="113"/>
                </a:cubicBezTo>
                <a:close/>
                <a:moveTo>
                  <a:pt x="66" y="101"/>
                </a:moveTo>
                <a:cubicBezTo>
                  <a:pt x="66" y="96"/>
                  <a:pt x="62" y="92"/>
                  <a:pt x="57" y="92"/>
                </a:cubicBezTo>
                <a:cubicBezTo>
                  <a:pt x="52" y="92"/>
                  <a:pt x="48" y="96"/>
                  <a:pt x="48" y="101"/>
                </a:cubicBezTo>
                <a:cubicBezTo>
                  <a:pt x="48" y="105"/>
                  <a:pt x="52" y="109"/>
                  <a:pt x="57" y="109"/>
                </a:cubicBezTo>
                <a:cubicBezTo>
                  <a:pt x="62" y="109"/>
                  <a:pt x="66" y="105"/>
                  <a:pt x="66" y="101"/>
                </a:cubicBezTo>
                <a:close/>
                <a:moveTo>
                  <a:pt x="97" y="113"/>
                </a:moveTo>
                <a:cubicBezTo>
                  <a:pt x="97" y="113"/>
                  <a:pt x="80" y="111"/>
                  <a:pt x="81" y="139"/>
                </a:cubicBezTo>
                <a:cubicBezTo>
                  <a:pt x="113" y="139"/>
                  <a:pt x="113" y="139"/>
                  <a:pt x="113" y="139"/>
                </a:cubicBezTo>
                <a:cubicBezTo>
                  <a:pt x="114" y="111"/>
                  <a:pt x="97" y="113"/>
                  <a:pt x="97" y="113"/>
                </a:cubicBezTo>
                <a:close/>
                <a:moveTo>
                  <a:pt x="105" y="101"/>
                </a:moveTo>
                <a:cubicBezTo>
                  <a:pt x="105" y="96"/>
                  <a:pt x="102" y="92"/>
                  <a:pt x="97" y="92"/>
                </a:cubicBezTo>
                <a:cubicBezTo>
                  <a:pt x="92" y="92"/>
                  <a:pt x="88" y="96"/>
                  <a:pt x="88" y="101"/>
                </a:cubicBezTo>
                <a:cubicBezTo>
                  <a:pt x="88" y="105"/>
                  <a:pt x="92" y="109"/>
                  <a:pt x="97" y="109"/>
                </a:cubicBezTo>
                <a:cubicBezTo>
                  <a:pt x="102" y="109"/>
                  <a:pt x="105" y="105"/>
                  <a:pt x="105" y="101"/>
                </a:cubicBezTo>
                <a:close/>
                <a:moveTo>
                  <a:pt x="118" y="30"/>
                </a:moveTo>
                <a:cubicBezTo>
                  <a:pt x="123" y="30"/>
                  <a:pt x="126" y="27"/>
                  <a:pt x="126" y="22"/>
                </a:cubicBezTo>
                <a:cubicBezTo>
                  <a:pt x="126" y="18"/>
                  <a:pt x="123" y="14"/>
                  <a:pt x="118" y="14"/>
                </a:cubicBezTo>
                <a:cubicBezTo>
                  <a:pt x="114" y="14"/>
                  <a:pt x="110" y="18"/>
                  <a:pt x="110" y="22"/>
                </a:cubicBezTo>
                <a:cubicBezTo>
                  <a:pt x="110" y="27"/>
                  <a:pt x="114" y="30"/>
                  <a:pt x="118" y="30"/>
                </a:cubicBezTo>
                <a:close/>
                <a:moveTo>
                  <a:pt x="130" y="61"/>
                </a:moveTo>
                <a:cubicBezTo>
                  <a:pt x="130" y="53"/>
                  <a:pt x="130" y="53"/>
                  <a:pt x="130" y="53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112" y="74"/>
                  <a:pt x="112" y="74"/>
                  <a:pt x="112" y="74"/>
                </a:cubicBezTo>
                <a:cubicBezTo>
                  <a:pt x="135" y="74"/>
                  <a:pt x="135" y="74"/>
                  <a:pt x="135" y="74"/>
                </a:cubicBezTo>
                <a:cubicBezTo>
                  <a:pt x="135" y="85"/>
                  <a:pt x="135" y="85"/>
                  <a:pt x="135" y="85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04" y="63"/>
                  <a:pt x="104" y="63"/>
                  <a:pt x="104" y="63"/>
                </a:cubicBezTo>
                <a:cubicBezTo>
                  <a:pt x="104" y="63"/>
                  <a:pt x="100" y="68"/>
                  <a:pt x="92" y="64"/>
                </a:cubicBezTo>
                <a:cubicBezTo>
                  <a:pt x="92" y="63"/>
                  <a:pt x="91" y="63"/>
                  <a:pt x="90" y="63"/>
                </a:cubicBezTo>
                <a:cubicBezTo>
                  <a:pt x="90" y="76"/>
                  <a:pt x="90" y="76"/>
                  <a:pt x="90" y="76"/>
                </a:cubicBezTo>
                <a:cubicBezTo>
                  <a:pt x="1" y="76"/>
                  <a:pt x="1" y="76"/>
                  <a:pt x="1" y="76"/>
                </a:cubicBezTo>
                <a:cubicBezTo>
                  <a:pt x="1" y="0"/>
                  <a:pt x="1" y="0"/>
                  <a:pt x="1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51"/>
                  <a:pt x="90" y="51"/>
                  <a:pt x="90" y="51"/>
                </a:cubicBezTo>
                <a:cubicBezTo>
                  <a:pt x="97" y="54"/>
                  <a:pt x="97" y="54"/>
                  <a:pt x="97" y="54"/>
                </a:cubicBezTo>
                <a:cubicBezTo>
                  <a:pt x="98" y="51"/>
                  <a:pt x="99" y="49"/>
                  <a:pt x="101" y="46"/>
                </a:cubicBezTo>
                <a:cubicBezTo>
                  <a:pt x="108" y="34"/>
                  <a:pt x="118" y="34"/>
                  <a:pt x="118" y="34"/>
                </a:cubicBezTo>
                <a:cubicBezTo>
                  <a:pt x="118" y="34"/>
                  <a:pt x="129" y="33"/>
                  <a:pt x="136" y="45"/>
                </a:cubicBezTo>
                <a:cubicBezTo>
                  <a:pt x="138" y="49"/>
                  <a:pt x="139" y="52"/>
                  <a:pt x="140" y="57"/>
                </a:cubicBezTo>
                <a:cubicBezTo>
                  <a:pt x="143" y="69"/>
                  <a:pt x="138" y="72"/>
                  <a:pt x="134" y="72"/>
                </a:cubicBezTo>
                <a:cubicBezTo>
                  <a:pt x="134" y="72"/>
                  <a:pt x="115" y="72"/>
                  <a:pt x="114" y="72"/>
                </a:cubicBezTo>
                <a:cubicBezTo>
                  <a:pt x="114" y="70"/>
                  <a:pt x="113" y="66"/>
                  <a:pt x="113" y="65"/>
                </a:cubicBezTo>
                <a:cubicBezTo>
                  <a:pt x="115" y="65"/>
                  <a:pt x="130" y="61"/>
                  <a:pt x="130" y="61"/>
                </a:cubicBezTo>
                <a:close/>
                <a:moveTo>
                  <a:pt x="88" y="2"/>
                </a:moveTo>
                <a:cubicBezTo>
                  <a:pt x="85" y="2"/>
                  <a:pt x="6" y="2"/>
                  <a:pt x="3" y="2"/>
                </a:cubicBezTo>
                <a:cubicBezTo>
                  <a:pt x="3" y="4"/>
                  <a:pt x="3" y="71"/>
                  <a:pt x="3" y="74"/>
                </a:cubicBezTo>
                <a:cubicBezTo>
                  <a:pt x="6" y="74"/>
                  <a:pt x="85" y="74"/>
                  <a:pt x="88" y="74"/>
                </a:cubicBezTo>
                <a:cubicBezTo>
                  <a:pt x="88" y="73"/>
                  <a:pt x="88" y="68"/>
                  <a:pt x="88" y="61"/>
                </a:cubicBezTo>
                <a:cubicBezTo>
                  <a:pt x="82" y="57"/>
                  <a:pt x="75" y="53"/>
                  <a:pt x="75" y="53"/>
                </a:cubicBezTo>
                <a:cubicBezTo>
                  <a:pt x="76" y="50"/>
                  <a:pt x="76" y="50"/>
                  <a:pt x="76" y="50"/>
                </a:cubicBezTo>
                <a:cubicBezTo>
                  <a:pt x="48" y="35"/>
                  <a:pt x="48" y="35"/>
                  <a:pt x="48" y="35"/>
                </a:cubicBezTo>
                <a:cubicBezTo>
                  <a:pt x="50" y="32"/>
                  <a:pt x="50" y="32"/>
                  <a:pt x="50" y="32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5"/>
                  <a:pt x="79" y="45"/>
                  <a:pt x="79" y="45"/>
                </a:cubicBezTo>
                <a:cubicBezTo>
                  <a:pt x="88" y="50"/>
                  <a:pt x="88" y="50"/>
                  <a:pt x="88" y="50"/>
                </a:cubicBezTo>
                <a:cubicBezTo>
                  <a:pt x="88" y="30"/>
                  <a:pt x="88" y="3"/>
                  <a:pt x="88" y="2"/>
                </a:cubicBezTo>
                <a:close/>
                <a:moveTo>
                  <a:pt x="18" y="47"/>
                </a:moveTo>
                <a:cubicBezTo>
                  <a:pt x="19" y="48"/>
                  <a:pt x="20" y="47"/>
                  <a:pt x="20" y="46"/>
                </a:cubicBezTo>
                <a:cubicBezTo>
                  <a:pt x="29" y="20"/>
                  <a:pt x="29" y="20"/>
                  <a:pt x="29" y="20"/>
                </a:cubicBezTo>
                <a:cubicBezTo>
                  <a:pt x="40" y="38"/>
                  <a:pt x="40" y="38"/>
                  <a:pt x="40" y="38"/>
                </a:cubicBezTo>
                <a:cubicBezTo>
                  <a:pt x="52" y="19"/>
                  <a:pt x="52" y="19"/>
                  <a:pt x="52" y="19"/>
                </a:cubicBezTo>
                <a:cubicBezTo>
                  <a:pt x="65" y="38"/>
                  <a:pt x="65" y="38"/>
                  <a:pt x="65" y="38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5"/>
                  <a:pt x="72" y="13"/>
                  <a:pt x="71" y="13"/>
                </a:cubicBezTo>
                <a:cubicBezTo>
                  <a:pt x="70" y="13"/>
                  <a:pt x="69" y="13"/>
                  <a:pt x="69" y="14"/>
                </a:cubicBezTo>
                <a:cubicBezTo>
                  <a:pt x="64" y="29"/>
                  <a:pt x="64" y="29"/>
                  <a:pt x="64" y="29"/>
                </a:cubicBezTo>
                <a:cubicBezTo>
                  <a:pt x="52" y="11"/>
                  <a:pt x="52" y="11"/>
                  <a:pt x="52" y="11"/>
                </a:cubicBezTo>
                <a:cubicBezTo>
                  <a:pt x="40" y="30"/>
                  <a:pt x="40" y="30"/>
                  <a:pt x="40" y="30"/>
                </a:cubicBezTo>
                <a:cubicBezTo>
                  <a:pt x="28" y="10"/>
                  <a:pt x="28" y="10"/>
                  <a:pt x="28" y="10"/>
                </a:cubicBezTo>
                <a:cubicBezTo>
                  <a:pt x="16" y="45"/>
                  <a:pt x="16" y="45"/>
                  <a:pt x="16" y="45"/>
                </a:cubicBezTo>
                <a:cubicBezTo>
                  <a:pt x="16" y="46"/>
                  <a:pt x="17" y="47"/>
                  <a:pt x="18" y="47"/>
                </a:cubicBezTo>
                <a:close/>
              </a:path>
            </a:pathLst>
          </a:custGeom>
          <a:solidFill>
            <a:srgbClr val="40937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文本框 9"/>
          <p:cNvSpPr txBox="1">
            <a:spLocks noChangeArrowheads="1"/>
          </p:cNvSpPr>
          <p:nvPr/>
        </p:nvSpPr>
        <p:spPr bwMode="auto">
          <a:xfrm>
            <a:off x="1608588" y="3875612"/>
            <a:ext cx="6096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证明项目价值的材料 及 提升一个高度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841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290" y="623889"/>
            <a:ext cx="3019425" cy="30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30"/>
          <p:cNvGrpSpPr>
            <a:grpSpLocks/>
          </p:cNvGrpSpPr>
          <p:nvPr/>
        </p:nvGrpSpPr>
        <p:grpSpPr bwMode="auto">
          <a:xfrm>
            <a:off x="3133727" y="1175149"/>
            <a:ext cx="1265635" cy="2401490"/>
            <a:chOff x="0" y="0"/>
            <a:chExt cx="1687976" cy="3202328"/>
          </a:xfrm>
        </p:grpSpPr>
        <p:cxnSp>
          <p:nvCxnSpPr>
            <p:cNvPr id="6" name="直接连接符 9"/>
            <p:cNvCxnSpPr>
              <a:cxnSpLocks noChangeShapeType="1"/>
            </p:cNvCxnSpPr>
            <p:nvPr/>
          </p:nvCxnSpPr>
          <p:spPr bwMode="auto">
            <a:xfrm>
              <a:off x="723014" y="2282514"/>
              <a:ext cx="340242" cy="818707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直接连接符 12"/>
            <p:cNvCxnSpPr>
              <a:cxnSpLocks noChangeShapeType="1"/>
            </p:cNvCxnSpPr>
            <p:nvPr/>
          </p:nvCxnSpPr>
          <p:spPr bwMode="auto">
            <a:xfrm flipV="1">
              <a:off x="489098" y="2282514"/>
              <a:ext cx="233916" cy="409353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直接连接符 15"/>
            <p:cNvCxnSpPr>
              <a:cxnSpLocks noChangeShapeType="1"/>
            </p:cNvCxnSpPr>
            <p:nvPr/>
          </p:nvCxnSpPr>
          <p:spPr bwMode="auto">
            <a:xfrm flipH="1" flipV="1">
              <a:off x="0" y="1931640"/>
              <a:ext cx="723014" cy="350874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直接连接符 18"/>
            <p:cNvCxnSpPr>
              <a:cxnSpLocks noChangeShapeType="1"/>
            </p:cNvCxnSpPr>
            <p:nvPr/>
          </p:nvCxnSpPr>
          <p:spPr bwMode="auto">
            <a:xfrm flipH="1" flipV="1">
              <a:off x="723014" y="2282514"/>
              <a:ext cx="946298" cy="204676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直接连接符 21"/>
            <p:cNvCxnSpPr>
              <a:cxnSpLocks noChangeShapeType="1"/>
            </p:cNvCxnSpPr>
            <p:nvPr/>
          </p:nvCxnSpPr>
          <p:spPr bwMode="auto">
            <a:xfrm flipV="1">
              <a:off x="1307805" y="2487192"/>
              <a:ext cx="349656" cy="715136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直接连接符 24"/>
            <p:cNvCxnSpPr>
              <a:cxnSpLocks noChangeShapeType="1"/>
            </p:cNvCxnSpPr>
            <p:nvPr/>
          </p:nvCxnSpPr>
          <p:spPr bwMode="auto">
            <a:xfrm flipH="1" flipV="1">
              <a:off x="361507" y="0"/>
              <a:ext cx="361508" cy="2284010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椭圆 27"/>
            <p:cNvSpPr>
              <a:spLocks noChangeArrowheads="1"/>
            </p:cNvSpPr>
            <p:nvPr/>
          </p:nvSpPr>
          <p:spPr bwMode="auto">
            <a:xfrm>
              <a:off x="702570" y="2256088"/>
              <a:ext cx="67468" cy="67468"/>
            </a:xfrm>
            <a:prstGeom prst="ellipse">
              <a:avLst/>
            </a:prstGeom>
            <a:solidFill>
              <a:schemeClr val="bg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29"/>
            <p:cNvSpPr>
              <a:spLocks noChangeArrowheads="1"/>
            </p:cNvSpPr>
            <p:nvPr/>
          </p:nvSpPr>
          <p:spPr bwMode="auto">
            <a:xfrm>
              <a:off x="1620508" y="2451020"/>
              <a:ext cx="67468" cy="67468"/>
            </a:xfrm>
            <a:prstGeom prst="ellipse">
              <a:avLst/>
            </a:prstGeom>
            <a:solidFill>
              <a:schemeClr val="bg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文本框 31"/>
          <p:cNvSpPr txBox="1">
            <a:spLocks noChangeArrowheads="1"/>
          </p:cNvSpPr>
          <p:nvPr/>
        </p:nvSpPr>
        <p:spPr bwMode="auto">
          <a:xfrm>
            <a:off x="3676650" y="1235869"/>
            <a:ext cx="18014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4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</a:t>
            </a:r>
          </a:p>
          <a:p>
            <a:pPr algn="ctr" eaLnBrk="1" hangingPunct="1"/>
            <a:r>
              <a:rPr lang="en-US" altLang="zh-CN" sz="4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45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32"/>
          <p:cNvSpPr txBox="1">
            <a:spLocks noChangeArrowheads="1"/>
          </p:cNvSpPr>
          <p:nvPr/>
        </p:nvSpPr>
        <p:spPr bwMode="auto">
          <a:xfrm>
            <a:off x="3286357" y="2578679"/>
            <a:ext cx="2653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项目最核心的部分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文本框 20"/>
          <p:cNvSpPr txBox="1">
            <a:spLocks noChangeArrowheads="1"/>
          </p:cNvSpPr>
          <p:nvPr/>
        </p:nvSpPr>
        <p:spPr bwMode="auto">
          <a:xfrm>
            <a:off x="1577794" y="4028707"/>
            <a:ext cx="14222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b="1" dirty="0" smtClean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lang="zh-CN" altLang="en-US" sz="1600" b="1" dirty="0" smtClean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</a:t>
            </a:r>
            <a:r>
              <a:rPr lang="zh-CN" altLang="zh-CN" sz="1600" b="1" dirty="0" smtClean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问题</a:t>
            </a:r>
            <a:r>
              <a:rPr lang="en-GB" altLang="zh-CN" sz="1600" b="1" dirty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lang="zh-CN" altLang="zh-CN" sz="1600" b="1" dirty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痛点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5234666" y="4028707"/>
            <a:ext cx="14099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b="1" dirty="0" smtClean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3</a:t>
            </a:r>
            <a:r>
              <a:rPr lang="zh-CN" altLang="en-US" sz="1600" b="1" dirty="0" smtClean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、数据</a:t>
            </a:r>
            <a:r>
              <a:rPr lang="zh-CN" altLang="en-US" sz="1600" b="1" dirty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验证 </a:t>
            </a:r>
            <a:endParaRPr lang="zh-CN" altLang="zh-CN" sz="1600" b="1" dirty="0">
              <a:solidFill>
                <a:srgbClr val="40937D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2" name="文本框 20"/>
          <p:cNvSpPr txBox="1">
            <a:spLocks noChangeArrowheads="1"/>
          </p:cNvSpPr>
          <p:nvPr/>
        </p:nvSpPr>
        <p:spPr bwMode="auto">
          <a:xfrm>
            <a:off x="3500450" y="4019758"/>
            <a:ext cx="14062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b="1" dirty="0" smtClean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  <a:r>
              <a:rPr lang="zh-CN" altLang="en-US" sz="1600" b="1" dirty="0" smtClean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</a:t>
            </a:r>
            <a:r>
              <a:rPr lang="zh-CN" altLang="zh-CN" sz="1600" b="1" dirty="0" smtClean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解决</a:t>
            </a:r>
            <a:r>
              <a:rPr lang="zh-CN" altLang="zh-CN" sz="1600" b="1" dirty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方案</a:t>
            </a:r>
          </a:p>
        </p:txBody>
      </p:sp>
      <p:sp>
        <p:nvSpPr>
          <p:cNvPr id="17" name="文本框 20"/>
          <p:cNvSpPr txBox="1">
            <a:spLocks noChangeArrowheads="1"/>
          </p:cNvSpPr>
          <p:nvPr/>
        </p:nvSpPr>
        <p:spPr bwMode="auto">
          <a:xfrm>
            <a:off x="6780910" y="4028707"/>
            <a:ext cx="1663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b="1" dirty="0" smtClean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4</a:t>
            </a:r>
            <a:r>
              <a:rPr lang="zh-CN" altLang="en-US" sz="1600" b="1" dirty="0" smtClean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、产品</a:t>
            </a:r>
            <a:r>
              <a:rPr lang="en-US" altLang="zh-CN" sz="1600" b="1" dirty="0" smtClean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lang="zh-CN" altLang="en-US" sz="1600" b="1" dirty="0" smtClean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服务 </a:t>
            </a:r>
            <a:endParaRPr lang="zh-CN" altLang="zh-CN" sz="1600" b="1" dirty="0">
              <a:solidFill>
                <a:srgbClr val="40937D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011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1481" y="112247"/>
            <a:ext cx="3776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幻灯片</a:t>
            </a:r>
            <a:r>
              <a:rPr lang="en-US" altLang="zh-CN" sz="2800" b="1" dirty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：问题</a:t>
            </a:r>
            <a:r>
              <a:rPr lang="en-US" altLang="zh-CN" sz="2800" b="1" dirty="0"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痛点</a:t>
            </a:r>
            <a:endParaRPr lang="zh-CN" altLang="en-US" sz="2800" b="1" dirty="0">
              <a:solidFill>
                <a:srgbClr val="262626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82032" y="1557576"/>
            <a:ext cx="467142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rgbClr val="40937D"/>
              </a:buClr>
              <a:buFont typeface="+mj-lt"/>
              <a:buAutoNum type="arabicPeriod"/>
              <a:defRPr/>
            </a:pP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面对的问题</a:t>
            </a: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痛点是什么？</a:t>
            </a:r>
          </a:p>
          <a:p>
            <a:pPr marL="228600" indent="-2286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rgbClr val="40937D"/>
              </a:buClr>
              <a:buFont typeface="+mj-lt"/>
              <a:buAutoNum type="arabicPeriod"/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你怎么知道这是一个问题</a:t>
            </a: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28600" indent="-2286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rgbClr val="40937D"/>
              </a:buClr>
              <a:buFont typeface="+mj-lt"/>
              <a:buAutoNum type="arabicPeriod"/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你有一手或者二手的研究数据来支持这个问题吗</a:t>
            </a: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28600" indent="-2286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rgbClr val="40937D"/>
              </a:buClr>
              <a:buFont typeface="+mj-lt"/>
              <a:buAutoNum type="arabicPeriod"/>
              <a:defRPr/>
            </a:pP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你要为谁解决这个问题？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Rectangle 12"/>
          <p:cNvSpPr/>
          <p:nvPr/>
        </p:nvSpPr>
        <p:spPr bwMode="auto">
          <a:xfrm>
            <a:off x="806458" y="1557575"/>
            <a:ext cx="2453181" cy="2419987"/>
          </a:xfrm>
          <a:prstGeom prst="rect">
            <a:avLst/>
          </a:prstGeom>
          <a:solidFill>
            <a:srgbClr val="40937D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137166" tIns="68583" rIns="34292" bIns="34292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99000"/>
                </a:srgbClr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13" name="文本框 81"/>
          <p:cNvSpPr txBox="1">
            <a:spLocks noChangeArrowheads="1"/>
          </p:cNvSpPr>
          <p:nvPr/>
        </p:nvSpPr>
        <p:spPr bwMode="auto">
          <a:xfrm>
            <a:off x="1060940" y="1829102"/>
            <a:ext cx="1944216" cy="173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强调问题所在而非解决方案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760965" y="112247"/>
            <a:ext cx="5217431" cy="7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（项目一定是以背景痛点开篇，引起评委的注意和关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注，在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此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张幻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灯片中你需要尽可能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简洁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地说明以下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几点：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84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1481" y="112247"/>
            <a:ext cx="33358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幻灯片</a:t>
            </a:r>
            <a:r>
              <a:rPr lang="en-US" altLang="zh-CN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：解决方案</a:t>
            </a:r>
          </a:p>
        </p:txBody>
      </p:sp>
      <p:sp>
        <p:nvSpPr>
          <p:cNvPr id="12" name="圆角矩形 8"/>
          <p:cNvSpPr>
            <a:spLocks noChangeArrowheads="1"/>
          </p:cNvSpPr>
          <p:nvPr/>
        </p:nvSpPr>
        <p:spPr bwMode="auto">
          <a:xfrm>
            <a:off x="1691436" y="1333978"/>
            <a:ext cx="2065849" cy="485522"/>
          </a:xfrm>
          <a:prstGeom prst="roundRect">
            <a:avLst>
              <a:gd name="adj" fmla="val 50000"/>
            </a:avLst>
          </a:prstGeom>
          <a:solidFill>
            <a:srgbClr val="40937D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4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文本框 12"/>
          <p:cNvSpPr>
            <a:spLocks noChangeArrowheads="1"/>
          </p:cNvSpPr>
          <p:nvPr/>
        </p:nvSpPr>
        <p:spPr bwMode="auto">
          <a:xfrm>
            <a:off x="2244731" y="1400620"/>
            <a:ext cx="992579" cy="3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74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当前方案</a:t>
            </a:r>
            <a:endParaRPr lang="en-US" sz="1574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Freeform 12"/>
          <p:cNvSpPr>
            <a:spLocks noEditPoints="1" noChangeArrowheads="1"/>
          </p:cNvSpPr>
          <p:nvPr/>
        </p:nvSpPr>
        <p:spPr bwMode="auto">
          <a:xfrm>
            <a:off x="1102381" y="1333978"/>
            <a:ext cx="418882" cy="421262"/>
          </a:xfrm>
          <a:custGeom>
            <a:avLst/>
            <a:gdLst>
              <a:gd name="T0" fmla="*/ 2147483647 w 85"/>
              <a:gd name="T1" fmla="*/ 2147483647 h 85"/>
              <a:gd name="T2" fmla="*/ 2147483647 w 85"/>
              <a:gd name="T3" fmla="*/ 2147483647 h 85"/>
              <a:gd name="T4" fmla="*/ 2147483647 w 85"/>
              <a:gd name="T5" fmla="*/ 2147483647 h 85"/>
              <a:gd name="T6" fmla="*/ 2147483647 w 85"/>
              <a:gd name="T7" fmla="*/ 2147483647 h 85"/>
              <a:gd name="T8" fmla="*/ 2147483647 w 85"/>
              <a:gd name="T9" fmla="*/ 2147483647 h 85"/>
              <a:gd name="T10" fmla="*/ 2147483647 w 85"/>
              <a:gd name="T11" fmla="*/ 2147483647 h 85"/>
              <a:gd name="T12" fmla="*/ 2147483647 w 85"/>
              <a:gd name="T13" fmla="*/ 2147483647 h 85"/>
              <a:gd name="T14" fmla="*/ 2147483647 w 85"/>
              <a:gd name="T15" fmla="*/ 2147483647 h 85"/>
              <a:gd name="T16" fmla="*/ 2147483647 w 85"/>
              <a:gd name="T17" fmla="*/ 2147483647 h 85"/>
              <a:gd name="T18" fmla="*/ 2147483647 w 85"/>
              <a:gd name="T19" fmla="*/ 2147483647 h 85"/>
              <a:gd name="T20" fmla="*/ 2147483647 w 85"/>
              <a:gd name="T21" fmla="*/ 2147483647 h 85"/>
              <a:gd name="T22" fmla="*/ 2147483647 w 85"/>
              <a:gd name="T23" fmla="*/ 2147483647 h 85"/>
              <a:gd name="T24" fmla="*/ 2147483647 w 85"/>
              <a:gd name="T25" fmla="*/ 2147483647 h 85"/>
              <a:gd name="T26" fmla="*/ 2147483647 w 85"/>
              <a:gd name="T27" fmla="*/ 2147483647 h 85"/>
              <a:gd name="T28" fmla="*/ 2147483647 w 85"/>
              <a:gd name="T29" fmla="*/ 2147483647 h 85"/>
              <a:gd name="T30" fmla="*/ 2147483647 w 85"/>
              <a:gd name="T31" fmla="*/ 2147483647 h 85"/>
              <a:gd name="T32" fmla="*/ 2147483647 w 85"/>
              <a:gd name="T33" fmla="*/ 2147483647 h 85"/>
              <a:gd name="T34" fmla="*/ 2147483647 w 85"/>
              <a:gd name="T35" fmla="*/ 2147483647 h 85"/>
              <a:gd name="T36" fmla="*/ 2147483647 w 85"/>
              <a:gd name="T37" fmla="*/ 2147483647 h 85"/>
              <a:gd name="T38" fmla="*/ 2147483647 w 85"/>
              <a:gd name="T39" fmla="*/ 2147483647 h 85"/>
              <a:gd name="T40" fmla="*/ 2147483647 w 85"/>
              <a:gd name="T41" fmla="*/ 2147483647 h 85"/>
              <a:gd name="T42" fmla="*/ 2147483647 w 85"/>
              <a:gd name="T43" fmla="*/ 2147483647 h 85"/>
              <a:gd name="T44" fmla="*/ 2147483647 w 85"/>
              <a:gd name="T45" fmla="*/ 2147483647 h 85"/>
              <a:gd name="T46" fmla="*/ 2147483647 w 85"/>
              <a:gd name="T47" fmla="*/ 0 h 85"/>
              <a:gd name="T48" fmla="*/ 2147483647 w 85"/>
              <a:gd name="T49" fmla="*/ 0 h 85"/>
              <a:gd name="T50" fmla="*/ 2147483647 w 85"/>
              <a:gd name="T51" fmla="*/ 2147483647 h 85"/>
              <a:gd name="T52" fmla="*/ 2147483647 w 85"/>
              <a:gd name="T53" fmla="*/ 2147483647 h 85"/>
              <a:gd name="T54" fmla="*/ 2147483647 w 85"/>
              <a:gd name="T55" fmla="*/ 2147483647 h 85"/>
              <a:gd name="T56" fmla="*/ 2147483647 w 85"/>
              <a:gd name="T57" fmla="*/ 2147483647 h 85"/>
              <a:gd name="T58" fmla="*/ 2147483647 w 85"/>
              <a:gd name="T59" fmla="*/ 2147483647 h 85"/>
              <a:gd name="T60" fmla="*/ 2147483647 w 85"/>
              <a:gd name="T61" fmla="*/ 2147483647 h 85"/>
              <a:gd name="T62" fmla="*/ 2147483647 w 85"/>
              <a:gd name="T63" fmla="*/ 2147483647 h 85"/>
              <a:gd name="T64" fmla="*/ 2147483647 w 85"/>
              <a:gd name="T65" fmla="*/ 2147483647 h 85"/>
              <a:gd name="T66" fmla="*/ 2147483647 w 85"/>
              <a:gd name="T67" fmla="*/ 0 h 85"/>
              <a:gd name="T68" fmla="*/ 0 w 85"/>
              <a:gd name="T69" fmla="*/ 2147483647 h 85"/>
              <a:gd name="T70" fmla="*/ 0 w 85"/>
              <a:gd name="T71" fmla="*/ 2147483647 h 85"/>
              <a:gd name="T72" fmla="*/ 2147483647 w 85"/>
              <a:gd name="T73" fmla="*/ 2147483647 h 85"/>
              <a:gd name="T74" fmla="*/ 2147483647 w 85"/>
              <a:gd name="T75" fmla="*/ 2147483647 h 85"/>
              <a:gd name="T76" fmla="*/ 0 w 85"/>
              <a:gd name="T77" fmla="*/ 2147483647 h 8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5"/>
              <a:gd name="T118" fmla="*/ 0 h 85"/>
              <a:gd name="T119" fmla="*/ 85 w 85"/>
              <a:gd name="T120" fmla="*/ 85 h 8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0"/>
                  <a:pt x="17" y="60"/>
                  <a:pt x="17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68"/>
                  <a:pt x="20" y="68"/>
                  <a:pt x="2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0"/>
                  <a:pt x="27" y="60"/>
                  <a:pt x="27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0"/>
                  <a:pt x="63" y="60"/>
                  <a:pt x="63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rgbClr val="40937D"/>
          </a:solidFill>
          <a:ln>
            <a:noFill/>
          </a:ln>
        </p:spPr>
        <p:txBody>
          <a:bodyPr anchor="ctr"/>
          <a:lstStyle/>
          <a:p>
            <a:endParaRPr lang="zh-CN" altLang="en-US" sz="1180"/>
          </a:p>
        </p:txBody>
      </p:sp>
      <p:sp>
        <p:nvSpPr>
          <p:cNvPr id="15" name="圆角矩形 13"/>
          <p:cNvSpPr>
            <a:spLocks noChangeArrowheads="1"/>
          </p:cNvSpPr>
          <p:nvPr/>
        </p:nvSpPr>
        <p:spPr bwMode="auto">
          <a:xfrm>
            <a:off x="1725946" y="2178288"/>
            <a:ext cx="2065849" cy="483142"/>
          </a:xfrm>
          <a:prstGeom prst="roundRect">
            <a:avLst>
              <a:gd name="adj" fmla="val 50000"/>
            </a:avLst>
          </a:prstGeom>
          <a:solidFill>
            <a:srgbClr val="40937D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4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Freeform 5"/>
          <p:cNvSpPr>
            <a:spLocks noEditPoints="1" noChangeArrowheads="1"/>
          </p:cNvSpPr>
          <p:nvPr/>
        </p:nvSpPr>
        <p:spPr bwMode="auto">
          <a:xfrm>
            <a:off x="1089291" y="2176503"/>
            <a:ext cx="443872" cy="446252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0 h 104"/>
              <a:gd name="T8" fmla="*/ 0 w 104"/>
              <a:gd name="T9" fmla="*/ 2147483647 h 104"/>
              <a:gd name="T10" fmla="*/ 2147483647 w 104"/>
              <a:gd name="T11" fmla="*/ 2147483647 h 104"/>
              <a:gd name="T12" fmla="*/ 2147483647 w 104"/>
              <a:gd name="T13" fmla="*/ 2147483647 h 104"/>
              <a:gd name="T14" fmla="*/ 2147483647 w 104"/>
              <a:gd name="T15" fmla="*/ 0 h 104"/>
              <a:gd name="T16" fmla="*/ 2147483647 w 104"/>
              <a:gd name="T17" fmla="*/ 2147483647 h 104"/>
              <a:gd name="T18" fmla="*/ 2147483647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2147483647 w 104"/>
              <a:gd name="T35" fmla="*/ 2147483647 h 104"/>
              <a:gd name="T36" fmla="*/ 2147483647 w 104"/>
              <a:gd name="T37" fmla="*/ 2147483647 h 104"/>
              <a:gd name="T38" fmla="*/ 2147483647 w 104"/>
              <a:gd name="T39" fmla="*/ 2147483647 h 104"/>
              <a:gd name="T40" fmla="*/ 2147483647 w 104"/>
              <a:gd name="T41" fmla="*/ 2147483647 h 104"/>
              <a:gd name="T42" fmla="*/ 2147483647 w 104"/>
              <a:gd name="T43" fmla="*/ 2147483647 h 104"/>
              <a:gd name="T44" fmla="*/ 2147483647 w 104"/>
              <a:gd name="T45" fmla="*/ 2147483647 h 104"/>
              <a:gd name="T46" fmla="*/ 2147483647 w 104"/>
              <a:gd name="T47" fmla="*/ 2147483647 h 104"/>
              <a:gd name="T48" fmla="*/ 2147483647 w 104"/>
              <a:gd name="T49" fmla="*/ 2147483647 h 104"/>
              <a:gd name="T50" fmla="*/ 2147483647 w 104"/>
              <a:gd name="T51" fmla="*/ 2147483647 h 104"/>
              <a:gd name="T52" fmla="*/ 2147483647 w 104"/>
              <a:gd name="T53" fmla="*/ 2147483647 h 104"/>
              <a:gd name="T54" fmla="*/ 2147483647 w 104"/>
              <a:gd name="T55" fmla="*/ 2147483647 h 104"/>
              <a:gd name="T56" fmla="*/ 2147483647 w 104"/>
              <a:gd name="T57" fmla="*/ 2147483647 h 104"/>
              <a:gd name="T58" fmla="*/ 2147483647 w 104"/>
              <a:gd name="T59" fmla="*/ 2147483647 h 104"/>
              <a:gd name="T60" fmla="*/ 2147483647 w 104"/>
              <a:gd name="T61" fmla="*/ 2147483647 h 104"/>
              <a:gd name="T62" fmla="*/ 2147483647 w 104"/>
              <a:gd name="T63" fmla="*/ 2147483647 h 104"/>
              <a:gd name="T64" fmla="*/ 2147483647 w 104"/>
              <a:gd name="T65" fmla="*/ 2147483647 h 104"/>
              <a:gd name="T66" fmla="*/ 2147483647 w 104"/>
              <a:gd name="T67" fmla="*/ 2147483647 h 104"/>
              <a:gd name="T68" fmla="*/ 2147483647 w 104"/>
              <a:gd name="T69" fmla="*/ 2147483647 h 104"/>
              <a:gd name="T70" fmla="*/ 2147483647 w 104"/>
              <a:gd name="T71" fmla="*/ 2147483647 h 104"/>
              <a:gd name="T72" fmla="*/ 2147483647 w 104"/>
              <a:gd name="T73" fmla="*/ 2147483647 h 104"/>
              <a:gd name="T74" fmla="*/ 2147483647 w 104"/>
              <a:gd name="T75" fmla="*/ 2147483647 h 1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4"/>
              <a:gd name="T115" fmla="*/ 0 h 104"/>
              <a:gd name="T116" fmla="*/ 104 w 104"/>
              <a:gd name="T117" fmla="*/ 104 h 10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4" h="104">
                <a:moveTo>
                  <a:pt x="45" y="50"/>
                </a:moveTo>
                <a:cubicBezTo>
                  <a:pt x="43" y="27"/>
                  <a:pt x="43" y="27"/>
                  <a:pt x="43" y="27"/>
                </a:cubicBezTo>
                <a:cubicBezTo>
                  <a:pt x="55" y="46"/>
                  <a:pt x="55" y="46"/>
                  <a:pt x="55" y="46"/>
                </a:cubicBezTo>
                <a:cubicBezTo>
                  <a:pt x="60" y="47"/>
                  <a:pt x="63" y="51"/>
                  <a:pt x="63" y="56"/>
                </a:cubicBezTo>
                <a:cubicBezTo>
                  <a:pt x="63" y="62"/>
                  <a:pt x="59" y="67"/>
                  <a:pt x="53" y="67"/>
                </a:cubicBezTo>
                <a:cubicBezTo>
                  <a:pt x="48" y="67"/>
                  <a:pt x="43" y="62"/>
                  <a:pt x="43" y="56"/>
                </a:cubicBezTo>
                <a:cubicBezTo>
                  <a:pt x="43" y="54"/>
                  <a:pt x="44" y="52"/>
                  <a:pt x="45" y="50"/>
                </a:cubicBezTo>
                <a:close/>
                <a:moveTo>
                  <a:pt x="52" y="0"/>
                </a:moveTo>
                <a:cubicBezTo>
                  <a:pt x="38" y="0"/>
                  <a:pt x="25" y="6"/>
                  <a:pt x="15" y="15"/>
                </a:cubicBezTo>
                <a:cubicBezTo>
                  <a:pt x="6" y="25"/>
                  <a:pt x="0" y="38"/>
                  <a:pt x="0" y="52"/>
                </a:cubicBezTo>
                <a:cubicBezTo>
                  <a:pt x="0" y="66"/>
                  <a:pt x="6" y="79"/>
                  <a:pt x="15" y="89"/>
                </a:cubicBezTo>
                <a:cubicBezTo>
                  <a:pt x="25" y="98"/>
                  <a:pt x="38" y="104"/>
                  <a:pt x="52" y="104"/>
                </a:cubicBezTo>
                <a:cubicBezTo>
                  <a:pt x="67" y="104"/>
                  <a:pt x="80" y="98"/>
                  <a:pt x="89" y="89"/>
                </a:cubicBezTo>
                <a:cubicBezTo>
                  <a:pt x="98" y="79"/>
                  <a:pt x="104" y="66"/>
                  <a:pt x="104" y="52"/>
                </a:cubicBezTo>
                <a:cubicBezTo>
                  <a:pt x="104" y="38"/>
                  <a:pt x="98" y="25"/>
                  <a:pt x="89" y="15"/>
                </a:cubicBezTo>
                <a:cubicBezTo>
                  <a:pt x="80" y="6"/>
                  <a:pt x="67" y="0"/>
                  <a:pt x="52" y="0"/>
                </a:cubicBezTo>
                <a:close/>
                <a:moveTo>
                  <a:pt x="83" y="22"/>
                </a:moveTo>
                <a:cubicBezTo>
                  <a:pt x="75" y="14"/>
                  <a:pt x="64" y="9"/>
                  <a:pt x="52" y="9"/>
                </a:cubicBezTo>
                <a:cubicBezTo>
                  <a:pt x="40" y="9"/>
                  <a:pt x="30" y="14"/>
                  <a:pt x="22" y="22"/>
                </a:cubicBezTo>
                <a:cubicBezTo>
                  <a:pt x="14" y="30"/>
                  <a:pt x="9" y="40"/>
                  <a:pt x="9" y="52"/>
                </a:cubicBezTo>
                <a:cubicBezTo>
                  <a:pt x="9" y="64"/>
                  <a:pt x="14" y="75"/>
                  <a:pt x="22" y="82"/>
                </a:cubicBezTo>
                <a:cubicBezTo>
                  <a:pt x="30" y="90"/>
                  <a:pt x="40" y="95"/>
                  <a:pt x="52" y="95"/>
                </a:cubicBezTo>
                <a:cubicBezTo>
                  <a:pt x="64" y="95"/>
                  <a:pt x="75" y="90"/>
                  <a:pt x="83" y="82"/>
                </a:cubicBezTo>
                <a:cubicBezTo>
                  <a:pt x="90" y="75"/>
                  <a:pt x="95" y="64"/>
                  <a:pt x="95" y="52"/>
                </a:cubicBezTo>
                <a:cubicBezTo>
                  <a:pt x="95" y="40"/>
                  <a:pt x="90" y="30"/>
                  <a:pt x="83" y="22"/>
                </a:cubicBezTo>
                <a:close/>
                <a:moveTo>
                  <a:pt x="24" y="64"/>
                </a:moveTo>
                <a:cubicBezTo>
                  <a:pt x="23" y="62"/>
                  <a:pt x="22" y="58"/>
                  <a:pt x="22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49"/>
                  <a:pt x="28" y="49"/>
                  <a:pt x="28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46"/>
                  <a:pt x="23" y="43"/>
                  <a:pt x="24" y="40"/>
                </a:cubicBezTo>
                <a:cubicBezTo>
                  <a:pt x="28" y="43"/>
                  <a:pt x="28" y="43"/>
                  <a:pt x="28" y="43"/>
                </a:cubicBezTo>
                <a:cubicBezTo>
                  <a:pt x="32" y="37"/>
                  <a:pt x="32" y="37"/>
                  <a:pt x="32" y="37"/>
                </a:cubicBezTo>
                <a:cubicBezTo>
                  <a:pt x="27" y="34"/>
                  <a:pt x="27" y="34"/>
                  <a:pt x="27" y="34"/>
                </a:cubicBezTo>
                <a:cubicBezTo>
                  <a:pt x="28" y="33"/>
                  <a:pt x="29" y="32"/>
                  <a:pt x="31" y="30"/>
                </a:cubicBezTo>
                <a:cubicBezTo>
                  <a:pt x="31" y="30"/>
                  <a:pt x="32" y="29"/>
                  <a:pt x="33" y="28"/>
                </a:cubicBezTo>
                <a:cubicBezTo>
                  <a:pt x="35" y="32"/>
                  <a:pt x="35" y="32"/>
                  <a:pt x="35" y="32"/>
                </a:cubicBezTo>
                <a:cubicBezTo>
                  <a:pt x="41" y="29"/>
                  <a:pt x="41" y="29"/>
                  <a:pt x="41" y="29"/>
                </a:cubicBezTo>
                <a:cubicBezTo>
                  <a:pt x="39" y="24"/>
                  <a:pt x="39" y="24"/>
                  <a:pt x="39" y="24"/>
                </a:cubicBezTo>
                <a:cubicBezTo>
                  <a:pt x="42" y="23"/>
                  <a:pt x="44" y="22"/>
                  <a:pt x="47" y="22"/>
                </a:cubicBezTo>
                <a:cubicBezTo>
                  <a:pt x="47" y="26"/>
                  <a:pt x="47" y="26"/>
                  <a:pt x="47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1"/>
                  <a:pt x="54" y="21"/>
                  <a:pt x="54" y="21"/>
                </a:cubicBezTo>
                <a:cubicBezTo>
                  <a:pt x="57" y="22"/>
                  <a:pt x="59" y="22"/>
                  <a:pt x="62" y="23"/>
                </a:cubicBezTo>
                <a:cubicBezTo>
                  <a:pt x="60" y="27"/>
                  <a:pt x="60" y="27"/>
                  <a:pt x="60" y="27"/>
                </a:cubicBezTo>
                <a:cubicBezTo>
                  <a:pt x="66" y="30"/>
                  <a:pt x="66" y="30"/>
                  <a:pt x="66" y="30"/>
                </a:cubicBezTo>
                <a:cubicBezTo>
                  <a:pt x="68" y="26"/>
                  <a:pt x="68" y="26"/>
                  <a:pt x="68" y="26"/>
                </a:cubicBezTo>
                <a:cubicBezTo>
                  <a:pt x="70" y="27"/>
                  <a:pt x="72" y="29"/>
                  <a:pt x="74" y="30"/>
                </a:cubicBezTo>
                <a:cubicBezTo>
                  <a:pt x="74" y="31"/>
                  <a:pt x="75" y="31"/>
                  <a:pt x="75" y="32"/>
                </a:cubicBezTo>
                <a:cubicBezTo>
                  <a:pt x="70" y="34"/>
                  <a:pt x="70" y="34"/>
                  <a:pt x="70" y="34"/>
                </a:cubicBezTo>
                <a:cubicBezTo>
                  <a:pt x="74" y="40"/>
                  <a:pt x="74" y="40"/>
                  <a:pt x="74" y="40"/>
                </a:cubicBezTo>
                <a:cubicBezTo>
                  <a:pt x="79" y="37"/>
                  <a:pt x="79" y="37"/>
                  <a:pt x="79" y="37"/>
                </a:cubicBezTo>
                <a:cubicBezTo>
                  <a:pt x="80" y="40"/>
                  <a:pt x="82" y="43"/>
                  <a:pt x="82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52"/>
                  <a:pt x="76" y="52"/>
                  <a:pt x="76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5"/>
                  <a:pt x="82" y="59"/>
                  <a:pt x="81" y="62"/>
                </a:cubicBezTo>
                <a:cubicBezTo>
                  <a:pt x="75" y="58"/>
                  <a:pt x="75" y="58"/>
                  <a:pt x="75" y="58"/>
                </a:cubicBezTo>
                <a:cubicBezTo>
                  <a:pt x="72" y="64"/>
                  <a:pt x="72" y="64"/>
                  <a:pt x="72" y="64"/>
                </a:cubicBezTo>
                <a:cubicBezTo>
                  <a:pt x="78" y="68"/>
                  <a:pt x="78" y="68"/>
                  <a:pt x="78" y="68"/>
                </a:cubicBezTo>
                <a:cubicBezTo>
                  <a:pt x="84" y="71"/>
                  <a:pt x="84" y="71"/>
                  <a:pt x="84" y="71"/>
                </a:cubicBezTo>
                <a:cubicBezTo>
                  <a:pt x="87" y="66"/>
                  <a:pt x="90" y="58"/>
                  <a:pt x="90" y="52"/>
                </a:cubicBezTo>
                <a:cubicBezTo>
                  <a:pt x="90" y="42"/>
                  <a:pt x="85" y="32"/>
                  <a:pt x="79" y="26"/>
                </a:cubicBezTo>
                <a:cubicBezTo>
                  <a:pt x="72" y="19"/>
                  <a:pt x="63" y="15"/>
                  <a:pt x="52" y="15"/>
                </a:cubicBezTo>
                <a:cubicBezTo>
                  <a:pt x="42" y="15"/>
                  <a:pt x="33" y="19"/>
                  <a:pt x="26" y="26"/>
                </a:cubicBezTo>
                <a:cubicBezTo>
                  <a:pt x="19" y="32"/>
                  <a:pt x="15" y="42"/>
                  <a:pt x="15" y="52"/>
                </a:cubicBezTo>
                <a:cubicBezTo>
                  <a:pt x="15" y="60"/>
                  <a:pt x="18" y="68"/>
                  <a:pt x="22" y="74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33" y="67"/>
                  <a:pt x="33" y="67"/>
                  <a:pt x="33" y="67"/>
                </a:cubicBezTo>
                <a:cubicBezTo>
                  <a:pt x="30" y="61"/>
                  <a:pt x="30" y="61"/>
                  <a:pt x="30" y="61"/>
                </a:cubicBezTo>
                <a:cubicBezTo>
                  <a:pt x="24" y="64"/>
                  <a:pt x="24" y="64"/>
                  <a:pt x="24" y="64"/>
                </a:cubicBezTo>
                <a:close/>
                <a:moveTo>
                  <a:pt x="53" y="51"/>
                </a:moveTo>
                <a:cubicBezTo>
                  <a:pt x="50" y="51"/>
                  <a:pt x="48" y="53"/>
                  <a:pt x="48" y="56"/>
                </a:cubicBezTo>
                <a:cubicBezTo>
                  <a:pt x="48" y="59"/>
                  <a:pt x="50" y="61"/>
                  <a:pt x="53" y="61"/>
                </a:cubicBezTo>
                <a:cubicBezTo>
                  <a:pt x="56" y="61"/>
                  <a:pt x="58" y="59"/>
                  <a:pt x="58" y="56"/>
                </a:cubicBezTo>
                <a:cubicBezTo>
                  <a:pt x="58" y="53"/>
                  <a:pt x="56" y="51"/>
                  <a:pt x="53" y="51"/>
                </a:cubicBezTo>
                <a:close/>
              </a:path>
            </a:pathLst>
          </a:custGeom>
          <a:solidFill>
            <a:srgbClr val="40937D"/>
          </a:solidFill>
          <a:ln>
            <a:noFill/>
          </a:ln>
        </p:spPr>
        <p:txBody>
          <a:bodyPr anchor="ctr"/>
          <a:lstStyle/>
          <a:p>
            <a:endParaRPr lang="zh-CN" altLang="en-US" sz="1180"/>
          </a:p>
        </p:txBody>
      </p:sp>
      <p:sp>
        <p:nvSpPr>
          <p:cNvPr id="17" name="圆角矩形 18"/>
          <p:cNvSpPr>
            <a:spLocks noChangeArrowheads="1"/>
          </p:cNvSpPr>
          <p:nvPr/>
        </p:nvSpPr>
        <p:spPr bwMode="auto">
          <a:xfrm>
            <a:off x="1734276" y="3026166"/>
            <a:ext cx="2064659" cy="483142"/>
          </a:xfrm>
          <a:prstGeom prst="roundRect">
            <a:avLst>
              <a:gd name="adj" fmla="val 50000"/>
            </a:avLst>
          </a:prstGeom>
          <a:solidFill>
            <a:srgbClr val="40937D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4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Freeform 22"/>
          <p:cNvSpPr>
            <a:spLocks noEditPoints="1" noChangeArrowheads="1"/>
          </p:cNvSpPr>
          <p:nvPr/>
        </p:nvSpPr>
        <p:spPr bwMode="auto">
          <a:xfrm>
            <a:off x="1080961" y="3066626"/>
            <a:ext cx="483142" cy="390322"/>
          </a:xfrm>
          <a:custGeom>
            <a:avLst/>
            <a:gdLst>
              <a:gd name="T0" fmla="*/ 2147483647 w 109"/>
              <a:gd name="T1" fmla="*/ 2147483647 h 88"/>
              <a:gd name="T2" fmla="*/ 2147483647 w 109"/>
              <a:gd name="T3" fmla="*/ 2147483647 h 88"/>
              <a:gd name="T4" fmla="*/ 2147483647 w 109"/>
              <a:gd name="T5" fmla="*/ 2147483647 h 88"/>
              <a:gd name="T6" fmla="*/ 2147483647 w 109"/>
              <a:gd name="T7" fmla="*/ 0 h 88"/>
              <a:gd name="T8" fmla="*/ 2147483647 w 109"/>
              <a:gd name="T9" fmla="*/ 2147483647 h 88"/>
              <a:gd name="T10" fmla="*/ 2147483647 w 109"/>
              <a:gd name="T11" fmla="*/ 2147483647 h 88"/>
              <a:gd name="T12" fmla="*/ 2147483647 w 109"/>
              <a:gd name="T13" fmla="*/ 2147483647 h 88"/>
              <a:gd name="T14" fmla="*/ 2147483647 w 109"/>
              <a:gd name="T15" fmla="*/ 2147483647 h 88"/>
              <a:gd name="T16" fmla="*/ 2147483647 w 109"/>
              <a:gd name="T17" fmla="*/ 2147483647 h 88"/>
              <a:gd name="T18" fmla="*/ 0 w 109"/>
              <a:gd name="T19" fmla="*/ 2147483647 h 88"/>
              <a:gd name="T20" fmla="*/ 2147483647 w 109"/>
              <a:gd name="T21" fmla="*/ 2147483647 h 88"/>
              <a:gd name="T22" fmla="*/ 2147483647 w 109"/>
              <a:gd name="T23" fmla="*/ 2147483647 h 88"/>
              <a:gd name="T24" fmla="*/ 2147483647 w 109"/>
              <a:gd name="T25" fmla="*/ 2147483647 h 88"/>
              <a:gd name="T26" fmla="*/ 2147483647 w 109"/>
              <a:gd name="T27" fmla="*/ 2147483647 h 88"/>
              <a:gd name="T28" fmla="*/ 2147483647 w 109"/>
              <a:gd name="T29" fmla="*/ 2147483647 h 88"/>
              <a:gd name="T30" fmla="*/ 2147483647 w 109"/>
              <a:gd name="T31" fmla="*/ 2147483647 h 88"/>
              <a:gd name="T32" fmla="*/ 2147483647 w 109"/>
              <a:gd name="T33" fmla="*/ 2147483647 h 88"/>
              <a:gd name="T34" fmla="*/ 2147483647 w 109"/>
              <a:gd name="T35" fmla="*/ 2147483647 h 88"/>
              <a:gd name="T36" fmla="*/ 2147483647 w 109"/>
              <a:gd name="T37" fmla="*/ 2147483647 h 88"/>
              <a:gd name="T38" fmla="*/ 2147483647 w 109"/>
              <a:gd name="T39" fmla="*/ 2147483647 h 88"/>
              <a:gd name="T40" fmla="*/ 2147483647 w 109"/>
              <a:gd name="T41" fmla="*/ 2147483647 h 88"/>
              <a:gd name="T42" fmla="*/ 2147483647 w 109"/>
              <a:gd name="T43" fmla="*/ 2147483647 h 88"/>
              <a:gd name="T44" fmla="*/ 2147483647 w 109"/>
              <a:gd name="T45" fmla="*/ 2147483647 h 88"/>
              <a:gd name="T46" fmla="*/ 2147483647 w 109"/>
              <a:gd name="T47" fmla="*/ 2147483647 h 88"/>
              <a:gd name="T48" fmla="*/ 2147483647 w 109"/>
              <a:gd name="T49" fmla="*/ 2147483647 h 88"/>
              <a:gd name="T50" fmla="*/ 2147483647 w 109"/>
              <a:gd name="T51" fmla="*/ 2147483647 h 88"/>
              <a:gd name="T52" fmla="*/ 2147483647 w 109"/>
              <a:gd name="T53" fmla="*/ 2147483647 h 88"/>
              <a:gd name="T54" fmla="*/ 2147483647 w 109"/>
              <a:gd name="T55" fmla="*/ 2147483647 h 88"/>
              <a:gd name="T56" fmla="*/ 2147483647 w 109"/>
              <a:gd name="T57" fmla="*/ 2147483647 h 88"/>
              <a:gd name="T58" fmla="*/ 2147483647 w 109"/>
              <a:gd name="T59" fmla="*/ 2147483647 h 88"/>
              <a:gd name="T60" fmla="*/ 2147483647 w 109"/>
              <a:gd name="T61" fmla="*/ 2147483647 h 88"/>
              <a:gd name="T62" fmla="*/ 2147483647 w 109"/>
              <a:gd name="T63" fmla="*/ 2147483647 h 88"/>
              <a:gd name="T64" fmla="*/ 2147483647 w 109"/>
              <a:gd name="T65" fmla="*/ 2147483647 h 88"/>
              <a:gd name="T66" fmla="*/ 2147483647 w 109"/>
              <a:gd name="T67" fmla="*/ 2147483647 h 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9"/>
              <a:gd name="T103" fmla="*/ 0 h 88"/>
              <a:gd name="T104" fmla="*/ 109 w 109"/>
              <a:gd name="T105" fmla="*/ 88 h 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40937D"/>
          </a:solidFill>
          <a:ln>
            <a:noFill/>
          </a:ln>
        </p:spPr>
        <p:txBody>
          <a:bodyPr anchor="ctr"/>
          <a:lstStyle/>
          <a:p>
            <a:endParaRPr lang="zh-CN" altLang="en-US" sz="1180"/>
          </a:p>
        </p:txBody>
      </p:sp>
      <p:sp>
        <p:nvSpPr>
          <p:cNvPr id="19" name="圆角矩形 23"/>
          <p:cNvSpPr>
            <a:spLocks noChangeArrowheads="1"/>
          </p:cNvSpPr>
          <p:nvPr/>
        </p:nvSpPr>
        <p:spPr bwMode="auto">
          <a:xfrm>
            <a:off x="1708096" y="3862144"/>
            <a:ext cx="2065849" cy="484332"/>
          </a:xfrm>
          <a:prstGeom prst="roundRect">
            <a:avLst>
              <a:gd name="adj" fmla="val 50000"/>
            </a:avLst>
          </a:prstGeom>
          <a:solidFill>
            <a:srgbClr val="40937D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4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Freeform 24"/>
          <p:cNvSpPr>
            <a:spLocks noEditPoints="1" noChangeArrowheads="1"/>
          </p:cNvSpPr>
          <p:nvPr/>
        </p:nvSpPr>
        <p:spPr bwMode="auto">
          <a:xfrm>
            <a:off x="1076201" y="3868690"/>
            <a:ext cx="471242" cy="487902"/>
          </a:xfrm>
          <a:custGeom>
            <a:avLst/>
            <a:gdLst>
              <a:gd name="T0" fmla="*/ 2147483647 w 89"/>
              <a:gd name="T1" fmla="*/ 2147483647 h 92"/>
              <a:gd name="T2" fmla="*/ 2147483647 w 89"/>
              <a:gd name="T3" fmla="*/ 2147483647 h 92"/>
              <a:gd name="T4" fmla="*/ 2147483647 w 89"/>
              <a:gd name="T5" fmla="*/ 2147483647 h 92"/>
              <a:gd name="T6" fmla="*/ 2147483647 w 89"/>
              <a:gd name="T7" fmla="*/ 2147483647 h 92"/>
              <a:gd name="T8" fmla="*/ 2147483647 w 89"/>
              <a:gd name="T9" fmla="*/ 2147483647 h 92"/>
              <a:gd name="T10" fmla="*/ 2147483647 w 89"/>
              <a:gd name="T11" fmla="*/ 2147483647 h 92"/>
              <a:gd name="T12" fmla="*/ 2147483647 w 89"/>
              <a:gd name="T13" fmla="*/ 2147483647 h 92"/>
              <a:gd name="T14" fmla="*/ 2147483647 w 89"/>
              <a:gd name="T15" fmla="*/ 2147483647 h 92"/>
              <a:gd name="T16" fmla="*/ 2147483647 w 89"/>
              <a:gd name="T17" fmla="*/ 2147483647 h 92"/>
              <a:gd name="T18" fmla="*/ 2147483647 w 89"/>
              <a:gd name="T19" fmla="*/ 2147483647 h 92"/>
              <a:gd name="T20" fmla="*/ 2147483647 w 89"/>
              <a:gd name="T21" fmla="*/ 2147483647 h 92"/>
              <a:gd name="T22" fmla="*/ 2147483647 w 89"/>
              <a:gd name="T23" fmla="*/ 2147483647 h 92"/>
              <a:gd name="T24" fmla="*/ 2147483647 w 89"/>
              <a:gd name="T25" fmla="*/ 2147483647 h 92"/>
              <a:gd name="T26" fmla="*/ 2147483647 w 89"/>
              <a:gd name="T27" fmla="*/ 2147483647 h 92"/>
              <a:gd name="T28" fmla="*/ 2147483647 w 89"/>
              <a:gd name="T29" fmla="*/ 2147483647 h 92"/>
              <a:gd name="T30" fmla="*/ 2147483647 w 89"/>
              <a:gd name="T31" fmla="*/ 2147483647 h 92"/>
              <a:gd name="T32" fmla="*/ 2147483647 w 89"/>
              <a:gd name="T33" fmla="*/ 2147483647 h 92"/>
              <a:gd name="T34" fmla="*/ 2147483647 w 89"/>
              <a:gd name="T35" fmla="*/ 2147483647 h 92"/>
              <a:gd name="T36" fmla="*/ 2147483647 w 89"/>
              <a:gd name="T37" fmla="*/ 2147483647 h 92"/>
              <a:gd name="T38" fmla="*/ 2147483647 w 89"/>
              <a:gd name="T39" fmla="*/ 2147483647 h 92"/>
              <a:gd name="T40" fmla="*/ 2147483647 w 89"/>
              <a:gd name="T41" fmla="*/ 2147483647 h 92"/>
              <a:gd name="T42" fmla="*/ 2147483647 w 89"/>
              <a:gd name="T43" fmla="*/ 2147483647 h 92"/>
              <a:gd name="T44" fmla="*/ 2147483647 w 89"/>
              <a:gd name="T45" fmla="*/ 2147483647 h 92"/>
              <a:gd name="T46" fmla="*/ 2147483647 w 89"/>
              <a:gd name="T47" fmla="*/ 2147483647 h 92"/>
              <a:gd name="T48" fmla="*/ 2147483647 w 89"/>
              <a:gd name="T49" fmla="*/ 2147483647 h 92"/>
              <a:gd name="T50" fmla="*/ 2147483647 w 89"/>
              <a:gd name="T51" fmla="*/ 2147483647 h 92"/>
              <a:gd name="T52" fmla="*/ 2147483647 w 89"/>
              <a:gd name="T53" fmla="*/ 2147483647 h 92"/>
              <a:gd name="T54" fmla="*/ 2147483647 w 89"/>
              <a:gd name="T55" fmla="*/ 2147483647 h 92"/>
              <a:gd name="T56" fmla="*/ 2147483647 w 89"/>
              <a:gd name="T57" fmla="*/ 2147483647 h 92"/>
              <a:gd name="T58" fmla="*/ 2147483647 w 89"/>
              <a:gd name="T59" fmla="*/ 2147483647 h 92"/>
              <a:gd name="T60" fmla="*/ 2147483647 w 89"/>
              <a:gd name="T61" fmla="*/ 2147483647 h 92"/>
              <a:gd name="T62" fmla="*/ 2147483647 w 89"/>
              <a:gd name="T63" fmla="*/ 2147483647 h 92"/>
              <a:gd name="T64" fmla="*/ 2147483647 w 89"/>
              <a:gd name="T65" fmla="*/ 2147483647 h 92"/>
              <a:gd name="T66" fmla="*/ 2147483647 w 89"/>
              <a:gd name="T67" fmla="*/ 2147483647 h 92"/>
              <a:gd name="T68" fmla="*/ 2147483647 w 89"/>
              <a:gd name="T69" fmla="*/ 2147483647 h 92"/>
              <a:gd name="T70" fmla="*/ 2147483647 w 89"/>
              <a:gd name="T71" fmla="*/ 2147483647 h 92"/>
              <a:gd name="T72" fmla="*/ 2147483647 w 89"/>
              <a:gd name="T73" fmla="*/ 2147483647 h 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9"/>
              <a:gd name="T112" fmla="*/ 0 h 92"/>
              <a:gd name="T113" fmla="*/ 89 w 89"/>
              <a:gd name="T114" fmla="*/ 92 h 9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9" h="92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solidFill>
            <a:srgbClr val="40937D"/>
          </a:solidFill>
          <a:ln>
            <a:noFill/>
          </a:ln>
        </p:spPr>
        <p:txBody>
          <a:bodyPr anchor="ctr"/>
          <a:lstStyle/>
          <a:p>
            <a:endParaRPr lang="zh-CN" altLang="en-US" sz="1180"/>
          </a:p>
        </p:txBody>
      </p:sp>
      <p:sp>
        <p:nvSpPr>
          <p:cNvPr id="21" name="TextBox 47"/>
          <p:cNvSpPr>
            <a:spLocks noChangeArrowheads="1"/>
          </p:cNvSpPr>
          <p:nvPr/>
        </p:nvSpPr>
        <p:spPr bwMode="auto">
          <a:xfrm>
            <a:off x="3936973" y="2252570"/>
            <a:ext cx="43185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你的解决方案是什么？</a:t>
            </a:r>
          </a:p>
        </p:txBody>
      </p:sp>
      <p:sp>
        <p:nvSpPr>
          <p:cNvPr id="22" name="TextBox 48"/>
          <p:cNvSpPr>
            <a:spLocks noChangeArrowheads="1"/>
          </p:cNvSpPr>
          <p:nvPr/>
        </p:nvSpPr>
        <p:spPr bwMode="auto">
          <a:xfrm>
            <a:off x="3936973" y="2913857"/>
            <a:ext cx="4318529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你的方案为什么比其他解决方案更好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？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最终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能带来的好处是什么？</a:t>
            </a:r>
          </a:p>
        </p:txBody>
      </p:sp>
      <p:sp>
        <p:nvSpPr>
          <p:cNvPr id="23" name="TextBox 50"/>
          <p:cNvSpPr>
            <a:spLocks noChangeArrowheads="1"/>
          </p:cNvSpPr>
          <p:nvPr/>
        </p:nvSpPr>
        <p:spPr bwMode="auto">
          <a:xfrm>
            <a:off x="3936972" y="3967771"/>
            <a:ext cx="43185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你的方案有什么专利或者独特之处吗？</a:t>
            </a:r>
          </a:p>
        </p:txBody>
      </p:sp>
      <p:sp>
        <p:nvSpPr>
          <p:cNvPr id="24" name="TextBox 51"/>
          <p:cNvSpPr>
            <a:spLocks noChangeArrowheads="1"/>
          </p:cNvSpPr>
          <p:nvPr/>
        </p:nvSpPr>
        <p:spPr bwMode="auto">
          <a:xfrm>
            <a:off x="3936973" y="1221669"/>
            <a:ext cx="4318529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人们现在正在使用的其他解决方案是什么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？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为什么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这些解决方案都没有真正解决问题？</a:t>
            </a:r>
          </a:p>
        </p:txBody>
      </p:sp>
      <p:sp>
        <p:nvSpPr>
          <p:cNvPr id="25" name="文本框 12"/>
          <p:cNvSpPr>
            <a:spLocks noChangeArrowheads="1"/>
          </p:cNvSpPr>
          <p:nvPr/>
        </p:nvSpPr>
        <p:spPr bwMode="auto">
          <a:xfrm>
            <a:off x="2244731" y="2269324"/>
            <a:ext cx="992579" cy="3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74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破局思路</a:t>
            </a:r>
            <a:endParaRPr lang="en-US" sz="1574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文本框 12"/>
          <p:cNvSpPr>
            <a:spLocks noChangeArrowheads="1"/>
          </p:cNvSpPr>
          <p:nvPr/>
        </p:nvSpPr>
        <p:spPr bwMode="auto">
          <a:xfrm>
            <a:off x="2244731" y="3107087"/>
            <a:ext cx="992579" cy="3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74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项目对比</a:t>
            </a:r>
            <a:endParaRPr lang="en-US" sz="1574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文本框 12"/>
          <p:cNvSpPr>
            <a:spLocks noChangeArrowheads="1"/>
          </p:cNvSpPr>
          <p:nvPr/>
        </p:nvSpPr>
        <p:spPr bwMode="auto">
          <a:xfrm>
            <a:off x="2244731" y="3954371"/>
            <a:ext cx="992579" cy="3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74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项目壁垒</a:t>
            </a:r>
            <a:endParaRPr lang="en-US" sz="1574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文本框 13"/>
          <p:cNvSpPr txBox="1">
            <a:spLocks noChangeArrowheads="1"/>
          </p:cNvSpPr>
          <p:nvPr/>
        </p:nvSpPr>
        <p:spPr bwMode="auto">
          <a:xfrm>
            <a:off x="3760965" y="112247"/>
            <a:ext cx="5217431" cy="11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（现在你已经告诉投资人某一个群体中有一个重要的问题需要解决，并且它也已经通过你的研究得到验证，这时候你就可以开始讲述你将如何解决这个问题了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0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1480" y="112247"/>
            <a:ext cx="3498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幻灯片</a:t>
            </a:r>
            <a:r>
              <a:rPr lang="en-US" altLang="zh-CN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：数据验证</a:t>
            </a:r>
          </a:p>
        </p:txBody>
      </p:sp>
      <p:sp>
        <p:nvSpPr>
          <p:cNvPr id="7" name="单圆角矩形 4"/>
          <p:cNvSpPr>
            <a:spLocks noChangeArrowheads="1"/>
          </p:cNvSpPr>
          <p:nvPr/>
        </p:nvSpPr>
        <p:spPr bwMode="auto">
          <a:xfrm>
            <a:off x="580442" y="1910947"/>
            <a:ext cx="2543041" cy="1545816"/>
          </a:xfrm>
          <a:custGeom>
            <a:avLst/>
            <a:gdLst>
              <a:gd name="T0" fmla="*/ 0 w 3486972"/>
              <a:gd name="T1" fmla="*/ 0 h 2329590"/>
              <a:gd name="T2" fmla="*/ 3072476 w 3486972"/>
              <a:gd name="T3" fmla="*/ 0 h 2329590"/>
              <a:gd name="T4" fmla="*/ 3299786 w 3486972"/>
              <a:gd name="T5" fmla="*/ 188290 h 2329590"/>
              <a:gd name="T6" fmla="*/ 3299786 w 3486972"/>
              <a:gd name="T7" fmla="*/ 1826107 h 2329590"/>
              <a:gd name="T8" fmla="*/ 0 w 3486972"/>
              <a:gd name="T9" fmla="*/ 1826107 h 2329590"/>
              <a:gd name="T10" fmla="*/ 0 w 3486972"/>
              <a:gd name="T11" fmla="*/ 0 h 232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86972"/>
              <a:gd name="T19" fmla="*/ 0 h 2329590"/>
              <a:gd name="T20" fmla="*/ 3486972 w 3486972"/>
              <a:gd name="T21" fmla="*/ 2329590 h 232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86972" h="2329590">
                <a:moveTo>
                  <a:pt x="0" y="0"/>
                </a:moveTo>
                <a:lnTo>
                  <a:pt x="3246768" y="0"/>
                </a:lnTo>
                <a:cubicBezTo>
                  <a:pt x="3379429" y="0"/>
                  <a:pt x="3486972" y="107543"/>
                  <a:pt x="3486972" y="240204"/>
                </a:cubicBezTo>
                <a:lnTo>
                  <a:pt x="3486972" y="2329590"/>
                </a:lnTo>
                <a:lnTo>
                  <a:pt x="0" y="232959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180"/>
          </a:p>
        </p:txBody>
      </p:sp>
      <p:sp>
        <p:nvSpPr>
          <p:cNvPr id="12" name="单圆角矩形 5"/>
          <p:cNvSpPr>
            <a:spLocks noChangeArrowheads="1"/>
          </p:cNvSpPr>
          <p:nvPr/>
        </p:nvSpPr>
        <p:spPr bwMode="auto">
          <a:xfrm>
            <a:off x="3202024" y="1910947"/>
            <a:ext cx="2543041" cy="1545816"/>
          </a:xfrm>
          <a:custGeom>
            <a:avLst/>
            <a:gdLst>
              <a:gd name="T0" fmla="*/ 0 w 3486972"/>
              <a:gd name="T1" fmla="*/ 0 h 2329590"/>
              <a:gd name="T2" fmla="*/ 3072475 w 3486972"/>
              <a:gd name="T3" fmla="*/ 0 h 2329590"/>
              <a:gd name="T4" fmla="*/ 3299784 w 3486972"/>
              <a:gd name="T5" fmla="*/ 188290 h 2329590"/>
              <a:gd name="T6" fmla="*/ 3299784 w 3486972"/>
              <a:gd name="T7" fmla="*/ 1826107 h 2329590"/>
              <a:gd name="T8" fmla="*/ 0 w 3486972"/>
              <a:gd name="T9" fmla="*/ 1826107 h 2329590"/>
              <a:gd name="T10" fmla="*/ 0 w 3486972"/>
              <a:gd name="T11" fmla="*/ 0 h 232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86972"/>
              <a:gd name="T19" fmla="*/ 0 h 2329590"/>
              <a:gd name="T20" fmla="*/ 3486972 w 3486972"/>
              <a:gd name="T21" fmla="*/ 2329590 h 232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86972" h="2329590">
                <a:moveTo>
                  <a:pt x="0" y="0"/>
                </a:moveTo>
                <a:lnTo>
                  <a:pt x="3246768" y="0"/>
                </a:lnTo>
                <a:cubicBezTo>
                  <a:pt x="3379429" y="0"/>
                  <a:pt x="3486972" y="107543"/>
                  <a:pt x="3486972" y="240204"/>
                </a:cubicBezTo>
                <a:lnTo>
                  <a:pt x="3486972" y="2329590"/>
                </a:lnTo>
                <a:lnTo>
                  <a:pt x="0" y="232959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180"/>
          </a:p>
        </p:txBody>
      </p:sp>
      <p:sp>
        <p:nvSpPr>
          <p:cNvPr id="13" name="单圆角矩形 6"/>
          <p:cNvSpPr>
            <a:spLocks noChangeArrowheads="1"/>
          </p:cNvSpPr>
          <p:nvPr/>
        </p:nvSpPr>
        <p:spPr bwMode="auto">
          <a:xfrm>
            <a:off x="5823605" y="1910947"/>
            <a:ext cx="2544231" cy="1545816"/>
          </a:xfrm>
          <a:custGeom>
            <a:avLst/>
            <a:gdLst>
              <a:gd name="T0" fmla="*/ 0 w 3486972"/>
              <a:gd name="T1" fmla="*/ 0 h 2329590"/>
              <a:gd name="T2" fmla="*/ 3076751 w 3486972"/>
              <a:gd name="T3" fmla="*/ 0 h 2329590"/>
              <a:gd name="T4" fmla="*/ 3304379 w 3486972"/>
              <a:gd name="T5" fmla="*/ 188290 h 2329590"/>
              <a:gd name="T6" fmla="*/ 3304379 w 3486972"/>
              <a:gd name="T7" fmla="*/ 1826107 h 2329590"/>
              <a:gd name="T8" fmla="*/ 0 w 3486972"/>
              <a:gd name="T9" fmla="*/ 1826107 h 2329590"/>
              <a:gd name="T10" fmla="*/ 0 w 3486972"/>
              <a:gd name="T11" fmla="*/ 0 h 232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86972"/>
              <a:gd name="T19" fmla="*/ 0 h 2329590"/>
              <a:gd name="T20" fmla="*/ 3486972 w 3486972"/>
              <a:gd name="T21" fmla="*/ 2329590 h 232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86972" h="2329590">
                <a:moveTo>
                  <a:pt x="0" y="0"/>
                </a:moveTo>
                <a:lnTo>
                  <a:pt x="3246768" y="0"/>
                </a:lnTo>
                <a:cubicBezTo>
                  <a:pt x="3379429" y="0"/>
                  <a:pt x="3486972" y="107543"/>
                  <a:pt x="3486972" y="240204"/>
                </a:cubicBezTo>
                <a:lnTo>
                  <a:pt x="3486972" y="2329590"/>
                </a:lnTo>
                <a:lnTo>
                  <a:pt x="0" y="232959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180"/>
          </a:p>
        </p:txBody>
      </p:sp>
      <p:sp>
        <p:nvSpPr>
          <p:cNvPr id="14" name="TextBox 14"/>
          <p:cNvSpPr>
            <a:spLocks noChangeArrowheads="1"/>
          </p:cNvSpPr>
          <p:nvPr/>
        </p:nvSpPr>
        <p:spPr bwMode="auto">
          <a:xfrm>
            <a:off x="580442" y="2261998"/>
            <a:ext cx="2543041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你有多少付费客户或用户？ 你每月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每年产生多少收入？ 你每月的增长是多少？</a:t>
            </a:r>
          </a:p>
        </p:txBody>
      </p:sp>
      <p:sp>
        <p:nvSpPr>
          <p:cNvPr id="15" name="TextBox 15"/>
          <p:cNvSpPr>
            <a:spLocks noChangeArrowheads="1"/>
          </p:cNvSpPr>
          <p:nvPr/>
        </p:nvSpPr>
        <p:spPr bwMode="auto">
          <a:xfrm>
            <a:off x="3326972" y="2500311"/>
            <a:ext cx="2291950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你实现盈利了吗？</a:t>
            </a:r>
          </a:p>
        </p:txBody>
      </p:sp>
      <p:sp>
        <p:nvSpPr>
          <p:cNvPr id="16" name="TextBox 16"/>
          <p:cNvSpPr>
            <a:spLocks noChangeArrowheads="1"/>
          </p:cNvSpPr>
          <p:nvPr/>
        </p:nvSpPr>
        <p:spPr bwMode="auto">
          <a:xfrm>
            <a:off x="5959264" y="2261998"/>
            <a:ext cx="22919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你有重要的合作伙伴吗？ 你有来自客户的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嘉奖吗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？</a:t>
            </a:r>
          </a:p>
        </p:txBody>
      </p:sp>
      <p:grpSp>
        <p:nvGrpSpPr>
          <p:cNvPr id="17" name="组合 48"/>
          <p:cNvGrpSpPr>
            <a:grpSpLocks/>
          </p:cNvGrpSpPr>
          <p:nvPr/>
        </p:nvGrpSpPr>
        <p:grpSpPr bwMode="auto">
          <a:xfrm>
            <a:off x="1568146" y="1645575"/>
            <a:ext cx="567633" cy="566442"/>
            <a:chOff x="0" y="0"/>
            <a:chExt cx="755970" cy="755970"/>
          </a:xfrm>
        </p:grpSpPr>
        <p:grpSp>
          <p:nvGrpSpPr>
            <p:cNvPr id="18" name="组合 49"/>
            <p:cNvGrpSpPr>
              <a:grpSpLocks/>
            </p:cNvGrpSpPr>
            <p:nvPr/>
          </p:nvGrpSpPr>
          <p:grpSpPr bwMode="auto">
            <a:xfrm>
              <a:off x="0" y="0"/>
              <a:ext cx="755970" cy="755970"/>
              <a:chOff x="0" y="0"/>
              <a:chExt cx="2360814" cy="2360814"/>
            </a:xfrm>
          </p:grpSpPr>
          <p:sp>
            <p:nvSpPr>
              <p:cNvPr id="20" name="椭圆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59771" cy="2360814"/>
              </a:xfrm>
              <a:prstGeom prst="ellipse">
                <a:avLst/>
              </a:prstGeom>
              <a:solidFill>
                <a:srgbClr val="4093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>
                  <a:solidFill>
                    <a:srgbClr val="40937D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" name="椭圆 22"/>
              <p:cNvSpPr>
                <a:spLocks noChangeArrowheads="1"/>
              </p:cNvSpPr>
              <p:nvPr/>
            </p:nvSpPr>
            <p:spPr bwMode="auto">
              <a:xfrm>
                <a:off x="138810" y="138871"/>
                <a:ext cx="2082151" cy="2083071"/>
              </a:xfrm>
              <a:prstGeom prst="ellipse">
                <a:avLst/>
              </a:prstGeom>
              <a:gradFill rotWithShape="1">
                <a:gsLst>
                  <a:gs pos="0">
                    <a:srgbClr val="FEFFFF"/>
                  </a:gs>
                  <a:gs pos="100000">
                    <a:srgbClr val="D0D0D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2" name="椭圆 23"/>
              <p:cNvSpPr>
                <a:spLocks noChangeArrowheads="1"/>
              </p:cNvSpPr>
              <p:nvPr/>
            </p:nvSpPr>
            <p:spPr bwMode="auto">
              <a:xfrm>
                <a:off x="366855" y="367017"/>
                <a:ext cx="1626061" cy="1626779"/>
              </a:xfrm>
              <a:prstGeom prst="ellipse">
                <a:avLst/>
              </a:prstGeom>
              <a:gradFill rotWithShape="1">
                <a:gsLst>
                  <a:gs pos="0">
                    <a:srgbClr val="DCDCDC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9" name="文本框 50"/>
            <p:cNvSpPr>
              <a:spLocks noChangeArrowheads="1"/>
            </p:cNvSpPr>
            <p:nvPr/>
          </p:nvSpPr>
          <p:spPr bwMode="auto">
            <a:xfrm>
              <a:off x="119041" y="138620"/>
              <a:ext cx="527739" cy="49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799" dirty="0">
                  <a:solidFill>
                    <a:srgbClr val="40937D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01</a:t>
              </a:r>
              <a:endParaRPr lang="zh-CN" altLang="en-US" sz="1799" dirty="0">
                <a:solidFill>
                  <a:srgbClr val="40937D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</p:grpSp>
      <p:grpSp>
        <p:nvGrpSpPr>
          <p:cNvPr id="23" name="组合 54"/>
          <p:cNvGrpSpPr>
            <a:grpSpLocks/>
          </p:cNvGrpSpPr>
          <p:nvPr/>
        </p:nvGrpSpPr>
        <p:grpSpPr bwMode="auto">
          <a:xfrm>
            <a:off x="4188538" y="1633675"/>
            <a:ext cx="567633" cy="566442"/>
            <a:chOff x="0" y="0"/>
            <a:chExt cx="755970" cy="755970"/>
          </a:xfrm>
        </p:grpSpPr>
        <p:grpSp>
          <p:nvGrpSpPr>
            <p:cNvPr id="24" name="组合 55"/>
            <p:cNvGrpSpPr>
              <a:grpSpLocks/>
            </p:cNvGrpSpPr>
            <p:nvPr/>
          </p:nvGrpSpPr>
          <p:grpSpPr bwMode="auto">
            <a:xfrm>
              <a:off x="0" y="0"/>
              <a:ext cx="755970" cy="755970"/>
              <a:chOff x="0" y="0"/>
              <a:chExt cx="2360814" cy="2360814"/>
            </a:xfrm>
          </p:grpSpPr>
          <p:sp>
            <p:nvSpPr>
              <p:cNvPr id="26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59771" cy="2360814"/>
              </a:xfrm>
              <a:prstGeom prst="ellipse">
                <a:avLst/>
              </a:prstGeom>
              <a:solidFill>
                <a:srgbClr val="4093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7" name="椭圆 28"/>
              <p:cNvSpPr>
                <a:spLocks noChangeArrowheads="1"/>
              </p:cNvSpPr>
              <p:nvPr/>
            </p:nvSpPr>
            <p:spPr bwMode="auto">
              <a:xfrm>
                <a:off x="138810" y="138871"/>
                <a:ext cx="2082151" cy="2083071"/>
              </a:xfrm>
              <a:prstGeom prst="ellipse">
                <a:avLst/>
              </a:prstGeom>
              <a:gradFill rotWithShape="1">
                <a:gsLst>
                  <a:gs pos="0">
                    <a:srgbClr val="FEFFFF"/>
                  </a:gs>
                  <a:gs pos="100000">
                    <a:srgbClr val="D0D0D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8" name="椭圆 29"/>
              <p:cNvSpPr>
                <a:spLocks noChangeArrowheads="1"/>
              </p:cNvSpPr>
              <p:nvPr/>
            </p:nvSpPr>
            <p:spPr bwMode="auto">
              <a:xfrm>
                <a:off x="366855" y="367017"/>
                <a:ext cx="1626061" cy="1626779"/>
              </a:xfrm>
              <a:prstGeom prst="ellipse">
                <a:avLst/>
              </a:prstGeom>
              <a:gradFill rotWithShape="1">
                <a:gsLst>
                  <a:gs pos="0">
                    <a:srgbClr val="DCDCDC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5" name="文本框 56"/>
            <p:cNvSpPr>
              <a:spLocks noChangeArrowheads="1"/>
            </p:cNvSpPr>
            <p:nvPr/>
          </p:nvSpPr>
          <p:spPr bwMode="auto">
            <a:xfrm>
              <a:off x="119041" y="138620"/>
              <a:ext cx="564033" cy="49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799" dirty="0">
                  <a:solidFill>
                    <a:srgbClr val="40937D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02</a:t>
              </a:r>
              <a:endParaRPr lang="zh-CN" altLang="en-US" sz="1799" dirty="0">
                <a:solidFill>
                  <a:srgbClr val="40937D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</p:grpSp>
      <p:grpSp>
        <p:nvGrpSpPr>
          <p:cNvPr id="29" name="组合 60"/>
          <p:cNvGrpSpPr>
            <a:grpSpLocks/>
          </p:cNvGrpSpPr>
          <p:nvPr/>
        </p:nvGrpSpPr>
        <p:grpSpPr bwMode="auto">
          <a:xfrm>
            <a:off x="6822018" y="1636055"/>
            <a:ext cx="567632" cy="566442"/>
            <a:chOff x="0" y="0"/>
            <a:chExt cx="755970" cy="755970"/>
          </a:xfrm>
        </p:grpSpPr>
        <p:grpSp>
          <p:nvGrpSpPr>
            <p:cNvPr id="30" name="组合 61"/>
            <p:cNvGrpSpPr>
              <a:grpSpLocks/>
            </p:cNvGrpSpPr>
            <p:nvPr/>
          </p:nvGrpSpPr>
          <p:grpSpPr bwMode="auto">
            <a:xfrm>
              <a:off x="0" y="0"/>
              <a:ext cx="755970" cy="755970"/>
              <a:chOff x="0" y="0"/>
              <a:chExt cx="2360814" cy="2360814"/>
            </a:xfrm>
          </p:grpSpPr>
          <p:sp>
            <p:nvSpPr>
              <p:cNvPr id="32" name="椭圆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59771" cy="2360814"/>
              </a:xfrm>
              <a:prstGeom prst="ellipse">
                <a:avLst/>
              </a:prstGeom>
              <a:solidFill>
                <a:srgbClr val="4093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3" name="椭圆 34"/>
              <p:cNvSpPr>
                <a:spLocks noChangeArrowheads="1"/>
              </p:cNvSpPr>
              <p:nvPr/>
            </p:nvSpPr>
            <p:spPr bwMode="auto">
              <a:xfrm>
                <a:off x="138810" y="138871"/>
                <a:ext cx="2082151" cy="2083071"/>
              </a:xfrm>
              <a:prstGeom prst="ellipse">
                <a:avLst/>
              </a:prstGeom>
              <a:gradFill rotWithShape="1">
                <a:gsLst>
                  <a:gs pos="0">
                    <a:srgbClr val="FEFFFF"/>
                  </a:gs>
                  <a:gs pos="100000">
                    <a:srgbClr val="D0D0D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4" name="椭圆 35"/>
              <p:cNvSpPr>
                <a:spLocks noChangeArrowheads="1"/>
              </p:cNvSpPr>
              <p:nvPr/>
            </p:nvSpPr>
            <p:spPr bwMode="auto">
              <a:xfrm>
                <a:off x="366855" y="367017"/>
                <a:ext cx="1626061" cy="1626779"/>
              </a:xfrm>
              <a:prstGeom prst="ellipse">
                <a:avLst/>
              </a:prstGeom>
              <a:gradFill rotWithShape="1">
                <a:gsLst>
                  <a:gs pos="0">
                    <a:srgbClr val="DCDCDC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1" name="文本框 62"/>
            <p:cNvSpPr>
              <a:spLocks noChangeArrowheads="1"/>
            </p:cNvSpPr>
            <p:nvPr/>
          </p:nvSpPr>
          <p:spPr bwMode="auto">
            <a:xfrm>
              <a:off x="119041" y="147154"/>
              <a:ext cx="572574" cy="49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799" dirty="0">
                  <a:solidFill>
                    <a:srgbClr val="40937D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03</a:t>
              </a:r>
              <a:endParaRPr lang="zh-CN" altLang="en-US" sz="1799" dirty="0">
                <a:solidFill>
                  <a:srgbClr val="40937D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</p:grp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3721211" y="112247"/>
            <a:ext cx="51285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（我们称这张幻灯片为“关键幻灯片”，因为它是决定了评委、投资人是否会继续看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下去的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幻灯片，大多数投资人不在乎产品的细节，他们的第一直觉是评估你的公司是否是一个好的投资机会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。思考并回答：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04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1480" y="112247"/>
            <a:ext cx="3538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幻灯片</a:t>
            </a:r>
            <a:r>
              <a:rPr lang="en-US" altLang="zh-CN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en-US" altLang="zh-CN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服务</a:t>
            </a:r>
            <a:endParaRPr lang="zh-CN" altLang="en-US" sz="28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45464" y="3185117"/>
            <a:ext cx="1820258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产品形态或系列有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哪些？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比如：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iPhone 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4802" y="3193257"/>
            <a:ext cx="1741657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你的产品是如何工作的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它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如何为你的客户带来价值？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53117" y="3191040"/>
            <a:ext cx="1922611" cy="16204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幻灯片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1-4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：（可控）</a:t>
            </a:r>
            <a:endParaRPr lang="en-US" altLang="zh-CN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项目最最核心的部分，唯一目的就是让投资人对你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的项目感兴趣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，这样他们才会想要更多地了解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95906" y="3191040"/>
            <a:ext cx="2141360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幻灯片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5-8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：（不可控）</a:t>
            </a:r>
            <a:endParaRPr lang="en-US" altLang="zh-CN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要说服评委和投资人你的项目是充满市场潜力，而你正好就有一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个很棒的策略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来切入市场。</a:t>
            </a:r>
          </a:p>
        </p:txBody>
      </p:sp>
      <p:cxnSp>
        <p:nvCxnSpPr>
          <p:cNvPr id="14" name="Straight Connector 32"/>
          <p:cNvCxnSpPr/>
          <p:nvPr/>
        </p:nvCxnSpPr>
        <p:spPr>
          <a:xfrm>
            <a:off x="786939" y="2973826"/>
            <a:ext cx="1177384" cy="0"/>
          </a:xfrm>
          <a:prstGeom prst="line">
            <a:avLst/>
          </a:prstGeom>
          <a:ln w="19050">
            <a:solidFill>
              <a:srgbClr val="40937D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2"/>
          <p:cNvCxnSpPr/>
          <p:nvPr/>
        </p:nvCxnSpPr>
        <p:spPr>
          <a:xfrm>
            <a:off x="2851062" y="2973826"/>
            <a:ext cx="1177384" cy="0"/>
          </a:xfrm>
          <a:prstGeom prst="line">
            <a:avLst/>
          </a:prstGeom>
          <a:ln w="19050">
            <a:solidFill>
              <a:srgbClr val="40937D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2"/>
          <p:cNvCxnSpPr/>
          <p:nvPr/>
        </p:nvCxnSpPr>
        <p:spPr>
          <a:xfrm>
            <a:off x="4975698" y="2973826"/>
            <a:ext cx="1177384" cy="0"/>
          </a:xfrm>
          <a:prstGeom prst="line">
            <a:avLst/>
          </a:prstGeom>
          <a:ln w="19050">
            <a:solidFill>
              <a:srgbClr val="40937D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2"/>
          <p:cNvCxnSpPr/>
          <p:nvPr/>
        </p:nvCxnSpPr>
        <p:spPr>
          <a:xfrm>
            <a:off x="7039821" y="2973826"/>
            <a:ext cx="1177384" cy="0"/>
          </a:xfrm>
          <a:prstGeom prst="line">
            <a:avLst/>
          </a:prstGeom>
          <a:ln w="19050">
            <a:solidFill>
              <a:srgbClr val="40937D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2"/>
          <p:cNvSpPr/>
          <p:nvPr/>
        </p:nvSpPr>
        <p:spPr bwMode="auto">
          <a:xfrm>
            <a:off x="4664728" y="915706"/>
            <a:ext cx="1741657" cy="1718091"/>
          </a:xfrm>
          <a:prstGeom prst="rect">
            <a:avLst/>
          </a:prstGeom>
          <a:solidFill>
            <a:srgbClr val="40937D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137166" tIns="68583" rIns="34292" bIns="34292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99000"/>
                </a:srgbClr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24" name="Rectangle 12"/>
          <p:cNvSpPr/>
          <p:nvPr/>
        </p:nvSpPr>
        <p:spPr bwMode="auto">
          <a:xfrm>
            <a:off x="2584765" y="915706"/>
            <a:ext cx="1741657" cy="1718091"/>
          </a:xfrm>
          <a:prstGeom prst="rect">
            <a:avLst/>
          </a:prstGeom>
          <a:solidFill>
            <a:srgbClr val="40937D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137166" tIns="68583" rIns="34292" bIns="34292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99000"/>
                </a:srgbClr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25" name="Rectangle 12"/>
          <p:cNvSpPr/>
          <p:nvPr/>
        </p:nvSpPr>
        <p:spPr bwMode="auto">
          <a:xfrm>
            <a:off x="504802" y="915706"/>
            <a:ext cx="1741657" cy="1718091"/>
          </a:xfrm>
          <a:prstGeom prst="rect">
            <a:avLst/>
          </a:prstGeom>
          <a:solidFill>
            <a:srgbClr val="40937D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137166" tIns="68583" rIns="34292" bIns="34292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99000"/>
                </a:srgbClr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26" name="Rectangle 12"/>
          <p:cNvSpPr/>
          <p:nvPr/>
        </p:nvSpPr>
        <p:spPr bwMode="auto">
          <a:xfrm>
            <a:off x="6744691" y="915706"/>
            <a:ext cx="1741658" cy="1718091"/>
          </a:xfrm>
          <a:prstGeom prst="rect">
            <a:avLst/>
          </a:prstGeom>
          <a:solidFill>
            <a:srgbClr val="40937D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137166" tIns="68583" rIns="34292" bIns="34292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99000"/>
                </a:srgbClr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17" y="1367038"/>
            <a:ext cx="815426" cy="81542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80" y="1367038"/>
            <a:ext cx="815426" cy="81542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43" y="1367038"/>
            <a:ext cx="815426" cy="81542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807" y="1367038"/>
            <a:ext cx="815426" cy="815426"/>
          </a:xfrm>
          <a:prstGeom prst="rect">
            <a:avLst/>
          </a:prstGeom>
        </p:spPr>
      </p:pic>
      <p:sp>
        <p:nvSpPr>
          <p:cNvPr id="30" name="文本框 34"/>
          <p:cNvSpPr txBox="1">
            <a:spLocks noChangeArrowheads="1"/>
          </p:cNvSpPr>
          <p:nvPr/>
        </p:nvSpPr>
        <p:spPr bwMode="auto">
          <a:xfrm>
            <a:off x="3721210" y="112247"/>
            <a:ext cx="54227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（产品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快速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演示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，在不透露过多细节的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同时解释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产品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是 如何工作。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尽量用简洁的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语言解释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并放上几张产品截图。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87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290" y="623889"/>
            <a:ext cx="3019425" cy="30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30"/>
          <p:cNvGrpSpPr>
            <a:grpSpLocks/>
          </p:cNvGrpSpPr>
          <p:nvPr/>
        </p:nvGrpSpPr>
        <p:grpSpPr bwMode="auto">
          <a:xfrm>
            <a:off x="3133727" y="1175149"/>
            <a:ext cx="1265635" cy="2401490"/>
            <a:chOff x="0" y="0"/>
            <a:chExt cx="1687976" cy="3202328"/>
          </a:xfrm>
        </p:grpSpPr>
        <p:cxnSp>
          <p:nvCxnSpPr>
            <p:cNvPr id="6" name="直接连接符 9"/>
            <p:cNvCxnSpPr>
              <a:cxnSpLocks noChangeShapeType="1"/>
            </p:cNvCxnSpPr>
            <p:nvPr/>
          </p:nvCxnSpPr>
          <p:spPr bwMode="auto">
            <a:xfrm>
              <a:off x="723014" y="2282514"/>
              <a:ext cx="340242" cy="818707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直接连接符 12"/>
            <p:cNvCxnSpPr>
              <a:cxnSpLocks noChangeShapeType="1"/>
            </p:cNvCxnSpPr>
            <p:nvPr/>
          </p:nvCxnSpPr>
          <p:spPr bwMode="auto">
            <a:xfrm flipV="1">
              <a:off x="489098" y="2282514"/>
              <a:ext cx="233916" cy="409353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直接连接符 15"/>
            <p:cNvCxnSpPr>
              <a:cxnSpLocks noChangeShapeType="1"/>
            </p:cNvCxnSpPr>
            <p:nvPr/>
          </p:nvCxnSpPr>
          <p:spPr bwMode="auto">
            <a:xfrm flipH="1" flipV="1">
              <a:off x="0" y="1931640"/>
              <a:ext cx="723014" cy="350874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直接连接符 18"/>
            <p:cNvCxnSpPr>
              <a:cxnSpLocks noChangeShapeType="1"/>
            </p:cNvCxnSpPr>
            <p:nvPr/>
          </p:nvCxnSpPr>
          <p:spPr bwMode="auto">
            <a:xfrm flipH="1" flipV="1">
              <a:off x="723014" y="2282514"/>
              <a:ext cx="946298" cy="204676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直接连接符 21"/>
            <p:cNvCxnSpPr>
              <a:cxnSpLocks noChangeShapeType="1"/>
            </p:cNvCxnSpPr>
            <p:nvPr/>
          </p:nvCxnSpPr>
          <p:spPr bwMode="auto">
            <a:xfrm flipV="1">
              <a:off x="1307805" y="2487192"/>
              <a:ext cx="349656" cy="715136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直接连接符 24"/>
            <p:cNvCxnSpPr>
              <a:cxnSpLocks noChangeShapeType="1"/>
            </p:cNvCxnSpPr>
            <p:nvPr/>
          </p:nvCxnSpPr>
          <p:spPr bwMode="auto">
            <a:xfrm flipH="1" flipV="1">
              <a:off x="361507" y="0"/>
              <a:ext cx="361508" cy="2284010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椭圆 27"/>
            <p:cNvSpPr>
              <a:spLocks noChangeArrowheads="1"/>
            </p:cNvSpPr>
            <p:nvPr/>
          </p:nvSpPr>
          <p:spPr bwMode="auto">
            <a:xfrm>
              <a:off x="702570" y="2256088"/>
              <a:ext cx="67468" cy="67468"/>
            </a:xfrm>
            <a:prstGeom prst="ellipse">
              <a:avLst/>
            </a:prstGeom>
            <a:solidFill>
              <a:schemeClr val="bg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29"/>
            <p:cNvSpPr>
              <a:spLocks noChangeArrowheads="1"/>
            </p:cNvSpPr>
            <p:nvPr/>
          </p:nvSpPr>
          <p:spPr bwMode="auto">
            <a:xfrm>
              <a:off x="1620508" y="2451020"/>
              <a:ext cx="67468" cy="67468"/>
            </a:xfrm>
            <a:prstGeom prst="ellipse">
              <a:avLst/>
            </a:prstGeom>
            <a:solidFill>
              <a:schemeClr val="bg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文本框 31"/>
          <p:cNvSpPr txBox="1">
            <a:spLocks noChangeArrowheads="1"/>
          </p:cNvSpPr>
          <p:nvPr/>
        </p:nvSpPr>
        <p:spPr bwMode="auto">
          <a:xfrm>
            <a:off x="3676650" y="1235869"/>
            <a:ext cx="18014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4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</a:t>
            </a:r>
          </a:p>
          <a:p>
            <a:pPr algn="ctr" eaLnBrk="1" hangingPunct="1"/>
            <a:r>
              <a:rPr lang="en-US" altLang="zh-CN" sz="4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45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32"/>
          <p:cNvSpPr txBox="1">
            <a:spLocks noChangeArrowheads="1"/>
          </p:cNvSpPr>
          <p:nvPr/>
        </p:nvSpPr>
        <p:spPr bwMode="auto">
          <a:xfrm>
            <a:off x="3259191" y="2623725"/>
            <a:ext cx="2636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逻辑及数据要合理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文本框 24"/>
          <p:cNvSpPr txBox="1">
            <a:spLocks noChangeArrowheads="1"/>
          </p:cNvSpPr>
          <p:nvPr/>
        </p:nvSpPr>
        <p:spPr bwMode="auto">
          <a:xfrm>
            <a:off x="6726804" y="4114048"/>
            <a:ext cx="1527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、市场推广</a:t>
            </a:r>
            <a:endParaRPr lang="zh-CN" altLang="en-US" sz="1600" b="1" dirty="0">
              <a:solidFill>
                <a:srgbClr val="40937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框 25"/>
          <p:cNvSpPr txBox="1">
            <a:spLocks noChangeArrowheads="1"/>
          </p:cNvSpPr>
          <p:nvPr/>
        </p:nvSpPr>
        <p:spPr bwMode="auto">
          <a:xfrm>
            <a:off x="1320111" y="4114048"/>
            <a:ext cx="15846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、市场</a:t>
            </a:r>
            <a:r>
              <a:rPr lang="zh-CN" altLang="en-US" sz="1600" b="1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分析 </a:t>
            </a:r>
          </a:p>
        </p:txBody>
      </p:sp>
      <p:sp>
        <p:nvSpPr>
          <p:cNvPr id="22" name="文本框 26"/>
          <p:cNvSpPr txBox="1">
            <a:spLocks noChangeArrowheads="1"/>
          </p:cNvSpPr>
          <p:nvPr/>
        </p:nvSpPr>
        <p:spPr bwMode="auto">
          <a:xfrm>
            <a:off x="3117350" y="4114048"/>
            <a:ext cx="14065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、竞争</a:t>
            </a:r>
            <a:r>
              <a:rPr lang="zh-CN" altLang="en-US" sz="1600" b="1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分析 </a:t>
            </a:r>
          </a:p>
        </p:txBody>
      </p:sp>
      <p:sp>
        <p:nvSpPr>
          <p:cNvPr id="23" name="文本框 27"/>
          <p:cNvSpPr txBox="1">
            <a:spLocks noChangeArrowheads="1"/>
          </p:cNvSpPr>
          <p:nvPr/>
        </p:nvSpPr>
        <p:spPr bwMode="auto">
          <a:xfrm>
            <a:off x="4855744" y="4114048"/>
            <a:ext cx="16660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、商业</a:t>
            </a:r>
            <a:r>
              <a:rPr lang="zh-CN" altLang="en-US" sz="1600" b="1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模式 </a:t>
            </a:r>
          </a:p>
        </p:txBody>
      </p:sp>
    </p:spTree>
    <p:extLst>
      <p:ext uri="{BB962C8B-B14F-4D97-AF65-F5344CB8AC3E}">
        <p14:creationId xmlns:p14="http://schemas.microsoft.com/office/powerpoint/2010/main" val="415906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1186</TotalTime>
  <Words>1921</Words>
  <Application>Microsoft Office PowerPoint</Application>
  <PresentationFormat>全屏显示(16:9)</PresentationFormat>
  <Paragraphs>279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Adobe Naskh Medium</vt:lpstr>
      <vt:lpstr>Adobe 黑体 Std R</vt:lpstr>
      <vt:lpstr>DIN-BoldItalic</vt:lpstr>
      <vt:lpstr>Impact MT Std</vt:lpstr>
      <vt:lpstr>Malgun Gothic</vt:lpstr>
      <vt:lpstr>DengXian</vt:lpstr>
      <vt:lpstr>宋体</vt:lpstr>
      <vt:lpstr>Microsoft YaHei</vt:lpstr>
      <vt:lpstr>Microsoft YaHei</vt:lpstr>
      <vt:lpstr>Arial</vt:lpstr>
      <vt:lpstr>Calibri</vt:lpstr>
      <vt:lpstr>Calibri Light</vt:lpstr>
      <vt:lpstr>Impact</vt:lpstr>
      <vt:lpstr>Segoe UI Light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完美路演PPT核心要素</dc:title>
  <dc:creator>www.1ppt.com</dc:creator>
  <cp:keywords>靓米资本</cp:keywords>
  <cp:lastModifiedBy>肖雄</cp:lastModifiedBy>
  <cp:revision>385</cp:revision>
  <dcterms:created xsi:type="dcterms:W3CDTF">2016-08-05T11:43:45Z</dcterms:created>
  <dcterms:modified xsi:type="dcterms:W3CDTF">2018-02-24T16:28:54Z</dcterms:modified>
  <cp:category>PPT</cp:category>
</cp:coreProperties>
</file>